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711" r:id="rId3"/>
    <p:sldMasterId id="2147483723" r:id="rId4"/>
    <p:sldMasterId id="2147483751" r:id="rId5"/>
    <p:sldMasterId id="2147483765" r:id="rId6"/>
    <p:sldMasterId id="2147483773" r:id="rId7"/>
  </p:sldMasterIdLst>
  <p:notesMasterIdLst>
    <p:notesMasterId r:id="rId36"/>
  </p:notesMasterIdLst>
  <p:sldIdLst>
    <p:sldId id="427" r:id="rId8"/>
    <p:sldId id="463" r:id="rId9"/>
    <p:sldId id="1967" r:id="rId10"/>
    <p:sldId id="289" r:id="rId11"/>
    <p:sldId id="260" r:id="rId12"/>
    <p:sldId id="437" r:id="rId13"/>
    <p:sldId id="413" r:id="rId14"/>
    <p:sldId id="410" r:id="rId15"/>
    <p:sldId id="479" r:id="rId16"/>
    <p:sldId id="474" r:id="rId17"/>
    <p:sldId id="440" r:id="rId18"/>
    <p:sldId id="476" r:id="rId19"/>
    <p:sldId id="309" r:id="rId20"/>
    <p:sldId id="359" r:id="rId21"/>
    <p:sldId id="1969" r:id="rId22"/>
    <p:sldId id="378" r:id="rId23"/>
    <p:sldId id="284" r:id="rId24"/>
    <p:sldId id="1968" r:id="rId25"/>
    <p:sldId id="465" r:id="rId26"/>
    <p:sldId id="466" r:id="rId27"/>
    <p:sldId id="467" r:id="rId28"/>
    <p:sldId id="1972" r:id="rId29"/>
    <p:sldId id="414" r:id="rId30"/>
    <p:sldId id="458" r:id="rId31"/>
    <p:sldId id="1973" r:id="rId32"/>
    <p:sldId id="1971" r:id="rId33"/>
    <p:sldId id="1970" r:id="rId34"/>
    <p:sldId id="39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FF9F"/>
    <a:srgbClr val="FFDD33"/>
    <a:srgbClr val="BEB044"/>
    <a:srgbClr val="D8C74F"/>
    <a:srgbClr val="EEDE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87" autoAdjust="0"/>
    <p:restoredTop sz="86417" autoAdjust="0"/>
  </p:normalViewPr>
  <p:slideViewPr>
    <p:cSldViewPr snapToGrid="0" snapToObjects="1">
      <p:cViewPr varScale="1">
        <p:scale>
          <a:sx n="60" d="100"/>
          <a:sy n="60" d="100"/>
        </p:scale>
        <p:origin x="-7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08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_____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________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/>
            </a:pPr>
            <a:r>
              <a:rPr lang="el-GR" dirty="0"/>
              <a:t>(+</a:t>
            </a:r>
            <a:r>
              <a:rPr lang="el-GR" dirty="0">
                <a:solidFill>
                  <a:srgbClr val="FF0000"/>
                </a:solidFill>
              </a:rPr>
              <a:t>) </a:t>
            </a:r>
            <a:r>
              <a:rPr lang="en-GB" dirty="0">
                <a:solidFill>
                  <a:srgbClr val="FF0000"/>
                </a:solidFill>
              </a:rPr>
              <a:t>FOR</a:t>
            </a:r>
            <a:r>
              <a:rPr lang="en-GB" sz="2400" b="1" i="1" dirty="0">
                <a:solidFill>
                  <a:srgbClr val="000000"/>
                </a:solidFill>
              </a:rPr>
              <a:t> HPV</a:t>
            </a:r>
            <a:r>
              <a:rPr lang="en-GB" sz="2400" b="1" i="1" baseline="0" dirty="0">
                <a:solidFill>
                  <a:srgbClr val="000000"/>
                </a:solidFill>
              </a:rPr>
              <a:t> </a:t>
            </a:r>
            <a:r>
              <a:rPr lang="en-GB" baseline="0" dirty="0">
                <a:solidFill>
                  <a:srgbClr val="FF0000"/>
                </a:solidFill>
              </a:rPr>
              <a:t>VACCINATION,  </a:t>
            </a:r>
            <a:endParaRPr lang="el-GR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8047391732283511"/>
          <c:y val="0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Φύλλο1!$B$1</c:f>
              <c:strCache>
                <c:ptCount val="1"/>
                <c:pt idx="0">
                  <c:v>Ασθενείς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Survey 2013</c:v>
                </c:pt>
                <c:pt idx="1">
                  <c:v>Survey 2015</c:v>
                </c:pt>
              </c:strCache>
            </c:strRef>
          </c:cat>
          <c:val>
            <c:numRef>
              <c:f>Φύλλο1!$B$2:$B$3</c:f>
              <c:numCache>
                <c:formatCode>0%</c:formatCode>
                <c:ptCount val="2"/>
                <c:pt idx="0">
                  <c:v>0.30800000000000005</c:v>
                </c:pt>
                <c:pt idx="1">
                  <c:v>0.78600000000000003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86-4049-BB03-EA75209E253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Ιατροί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Survey 2013</c:v>
                </c:pt>
                <c:pt idx="1">
                  <c:v>Survey 2015</c:v>
                </c:pt>
              </c:strCache>
            </c:strRef>
          </c:cat>
          <c:val>
            <c:numRef>
              <c:f>Φύλλο1!$C$2:$C$3</c:f>
              <c:numCache>
                <c:formatCode>0%</c:formatCode>
                <c:ptCount val="2"/>
                <c:pt idx="0">
                  <c:v>0.53500000000000003</c:v>
                </c:pt>
                <c:pt idx="1">
                  <c:v>0.68300000000000005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86-4049-BB03-EA75209E253E}"/>
            </c:ext>
          </c:extLst>
        </c:ser>
        <c:dLbls>
          <c:showVal val="1"/>
        </c:dLbls>
        <c:marker val="1"/>
        <c:axId val="113665920"/>
        <c:axId val="113667456"/>
      </c:lineChart>
      <c:catAx>
        <c:axId val="113665920"/>
        <c:scaling>
          <c:orientation val="minMax"/>
        </c:scaling>
        <c:axPos val="b"/>
        <c:numFmt formatCode="General" sourceLinked="0"/>
        <c:majorTickMark val="none"/>
        <c:tickLblPos val="nextTo"/>
        <c:crossAx val="113667456"/>
        <c:crosses val="autoZero"/>
        <c:auto val="1"/>
        <c:lblAlgn val="ctr"/>
        <c:lblOffset val="100"/>
      </c:catAx>
      <c:valAx>
        <c:axId val="11366745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1366592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Φύλλο1!$B$1</c:f>
              <c:strCache>
                <c:ptCount val="1"/>
                <c:pt idx="0">
                  <c:v>CIN1</c:v>
                </c:pt>
              </c:strCache>
            </c:strRef>
          </c:tx>
          <c:cat>
            <c:strRef>
              <c:f>Φύλλο1!$A$2:$A$4</c:f>
              <c:strCache>
                <c:ptCount val="3"/>
                <c:pt idx="0">
                  <c:v>Eμβόλιο προ έναρξης sex</c:v>
                </c:pt>
                <c:pt idx="1">
                  <c:v>Eμβόλιο μετά έναρξης sex</c:v>
                </c:pt>
                <c:pt idx="2">
                  <c:v>Controls/ OXI εμβόλιο</c:v>
                </c:pt>
              </c:strCache>
            </c:strRef>
          </c:cat>
          <c:val>
            <c:numRef>
              <c:f>Φύλλο1!$B$2:$B$4</c:f>
              <c:numCache>
                <c:formatCode>0%</c:formatCode>
                <c:ptCount val="3"/>
                <c:pt idx="0">
                  <c:v>0</c:v>
                </c:pt>
                <c:pt idx="1">
                  <c:v>2.4000000000000004E-2</c:v>
                </c:pt>
                <c:pt idx="2">
                  <c:v>2.4000000000000004E-2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1B-0F46-9FAB-437F8335CE86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CIN2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cat>
            <c:strRef>
              <c:f>Φύλλο1!$A$2:$A$4</c:f>
              <c:strCache>
                <c:ptCount val="3"/>
                <c:pt idx="0">
                  <c:v>Eμβόλιο προ έναρξης sex</c:v>
                </c:pt>
                <c:pt idx="1">
                  <c:v>Eμβόλιο μετά έναρξης sex</c:v>
                </c:pt>
                <c:pt idx="2">
                  <c:v>Controls/ OXI εμβόλιο</c:v>
                </c:pt>
              </c:strCache>
            </c:strRef>
          </c:cat>
          <c:val>
            <c:numRef>
              <c:f>Φύλλο1!$C$2:$C$4</c:f>
              <c:numCache>
                <c:formatCode>0%</c:formatCode>
                <c:ptCount val="3"/>
                <c:pt idx="0">
                  <c:v>0</c:v>
                </c:pt>
                <c:pt idx="1">
                  <c:v>3.6000000000000004E-2</c:v>
                </c:pt>
                <c:pt idx="2">
                  <c:v>2.4000000000000004E-2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1B-0F46-9FAB-437F8335CE86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CIN3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Φύλλο1!$A$2:$A$4</c:f>
              <c:strCache>
                <c:ptCount val="3"/>
                <c:pt idx="0">
                  <c:v>Eμβόλιο προ έναρξης sex</c:v>
                </c:pt>
                <c:pt idx="1">
                  <c:v>Eμβόλιο μετά έναρξης sex</c:v>
                </c:pt>
                <c:pt idx="2">
                  <c:v>Controls/ OXI εμβόλιο</c:v>
                </c:pt>
              </c:strCache>
            </c:strRef>
          </c:cat>
          <c:val>
            <c:numRef>
              <c:f>Φύλλο1!$D$2:$D$4</c:f>
              <c:numCache>
                <c:formatCode>0.00%</c:formatCode>
                <c:ptCount val="3"/>
                <c:pt idx="0" formatCode="0%">
                  <c:v>0</c:v>
                </c:pt>
                <c:pt idx="1">
                  <c:v>0</c:v>
                </c:pt>
                <c:pt idx="2" formatCode="0%">
                  <c:v>3.6000000000000004E-2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1B-0F46-9FAB-437F8335CE86}"/>
            </c:ext>
          </c:extLst>
        </c:ser>
        <c:dLbls/>
        <c:shape val="box"/>
        <c:axId val="113092864"/>
        <c:axId val="113098752"/>
        <c:axId val="0"/>
      </c:bar3DChart>
      <c:catAx>
        <c:axId val="113092864"/>
        <c:scaling>
          <c:orientation val="minMax"/>
        </c:scaling>
        <c:axPos val="b"/>
        <c:numFmt formatCode="General" sourceLinked="0"/>
        <c:tickLblPos val="nextTo"/>
        <c:crossAx val="113098752"/>
        <c:crosses val="autoZero"/>
        <c:auto val="1"/>
        <c:lblAlgn val="ctr"/>
        <c:lblOffset val="100"/>
      </c:catAx>
      <c:valAx>
        <c:axId val="113098752"/>
        <c:scaling>
          <c:orientation val="minMax"/>
        </c:scaling>
        <c:axPos val="l"/>
        <c:majorGridlines/>
        <c:numFmt formatCode="0%" sourceLinked="1"/>
        <c:tickLblPos val="nextTo"/>
        <c:crossAx val="1130928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 dirty="0">
                <a:solidFill>
                  <a:srgbClr val="FF0000"/>
                </a:solidFill>
              </a:rPr>
              <a:t>Θετική προγνωστική αξία (</a:t>
            </a:r>
            <a:r>
              <a:rPr lang="en-GB" b="1" dirty="0">
                <a:solidFill>
                  <a:srgbClr val="FF0000"/>
                </a:solidFill>
              </a:rPr>
              <a:t>PPV)</a:t>
            </a:r>
          </a:p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800" b="1" i="1" dirty="0">
                <a:solidFill>
                  <a:srgbClr val="008000"/>
                </a:solidFill>
              </a:rPr>
              <a:t>για</a:t>
            </a:r>
            <a:r>
              <a:rPr lang="el-GR" sz="2800" b="1" i="1" baseline="0" dirty="0">
                <a:solidFill>
                  <a:srgbClr val="008000"/>
                </a:solidFill>
              </a:rPr>
              <a:t> ιστολογια </a:t>
            </a:r>
            <a:r>
              <a:rPr lang="en-GB" sz="2800" b="1" i="1" baseline="0" dirty="0">
                <a:solidFill>
                  <a:srgbClr val="008000"/>
                </a:solidFill>
              </a:rPr>
              <a:t>CIN2+</a:t>
            </a:r>
            <a:endParaRPr lang="en-US" sz="2800" b="1" i="1" dirty="0">
              <a:solidFill>
                <a:srgbClr val="008000"/>
              </a:solidFill>
            </a:endParaRPr>
          </a:p>
        </c:rich>
      </c:tx>
      <c:layout>
        <c:manualLayout>
          <c:xMode val="edge"/>
          <c:yMode val="edge"/>
          <c:x val="0.169091508488975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0113989374516604E-2"/>
          <c:y val="0.20506788812141005"/>
          <c:w val="0.88895203316976701"/>
          <c:h val="0.64930741620093713"/>
        </c:manualLayout>
      </c:layout>
      <c:barChart>
        <c:barDir val="col"/>
        <c:grouping val="clustered"/>
        <c:ser>
          <c:idx val="0"/>
          <c:order val="0"/>
          <c:tx>
            <c:strRef>
              <c:f>Φύλλο1!$E$9</c:f>
              <c:strCache>
                <c:ptCount val="1"/>
                <c:pt idx="0">
                  <c:v>PPV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0E-B14D-A9A9-9470C3B5CE7D}"/>
              </c:ext>
            </c:extLst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0E-B14D-A9A9-9470C3B5CE7D}"/>
              </c:ext>
            </c:extLst>
          </c:dPt>
          <c:dPt>
            <c:idx val="2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0E-B14D-A9A9-9470C3B5CE7D}"/>
              </c:ext>
            </c:extLst>
          </c:dPt>
          <c:cat>
            <c:strRef>
              <c:f>Φύλλο1!$D$10:$D$12</c:f>
              <c:strCache>
                <c:ptCount val="3"/>
                <c:pt idx="0">
                  <c:v>Θετικό DNA</c:v>
                </c:pt>
                <c:pt idx="1">
                  <c:v>Θετικό APTIMA</c:v>
                </c:pt>
                <c:pt idx="2">
                  <c:v>Θετικό APTIMA και επικίνδυνο lifestyle</c:v>
                </c:pt>
              </c:strCache>
            </c:strRef>
          </c:cat>
          <c:val>
            <c:numRef>
              <c:f>Φύλλο1!$E$10:$E$12</c:f>
              <c:numCache>
                <c:formatCode>General</c:formatCode>
                <c:ptCount val="3"/>
                <c:pt idx="0">
                  <c:v>35.700000000000003</c:v>
                </c:pt>
                <c:pt idx="1">
                  <c:v>70</c:v>
                </c:pt>
                <c:pt idx="2">
                  <c:v>98.3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80E-B14D-A9A9-9470C3B5CE7D}"/>
            </c:ext>
          </c:extLst>
        </c:ser>
        <c:dLbls/>
        <c:gapWidth val="182"/>
        <c:axId val="114241536"/>
        <c:axId val="114243072"/>
      </c:barChart>
      <c:catAx>
        <c:axId val="1142415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4243072"/>
        <c:crosses val="autoZero"/>
        <c:auto val="1"/>
        <c:lblAlgn val="ctr"/>
        <c:lblOffset val="100"/>
      </c:catAx>
      <c:valAx>
        <c:axId val="11424307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424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2000"/>
      </a:pPr>
      <a:endParaRPr lang="el-GR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0.65517</cdr:x>
      <cdr:y>1.79183E-7</cdr:y>
    </cdr:from>
    <cdr:to>
      <cdr:x>1</cdr:x>
      <cdr:y>0.12571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="" xmlns:a16="http://schemas.microsoft.com/office/drawing/2014/main" id="{27451498-980A-AD4B-9859-DDE6126F0DE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990896" y="1"/>
          <a:ext cx="3153103" cy="70156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0.07924</cdr:x>
      <cdr:y>0.16667</cdr:y>
    </cdr:from>
    <cdr:to>
      <cdr:x>1</cdr:x>
      <cdr:y>0.25818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24963" y="966964"/>
          <a:ext cx="7261737" cy="530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0.08298</cdr:x>
      <cdr:y>0.1565</cdr:y>
    </cdr:from>
    <cdr:to>
      <cdr:x>1</cdr:x>
      <cdr:y>0.24293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54460" y="907971"/>
          <a:ext cx="7232240" cy="501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4AD7B-796F-6C4D-ADFE-04257B8C966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A6C44-28B0-FD44-AB1C-B83117272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97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73EC084-7EEC-DF41-8C1C-D88AAD1BD4D3}" type="slidenum">
              <a:rPr lang="el-GR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dirty="0">
                <a:latin typeface="Calibri" charset="0"/>
              </a:rPr>
              <a:t>And finally [screening is so effective]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dirty="0">
                <a:latin typeface="Calibri" charset="0"/>
              </a:rPr>
              <a:t>these</a:t>
            </a:r>
            <a:r>
              <a:rPr lang="el-GR" dirty="0">
                <a:latin typeface="Calibri" charset="0"/>
              </a:rPr>
              <a:t> lesions</a:t>
            </a:r>
            <a:r>
              <a:rPr lang="en-US" dirty="0">
                <a:latin typeface="Calibri" charset="0"/>
              </a:rPr>
              <a:t> </a:t>
            </a:r>
            <a:r>
              <a:rPr lang="el-GR" dirty="0">
                <a:latin typeface="Calibri" charset="0"/>
              </a:rPr>
              <a:t>can be treated with high efficacy using simple outpatient procedures</a:t>
            </a:r>
            <a:r>
              <a:rPr lang="en-US" dirty="0">
                <a:latin typeface="Calibri" charset="0"/>
              </a:rPr>
              <a:t> </a:t>
            </a:r>
            <a:r>
              <a:rPr lang="el-GR" dirty="0">
                <a:latin typeface="Calibri" charset="0"/>
              </a:rPr>
              <a:t>if they are detected early.</a:t>
            </a: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B046-A8F4-E346-BD1C-5F5234FFF38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00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A1CBC29-1707-4FEB-82C9-B21ABEE51414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76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8003-B38F-4D83-B17B-FCBC464284A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496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35056-D58E-492A-B9AA-DA07A93241C2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7250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2B4EC3-D552-4840-8582-594332D45FF7}" type="slidenum">
              <a:rPr lang="da-DK">
                <a:latin typeface="Times New Roman" charset="0"/>
                <a:cs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a-DK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DBDE7-C2EB-4C8C-84A9-B7A6ED394A54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ατ</a:t>
            </a:r>
            <a:r>
              <a:rPr lang="el-GR" baseline="0" dirty="0"/>
              <a:t> ΠΡ, </a:t>
            </a:r>
            <a:r>
              <a:rPr lang="el-GR" baseline="0" dirty="0" err="1"/>
              <a:t>αγ</a:t>
            </a:r>
            <a:r>
              <a:rPr lang="el-GR" baseline="0" dirty="0"/>
              <a:t> ΣΝ, ΚΣ σ</a:t>
            </a:r>
          </a:p>
          <a:p>
            <a:r>
              <a:rPr lang="el-GR" baseline="0" dirty="0" err="1"/>
              <a:t>Θρ</a:t>
            </a:r>
            <a:r>
              <a:rPr lang="el-GR" baseline="0" dirty="0"/>
              <a:t> </a:t>
            </a:r>
            <a:r>
              <a:rPr lang="el-GR" baseline="0" dirty="0" err="1"/>
              <a:t>υπχρ</a:t>
            </a:r>
            <a:r>
              <a:rPr lang="el-GR" baseline="0" dirty="0"/>
              <a:t> να </a:t>
            </a:r>
            <a:r>
              <a:rPr lang="el-GR" baseline="0" dirty="0" err="1"/>
              <a:t>ευχ</a:t>
            </a:r>
            <a:r>
              <a:rPr lang="el-GR" baseline="0" dirty="0"/>
              <a:t> τη Ο.Ε τ. </a:t>
            </a:r>
            <a:r>
              <a:rPr lang="el-GR" baseline="0" dirty="0" err="1"/>
              <a:t>σνδ</a:t>
            </a:r>
            <a:r>
              <a:rPr lang="el-GR" baseline="0" dirty="0"/>
              <a:t> που μας </a:t>
            </a:r>
            <a:r>
              <a:rPr lang="el-GR" baseline="0" dirty="0" err="1"/>
              <a:t>ανθσ</a:t>
            </a:r>
            <a:r>
              <a:rPr lang="el-GR" baseline="0" dirty="0"/>
              <a:t> ν </a:t>
            </a:r>
            <a:r>
              <a:rPr lang="el-GR" baseline="0" dirty="0" err="1"/>
              <a:t>παρ</a:t>
            </a:r>
            <a:r>
              <a:rPr lang="el-GR" baseline="0" dirty="0"/>
              <a:t> τα </a:t>
            </a:r>
            <a:r>
              <a:rPr lang="el-GR" baseline="0" dirty="0" err="1"/>
              <a:t>συγκ</a:t>
            </a:r>
            <a:r>
              <a:rPr lang="el-GR" baseline="0" dirty="0"/>
              <a:t> </a:t>
            </a:r>
            <a:r>
              <a:rPr lang="el-GR" baseline="0" dirty="0" err="1"/>
              <a:t>θμ</a:t>
            </a:r>
            <a:r>
              <a:rPr lang="el-GR" baseline="0" dirty="0"/>
              <a:t> κ </a:t>
            </a:r>
            <a:r>
              <a:rPr lang="el-GR" baseline="0" dirty="0" err="1"/>
              <a:t>ταυτ</a:t>
            </a:r>
            <a:r>
              <a:rPr lang="el-GR" baseline="0" dirty="0"/>
              <a:t> να </a:t>
            </a:r>
            <a:r>
              <a:rPr lang="el-GR" baseline="0" dirty="0" err="1"/>
              <a:t>ειμαστε</a:t>
            </a:r>
            <a:r>
              <a:rPr lang="el-GR" baseline="0" dirty="0"/>
              <a:t> σε ένα </a:t>
            </a:r>
            <a:r>
              <a:rPr lang="el-GR" baseline="0" dirty="0" err="1"/>
              <a:t>τραπεζι</a:t>
            </a:r>
            <a:r>
              <a:rPr lang="el-GR" baseline="0" dirty="0"/>
              <a:t> με </a:t>
            </a:r>
            <a:r>
              <a:rPr lang="el-GR" baseline="0" dirty="0" err="1"/>
              <a:t>καθ</a:t>
            </a:r>
            <a:r>
              <a:rPr lang="el-GR" baseline="0" dirty="0"/>
              <a:t>. 1</a:t>
            </a:r>
            <a:r>
              <a:rPr lang="el-GR" baseline="30000" dirty="0"/>
              <a:t>ης</a:t>
            </a:r>
            <a:r>
              <a:rPr lang="el-GR" baseline="0" dirty="0"/>
              <a:t> </a:t>
            </a:r>
            <a:r>
              <a:rPr lang="el-GR" baseline="0" dirty="0" err="1"/>
              <a:t>βαθμ</a:t>
            </a:r>
            <a:r>
              <a:rPr lang="el-GR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9FA3-1CEB-4F38-9A1E-91E2AF3AFE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55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HIGH IMPACT STUDIES</a:t>
            </a:r>
          </a:p>
          <a:p>
            <a:r>
              <a:rPr lang="en-US" baseline="0" dirty="0"/>
              <a:t> </a:t>
            </a:r>
            <a:r>
              <a:rPr lang="en-US" b="1" baseline="0" dirty="0"/>
              <a:t>Reference on other </a:t>
            </a:r>
            <a:r>
              <a:rPr lang="en-US" b="1" baseline="0" dirty="0" err="1"/>
              <a:t>ano</a:t>
            </a:r>
            <a:r>
              <a:rPr lang="en-US" b="1" baseline="0" dirty="0"/>
              <a:t>-genital cancers as well?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9FA3-1CEB-4F38-9A1E-91E2AF3AFE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239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73EC084-7EEC-DF41-8C1C-D88AAD1BD4D3}" type="slidenum">
              <a:rPr lang="el-GR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</a:rPr>
              <a:t>And finally [screening is so effective]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</a:rPr>
              <a:t>these</a:t>
            </a:r>
            <a:r>
              <a:rPr lang="el-GR">
                <a:latin typeface="Calibri" charset="0"/>
              </a:rPr>
              <a:t> lesions</a:t>
            </a:r>
            <a:r>
              <a:rPr lang="en-US">
                <a:latin typeface="Calibri" charset="0"/>
              </a:rPr>
              <a:t> </a:t>
            </a:r>
            <a:r>
              <a:rPr lang="el-GR">
                <a:latin typeface="Calibri" charset="0"/>
              </a:rPr>
              <a:t>can be treated with high efficacy using simple outpatient procedures</a:t>
            </a:r>
            <a:r>
              <a:rPr lang="en-US">
                <a:latin typeface="Calibri" charset="0"/>
              </a:rPr>
              <a:t> </a:t>
            </a:r>
            <a:r>
              <a:rPr lang="el-GR">
                <a:latin typeface="Calibri" charset="0"/>
              </a:rPr>
              <a:t>if they are detected early.</a:t>
            </a: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0593B1-D0C5-C746-8FE0-7D186CF60F08}" type="slidenum">
              <a:rPr lang="en-US">
                <a:solidFill>
                  <a:srgbClr val="000000"/>
                </a:solidFill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98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507C-95EB-4C79-908E-F34664037B94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77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DA889-DEC3-A949-AC80-8C3E0056046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99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F5BE-DA70-064E-9065-7E32E297C465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D2C2-4728-FC47-97F4-C13C6F50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53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F5BE-DA70-064E-9065-7E32E297C465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D2C2-4728-FC47-97F4-C13C6F50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953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F5BE-DA70-064E-9065-7E32E297C465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D2C2-4728-FC47-97F4-C13C6F50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138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113" indent="0" algn="ctr">
              <a:buNone/>
            </a:lvl2pPr>
            <a:lvl3pPr marL="914226" indent="0" algn="ctr">
              <a:buNone/>
            </a:lvl3pPr>
            <a:lvl4pPr marL="1371339" indent="0" algn="ctr">
              <a:buNone/>
            </a:lvl4pPr>
            <a:lvl5pPr marL="1828453" indent="0" algn="ctr">
              <a:buNone/>
            </a:lvl5pPr>
            <a:lvl6pPr marL="2285566" indent="0" algn="ctr">
              <a:buNone/>
            </a:lvl6pPr>
            <a:lvl7pPr marL="2742679" indent="0" algn="ctr">
              <a:buNone/>
            </a:lvl7pPr>
            <a:lvl8pPr marL="3199792" indent="0" algn="ctr">
              <a:buNone/>
            </a:lvl8pPr>
            <a:lvl9pPr marL="3656905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l-GR">
              <a:latin typeface="Calibri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CC7F3E-602B-4CF6-B7FE-55D53577E9B8}" type="slidenum">
              <a:rPr lang="el-GR" smtClean="0">
                <a:solidFill>
                  <a:srgbClr val="775F55"/>
                </a:solidFill>
                <a:latin typeface="Calibri"/>
              </a:rPr>
              <a:pPr/>
              <a:t>‹#›</a:t>
            </a:fld>
            <a:endParaRPr lang="el-GR">
              <a:solidFill>
                <a:srgbClr val="775F5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418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1CE132-3387-48F0-A04E-76334DE2D76A}" type="slidenum">
              <a:rPr lang="el-GR" smtClean="0">
                <a:latin typeface="Calibri"/>
              </a:rPr>
              <a:pPr/>
              <a:t>‹#›</a:t>
            </a:fld>
            <a:endParaRPr lang="el-GR">
              <a:latin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276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645F9CD-B813-49B8-9F76-3A7F26223112}" type="slidenum">
              <a:rPr lang="el-GR" smtClean="0">
                <a:latin typeface="Calibri"/>
              </a:rPr>
              <a:pPr/>
              <a:t>‹#›</a:t>
            </a:fld>
            <a:endParaRPr lang="el-GR"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30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DA34B88-FE69-4B4A-9DE9-BF7697B9F404}" type="slidenum">
              <a:rPr lang="el-GR" smtClean="0">
                <a:latin typeface="Calibri"/>
              </a:rPr>
              <a:pPr/>
              <a:t>‹#›</a:t>
            </a:fld>
            <a:endParaRPr lang="el-GR">
              <a:latin typeface="Calibri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27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E1C43B5-BA76-458D-9683-F5E84023D17E}" type="slidenum">
              <a:rPr lang="el-GR" smtClean="0">
                <a:latin typeface="Calibri"/>
              </a:rPr>
              <a:pPr/>
              <a:t>‹#›</a:t>
            </a:fld>
            <a:endParaRPr lang="el-GR" dirty="0"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02557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60D7C3-62CF-42BA-8B0C-1315F199F3B0}" type="slidenum">
              <a:rPr lang="el-GR" smtClean="0">
                <a:latin typeface="Calibri"/>
              </a:rPr>
              <a:pPr/>
              <a:t>‹#›</a:t>
            </a:fld>
            <a:endParaRPr lang="el-G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788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6D01FA-AD93-40B8-BBF9-D6F05252A8D8}" type="slidenum">
              <a:rPr lang="el-GR" smtClean="0">
                <a:solidFill>
                  <a:srgbClr val="775F55"/>
                </a:solidFill>
                <a:latin typeface="Calibri"/>
              </a:rPr>
              <a:pPr/>
              <a:t>‹#›</a:t>
            </a:fld>
            <a:endParaRPr lang="el-GR">
              <a:solidFill>
                <a:srgbClr val="775F5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618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BD9D5C-CFF3-4EE6-99D9-7BF2EB34BA31}" type="slidenum">
              <a:rPr lang="el-GR" smtClean="0">
                <a:latin typeface="Calibri"/>
              </a:rPr>
              <a:pPr/>
              <a:t>‹#›</a:t>
            </a:fld>
            <a:endParaRPr lang="el-GR"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34" tIns="182845" rIns="137134" bIns="91423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4275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F5BE-DA70-064E-9065-7E32E297C465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D2C2-4728-FC47-97F4-C13C6F50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2548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FC1080D-D864-420B-B3E1-A939B5F73E96}" type="slidenum">
              <a:rPr lang="el-GR" smtClean="0">
                <a:latin typeface="Calibri"/>
              </a:rPr>
              <a:pPr/>
              <a:t>‹#›</a:t>
            </a:fld>
            <a:endParaRPr lang="el-GR"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787892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B672-7E74-4063-B934-182188A02524}" type="slidenum">
              <a:rPr lang="el-GR" smtClean="0">
                <a:latin typeface="Calibri"/>
              </a:rPr>
              <a:pPr/>
              <a:t>‹#›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008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159B3F-0972-4C52-9044-174B5E693D10}" type="slidenum">
              <a:rPr lang="el-GR" smtClean="0">
                <a:latin typeface="Calibri"/>
              </a:rPr>
              <a:pPr/>
              <a:t>‹#›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927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AB4A-D244-491D-880F-3D521B60972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13/4/2020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CEF8-3DFB-4EFF-B317-C619A2AF7F02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701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AB4A-D244-491D-880F-3D521B60972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13/4/2020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CEF8-3DFB-4EFF-B317-C619A2AF7F02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570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AB4A-D244-491D-880F-3D521B60972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13/4/2020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CEF8-3DFB-4EFF-B317-C619A2AF7F02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171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AB4A-D244-491D-880F-3D521B60972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13/4/2020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CEF8-3DFB-4EFF-B317-C619A2AF7F02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722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AB4A-D244-491D-880F-3D521B60972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13/4/2020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CEF8-3DFB-4EFF-B317-C619A2AF7F02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927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AB4A-D244-491D-880F-3D521B60972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13/4/2020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CEF8-3DFB-4EFF-B317-C619A2AF7F02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742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AB4A-D244-491D-880F-3D521B60972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13/4/2020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CEF8-3DFB-4EFF-B317-C619A2AF7F02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16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F5BE-DA70-064E-9065-7E32E297C465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D2C2-4728-FC47-97F4-C13C6F50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979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AB4A-D244-491D-880F-3D521B60972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13/4/2020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CEF8-3DFB-4EFF-B317-C619A2AF7F02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551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AB4A-D244-491D-880F-3D521B60972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13/4/2020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CEF8-3DFB-4EFF-B317-C619A2AF7F02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21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AB4A-D244-491D-880F-3D521B60972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13/4/2020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CEF8-3DFB-4EFF-B317-C619A2AF7F02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808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AB4A-D244-491D-880F-3D521B60972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13/4/2020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CEF8-3DFB-4EFF-B317-C619A2AF7F02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889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01C189-9002-4E60-8AFB-863E979A3131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915577"/>
      </p:ext>
    </p:extLst>
  </p:cSld>
  <p:clrMapOvr>
    <a:masterClrMapping/>
  </p:clrMapOvr>
  <p:transition>
    <p:pull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B2710-A293-ED4D-8ED5-EFB2387C94A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329A-342C-8645-AF34-FC0B849E853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498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EA0C-9D10-574B-A4AF-A55E4D5F603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62AE5-1B5C-2144-9AB9-0A651256B7D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57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5573-478F-4848-99AF-17ACE574FC2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0350-779D-804E-ADFB-6C78A410B00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082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6A34-053D-674C-BED7-0E5E7B15273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8CB61-9EC1-8545-9C70-483184062B5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88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C63AB-4797-EB42-A8E7-A8BA29EEC50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DC8B-A69C-5F4D-88D3-D22F1E35ACA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56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F5BE-DA70-064E-9065-7E32E297C465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D2C2-4728-FC47-97F4-C13C6F50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40748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4F05-E6D3-6249-967B-1982457D6DC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9CCA-6049-7A44-9918-9F811DF52F1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839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EC700-5D9B-4445-A8C3-804F6F4773B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C064-59D9-194D-B67A-DA7AC0DD1F5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31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E7D4-EEEB-6A44-BE9C-CFA26FB85D4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44F0-EFBC-904D-976F-CFB2DD942A5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117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BF37A-64E6-F649-957C-CAD4F222793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6B797-E29F-9844-A05F-031A5F1A9C7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829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4532-67C9-C24F-A38C-B3E3E21C15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37E3-27FF-E04D-8E34-2A81B32F668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086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A7FC-FAF6-484B-9FC5-4B1307D59D7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6B27E-E1B5-C347-8C26-C4B9A2C93DC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5448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l-G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3F5A3F0-6910-D44B-8D54-66E01516E176}" type="slidenum">
              <a:rPr lang="en-GB">
                <a:latin typeface="Calibri"/>
              </a:rPr>
              <a:pPr>
                <a:defRPr/>
              </a:pPr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871668"/>
      </p:ext>
    </p:extLst>
  </p:cSld>
  <p:clrMapOvr>
    <a:masterClrMapping/>
  </p:clrMapOvr>
  <p:transition>
    <p:pull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42ADF6B-3E20-E247-B15A-42EFBF12A4EC}" type="datetime1">
              <a:rPr lang="en-GB">
                <a:latin typeface="Calibri"/>
              </a:rPr>
              <a:pPr>
                <a:defRPr/>
              </a:pPr>
              <a:t>13/04/2020</a:t>
            </a:fld>
            <a:endParaRPr lang="en-GB">
              <a:latin typeface="Calibri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GB">
                <a:latin typeface="Calibri"/>
              </a:rPr>
              <a:t>MIS, Cambridge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025A29D-8DDF-464B-9E9A-32D3B4529E14}" type="slidenum">
              <a:rPr lang="en-GB">
                <a:latin typeface="Calibri"/>
              </a:rPr>
              <a:pPr>
                <a:defRPr/>
              </a:pPr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976524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8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4149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85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F5BE-DA70-064E-9065-7E32E297C465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D2C2-4728-FC47-97F4-C13C6F50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9202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06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423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0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0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646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229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1698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438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0506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175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9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9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100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32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651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Position Title</a:t>
            </a:r>
            <a:br>
              <a:rPr lang="en-US" dirty="0"/>
            </a:br>
            <a:r>
              <a:rPr lang="en-US" dirty="0"/>
              <a:t>Company/ Institution </a:t>
            </a:r>
            <a:br>
              <a:rPr lang="en-US" dirty="0"/>
            </a:br>
            <a:r>
              <a:rPr lang="en-US" dirty="0"/>
              <a:t>Department </a:t>
            </a:r>
            <a:br>
              <a:rPr lang="en-US" dirty="0"/>
            </a:br>
            <a:r>
              <a:rPr lang="en-US" dirty="0"/>
              <a:t>City, State, Country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D53BA44-D042-467C-B0E0-E52FE683DDE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4/13/2020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CC6CA54F-291A-4F7D-943B-C727DF5A6ECD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2950" y="3276600"/>
            <a:ext cx="7886700" cy="0"/>
          </a:xfrm>
          <a:prstGeom prst="line">
            <a:avLst/>
          </a:prstGeom>
          <a:ln w="28575">
            <a:solidFill>
              <a:srgbClr val="A4C0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853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F5BE-DA70-064E-9065-7E32E297C465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D2C2-4728-FC47-97F4-C13C6F50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4930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  <a:lvl2pPr marL="804672" indent="-347472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Char char="•"/>
              <a:defRPr/>
            </a:lvl2pPr>
          </a:lstStyle>
          <a:p>
            <a:pPr marL="804672" lvl="1" indent="-347472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altLang="en-US" sz="2400" dirty="0">
                <a:effectLst/>
              </a:rPr>
              <a:t>Corporate entity: What was received, For what role; or</a:t>
            </a:r>
          </a:p>
          <a:p>
            <a:pPr marL="804672" lvl="1" indent="-347472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altLang="en-US" sz="2400" dirty="0">
                <a:effectLst/>
              </a:rPr>
              <a:t>No financial relationships or conflict of interest to disclose</a:t>
            </a:r>
          </a:p>
          <a:p>
            <a:pPr lvl="0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93520"/>
            <a:ext cx="7886700" cy="0"/>
          </a:xfrm>
          <a:prstGeom prst="line">
            <a:avLst/>
          </a:prstGeom>
          <a:ln w="28575">
            <a:solidFill>
              <a:srgbClr val="A4C0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58963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  <a:lvl2pPr marL="804672" indent="-347472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Char char="•"/>
              <a:defRPr/>
            </a:lvl2pPr>
          </a:lstStyle>
          <a:p>
            <a:pPr marL="804672" lvl="1" indent="-347472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altLang="en-US" sz="2400" dirty="0">
                <a:effectLst/>
              </a:rPr>
              <a:t>Corporate entity: What was received, For what role; or</a:t>
            </a:r>
          </a:p>
          <a:p>
            <a:pPr marL="804672" lvl="1" indent="-347472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altLang="en-US" sz="2400" dirty="0">
                <a:effectLst/>
              </a:rPr>
              <a:t>No financial relationships or conflict of interest to disclose</a:t>
            </a:r>
          </a:p>
          <a:p>
            <a:pPr lvl="0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93520"/>
            <a:ext cx="7886700" cy="0"/>
          </a:xfrm>
          <a:prstGeom prst="line">
            <a:avLst/>
          </a:prstGeom>
          <a:ln w="28575">
            <a:solidFill>
              <a:srgbClr val="A4C0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1903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0" y="1493520"/>
            <a:ext cx="7886700" cy="0"/>
          </a:xfrm>
          <a:prstGeom prst="line">
            <a:avLst/>
          </a:prstGeom>
          <a:ln w="28575">
            <a:solidFill>
              <a:srgbClr val="A4C0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04845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8650" y="1493520"/>
            <a:ext cx="7886700" cy="0"/>
          </a:xfrm>
          <a:prstGeom prst="line">
            <a:avLst/>
          </a:prstGeom>
          <a:ln w="28575">
            <a:solidFill>
              <a:srgbClr val="A4C0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4076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28650" y="1493520"/>
            <a:ext cx="7886700" cy="0"/>
          </a:xfrm>
          <a:prstGeom prst="line">
            <a:avLst/>
          </a:prstGeom>
          <a:ln w="28575">
            <a:solidFill>
              <a:srgbClr val="A4C0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40583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89330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42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914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7988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4847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44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F5BE-DA70-064E-9065-7E32E297C465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D2C2-4728-FC47-97F4-C13C6F50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47537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7592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2643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6521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36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4255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2482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892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55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55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5854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D04E8-BC08-4F4E-82F1-A67FAAF39500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90383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F5BE-DA70-064E-9065-7E32E297C465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D2C2-4728-FC47-97F4-C13C6F50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888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F5BE-DA70-064E-9065-7E32E297C465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D2C2-4728-FC47-97F4-C13C6F50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042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FF5BE-DA70-064E-9065-7E32E297C465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DD2C2-4728-FC47-97F4-C13C6F50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403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lIns="91423" tIns="45711" rIns="91423" bIns="45711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 lIns="91423" tIns="45711" rIns="91423" bIns="4571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lIns="91423" tIns="45711" rIns="91423" bIns="45711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775F55"/>
              </a:solidFill>
              <a:latin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lIns="91423" tIns="45711" rIns="91423" bIns="45711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775F55"/>
              </a:solidFill>
              <a:latin typeface="Tahoma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2060666"/>
            <a:ext cx="9144000" cy="320040"/>
            <a:chOff x="0" y="8785098"/>
            <a:chExt cx="32404050" cy="2016252"/>
          </a:xfrm>
        </p:grpSpPr>
        <p:sp>
          <p:nvSpPr>
            <p:cNvPr id="7" name="Rectangle 6"/>
            <p:cNvSpPr/>
            <p:nvPr/>
          </p:nvSpPr>
          <p:spPr bwMode="white">
            <a:xfrm>
              <a:off x="0" y="8785098"/>
              <a:ext cx="32404050" cy="2016252"/>
            </a:xfrm>
            <a:prstGeom prst="rect">
              <a:avLst/>
            </a:prstGeom>
            <a:solidFill>
              <a:srgbClr val="FFFFFF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432054" tIns="216027" rIns="432054" bIns="216027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300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9073134"/>
              <a:ext cx="1890236" cy="1440180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432054" tIns="216027" rIns="432054" bIns="216027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300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92762" y="9073134"/>
              <a:ext cx="30311288" cy="1440180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432054" tIns="216027" rIns="432054" bIns="216027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300">
                <a:solidFill>
                  <a:prstClr val="white"/>
                </a:solidFill>
                <a:latin typeface="Tw Cen MT"/>
              </a:endParaRP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lIns="91423" tIns="45711" rIns="91423" bIns="45711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80FF2CA-31DE-44A1-9452-71AAF14C148B}" type="slidenum">
              <a:rPr lang="el-GR" smtClean="0">
                <a:latin typeface="Tahom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61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9979" indent="-319979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58" indent="-274268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indent="-228557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9" indent="-228557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indent="-228557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720" indent="-228557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6988" indent="-228557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256" indent="-228557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524" indent="-228557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F52AB4A-D244-491D-880F-3D521B60972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13/4/2020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FDACEF8-3DFB-4EFF-B317-C619A2AF7F02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82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FC691E-294D-EB47-9C37-7A6CD162B71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762CFA-473C-E448-AA0B-782E0547BC3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69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74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31"/>
            <a:ext cx="7886700" cy="3904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0824"/>
            <a:ext cx="9144000" cy="7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50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5FCA5-021B-D340-ABAF-ADA072ECC21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9636-9F72-0042-939D-F5B45612F7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79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Kitchener%20HC%5bAuthor%5d&amp;cauthor=true&amp;cauthor_uid=9100623" TargetMode="External"/><Relationship Id="rId3" Type="http://schemas.openxmlformats.org/officeDocument/2006/relationships/hyperlink" Target="http://www.ncbi.nlm.nih.gov/pubmed?term=de%20Barros%20Lopes%20A%5bAuthor%5d&amp;cauthor=true&amp;cauthor_uid=9100623" TargetMode="External"/><Relationship Id="rId7" Type="http://schemas.openxmlformats.org/officeDocument/2006/relationships/hyperlink" Target="http://www.ncbi.nlm.nih.gov/pubmed?term=Paraskevaidis%20E%5bAuthor%5d&amp;cauthor=true&amp;cauthor_uid=9100623" TargetMode="External"/><Relationship Id="rId2" Type="http://schemas.openxmlformats.org/officeDocument/2006/relationships/hyperlink" Target="http://www.ncbi.nlm.nih.gov/pubmed?term=Soutter%20WP%5bAuthor%5d&amp;cauthor=true&amp;cauthor_uid=9100623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://www.ncbi.nlm.nih.gov/pubmed?term=Duncan%20ID%5bAuthor%5d&amp;cauthor=true&amp;cauthor_uid=9100623" TargetMode="External"/><Relationship Id="rId5" Type="http://schemas.openxmlformats.org/officeDocument/2006/relationships/hyperlink" Target="http://www.ncbi.nlm.nih.gov/pubmed?term=Monaghan%20JM%5bAuthor%5d&amp;cauthor=true&amp;cauthor_uid=9100623" TargetMode="External"/><Relationship Id="rId4" Type="http://schemas.openxmlformats.org/officeDocument/2006/relationships/hyperlink" Target="http://www.ncbi.nlm.nih.gov/pubmed?term=Fletcher%20A%5bAuthor%5d&amp;cauthor=true&amp;cauthor_uid=91006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3130485"/>
          </a:xfrm>
        </p:spPr>
        <p:txBody>
          <a:bodyPr>
            <a:normAutofit/>
          </a:bodyPr>
          <a:lstStyle/>
          <a:p>
            <a:r>
              <a:rPr lang="el-GR" sz="3600" b="1" i="1" dirty="0">
                <a:solidFill>
                  <a:srgbClr val="0000FF"/>
                </a:solidFill>
                <a:highlight>
                  <a:srgbClr val="88FF9F"/>
                </a:highlight>
              </a:rPr>
              <a:t>Α-γενης  </a:t>
            </a:r>
            <a:r>
              <a:rPr lang="en-GB" sz="3600" b="1" i="1" dirty="0">
                <a:solidFill>
                  <a:srgbClr val="0000FF"/>
                </a:solidFill>
                <a:highlight>
                  <a:srgbClr val="88FF9F"/>
                </a:highlight>
              </a:rPr>
              <a:t>v. </a:t>
            </a:r>
            <a:r>
              <a:rPr lang="en-US" sz="3600" b="1" i="1" dirty="0">
                <a:solidFill>
                  <a:srgbClr val="0000FF"/>
                </a:solidFill>
                <a:highlight>
                  <a:srgbClr val="88FF9F"/>
                </a:highlight>
              </a:rPr>
              <a:t>B-</a:t>
            </a:r>
            <a:r>
              <a:rPr lang="el-GR" sz="3600" b="1" i="1" dirty="0">
                <a:solidFill>
                  <a:srgbClr val="0000FF"/>
                </a:solidFill>
                <a:highlight>
                  <a:srgbClr val="88FF9F"/>
                </a:highlight>
              </a:rPr>
              <a:t>γενους προληψης </a:t>
            </a:r>
            <a:br>
              <a:rPr lang="el-GR" sz="3600" b="1" i="1" dirty="0">
                <a:solidFill>
                  <a:srgbClr val="0000FF"/>
                </a:solidFill>
                <a:highlight>
                  <a:srgbClr val="88FF9F"/>
                </a:highlight>
              </a:rPr>
            </a:br>
            <a:r>
              <a:rPr lang="el-GR" sz="3600" b="1" i="1" dirty="0">
                <a:solidFill>
                  <a:srgbClr val="0000FF"/>
                </a:solidFill>
                <a:highlight>
                  <a:srgbClr val="88FF9F"/>
                </a:highlight>
              </a:rPr>
              <a:t>καρκινου τραχηλου μητρας</a:t>
            </a:r>
            <a:r>
              <a:rPr lang="en-US" sz="3600" i="1" dirty="0">
                <a:solidFill>
                  <a:srgbClr val="0000FF"/>
                </a:solidFill>
              </a:rPr>
              <a:t/>
            </a:r>
            <a:br>
              <a:rPr lang="en-US" sz="3600" i="1" dirty="0">
                <a:solidFill>
                  <a:srgbClr val="0000FF"/>
                </a:solidFill>
              </a:rPr>
            </a:br>
            <a:r>
              <a:rPr lang="el-GR" sz="3600" b="1" i="1" dirty="0">
                <a:solidFill>
                  <a:srgbClr val="FF0000"/>
                </a:solidFill>
              </a:rPr>
              <a:t/>
            </a:r>
            <a:br>
              <a:rPr lang="el-GR" sz="3600" b="1" i="1" dirty="0">
                <a:solidFill>
                  <a:srgbClr val="FF0000"/>
                </a:solidFill>
              </a:rPr>
            </a:br>
            <a:r>
              <a:rPr lang="el-GR" sz="3600" b="1" i="1" dirty="0">
                <a:solidFill>
                  <a:srgbClr val="FF0000"/>
                </a:solidFill>
              </a:rPr>
              <a:t>Ιωαννινα, </a:t>
            </a:r>
            <a:r>
              <a:rPr lang="en-GB" sz="3600" b="1" i="1" dirty="0">
                <a:solidFill>
                  <a:srgbClr val="FF0000"/>
                </a:solidFill>
              </a:rPr>
              <a:t>16 </a:t>
            </a:r>
            <a:r>
              <a:rPr lang="el-GR" sz="3600" b="1" i="1" dirty="0" err="1">
                <a:solidFill>
                  <a:srgbClr val="FF0000"/>
                </a:solidFill>
              </a:rPr>
              <a:t>Νοεμβριου</a:t>
            </a:r>
            <a:r>
              <a:rPr lang="el-GR" sz="3600" b="1" i="1" dirty="0">
                <a:solidFill>
                  <a:srgbClr val="FF0000"/>
                </a:solidFill>
              </a:rPr>
              <a:t> 2019</a:t>
            </a:r>
            <a:r>
              <a:rPr lang="en-US" sz="3600" b="1" i="1" dirty="0">
                <a:solidFill>
                  <a:srgbClr val="FF0000"/>
                </a:solidFill>
              </a:rPr>
              <a:t/>
            </a:r>
            <a:br>
              <a:rPr lang="en-US" sz="3600" b="1" i="1" dirty="0">
                <a:solidFill>
                  <a:srgbClr val="FF0000"/>
                </a:solidFill>
              </a:rPr>
            </a:b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0" y="3130485"/>
            <a:ext cx="9144000" cy="380754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800" b="1" i="1" dirty="0"/>
          </a:p>
          <a:p>
            <a:pPr marL="0" indent="0">
              <a:buNone/>
            </a:pPr>
            <a:r>
              <a:rPr lang="en-US" sz="3800" b="1" i="1" dirty="0"/>
              <a:t>                 Professor </a:t>
            </a:r>
            <a:r>
              <a:rPr lang="en-US" sz="3800" b="1" i="1" dirty="0" err="1"/>
              <a:t>Evangelos</a:t>
            </a:r>
            <a:r>
              <a:rPr lang="en-US" sz="3800" b="1" i="1" dirty="0"/>
              <a:t> Paraskevaidis</a:t>
            </a:r>
          </a:p>
          <a:p>
            <a:pPr marL="0" indent="0">
              <a:buNone/>
            </a:pPr>
            <a:r>
              <a:rPr lang="en-US" sz="3800" b="1" i="1" dirty="0"/>
              <a:t>                        </a:t>
            </a:r>
            <a:r>
              <a:rPr lang="en-US" sz="3800" b="1" i="1" dirty="0" err="1"/>
              <a:t>Ioannina</a:t>
            </a:r>
            <a:r>
              <a:rPr lang="en-US" sz="3800" b="1" i="1" dirty="0"/>
              <a:t> Medical School</a:t>
            </a:r>
          </a:p>
          <a:p>
            <a:pPr marL="0" indent="0">
              <a:buNone/>
            </a:pPr>
            <a:r>
              <a:rPr lang="en-US" sz="3800" b="1" i="1" dirty="0"/>
              <a:t>                                          Greece</a:t>
            </a:r>
          </a:p>
          <a:p>
            <a:pPr marL="0" indent="0">
              <a:buNone/>
            </a:pPr>
            <a:endParaRPr lang="en-US" sz="3800" b="1" i="1" dirty="0"/>
          </a:p>
          <a:p>
            <a:pPr marL="0" indent="0">
              <a:buNone/>
            </a:pPr>
            <a:r>
              <a:rPr lang="en-US" sz="25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President of the </a:t>
            </a:r>
          </a:p>
          <a:p>
            <a:pPr marL="914400" indent="-457200"/>
            <a:r>
              <a:rPr lang="en-US" sz="25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Hellenic Society for Colposcopy &amp; Cervical Pathology (HSCCP)</a:t>
            </a:r>
          </a:p>
          <a:p>
            <a:pPr marL="914400" indent="-457200"/>
            <a:r>
              <a:rPr lang="en-US" sz="25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Hellenic Cervical Pathology Academic (studies) Group (</a:t>
            </a:r>
            <a:r>
              <a:rPr lang="en-US" sz="2500" b="1" i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HeCPA</a:t>
            </a:r>
            <a:r>
              <a:rPr lang="en-US" sz="25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Group)</a:t>
            </a:r>
          </a:p>
          <a:p>
            <a:endParaRPr lang="el-GR" sz="29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31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"/>
            <a:ext cx="9144000" cy="182333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Invasive cervical cancer after conservative treatment of CIN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0694" y="1823338"/>
            <a:ext cx="9536887" cy="3665214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AutoNum type="alphaUcPeriod"/>
            </a:pPr>
            <a:endParaRPr lang="en-US" sz="3800" b="1" i="1" dirty="0">
              <a:solidFill>
                <a:srgbClr val="FF0000"/>
              </a:solidFill>
            </a:endParaRPr>
          </a:p>
          <a:p>
            <a:pPr marL="742950" indent="-742950">
              <a:buAutoNum type="alphaUcPeriod"/>
            </a:pPr>
            <a:r>
              <a:rPr lang="en-US" sz="3800" b="1" i="1" dirty="0">
                <a:solidFill>
                  <a:srgbClr val="FF0000"/>
                </a:solidFill>
              </a:rPr>
              <a:t>REVIEW of the LITERATURE</a:t>
            </a:r>
          </a:p>
          <a:p>
            <a:pPr marL="514350" indent="-514350">
              <a:buAutoNum type="alphaUcPeriod"/>
            </a:pPr>
            <a:r>
              <a:rPr lang="en-GB" sz="3800" b="1" i="1" dirty="0">
                <a:solidFill>
                  <a:srgbClr val="FF0000"/>
                </a:solidFill>
              </a:rPr>
              <a:t> Single </a:t>
            </a:r>
            <a:r>
              <a:rPr lang="en-GB" sz="3800" b="1" i="1" dirty="0" err="1">
                <a:solidFill>
                  <a:srgbClr val="FF0000"/>
                </a:solidFill>
              </a:rPr>
              <a:t>Center</a:t>
            </a:r>
            <a:r>
              <a:rPr lang="en-US" sz="3800" b="1" i="1" dirty="0">
                <a:solidFill>
                  <a:srgbClr val="FF0000"/>
                </a:solidFill>
              </a:rPr>
              <a:t> CASES Report</a:t>
            </a:r>
            <a:endParaRPr lang="en-US" sz="3200" b="1" i="1" dirty="0">
              <a:solidFill>
                <a:srgbClr val="FF0000"/>
              </a:solidFill>
            </a:endParaRPr>
          </a:p>
          <a:p>
            <a:endParaRPr lang="en-US" sz="2300" i="1" dirty="0">
              <a:solidFill>
                <a:srgbClr val="0000FF"/>
              </a:solidFill>
            </a:endParaRPr>
          </a:p>
          <a:p>
            <a:r>
              <a:rPr lang="en-US" sz="3500" b="1" i="1" dirty="0">
                <a:solidFill>
                  <a:srgbClr val="008000"/>
                </a:solidFill>
              </a:rPr>
              <a:t>the </a:t>
            </a:r>
            <a:r>
              <a:rPr lang="en-US" sz="3500" b="1" i="1" dirty="0" err="1">
                <a:solidFill>
                  <a:srgbClr val="008000"/>
                </a:solidFill>
              </a:rPr>
              <a:t>HeCPa</a:t>
            </a:r>
            <a:r>
              <a:rPr lang="en-US" sz="3500" b="1" i="1" dirty="0">
                <a:solidFill>
                  <a:srgbClr val="008000"/>
                </a:solidFill>
              </a:rPr>
              <a:t> study group</a:t>
            </a:r>
          </a:p>
          <a:p>
            <a:endParaRPr lang="en-US" sz="2600" b="1" i="1" dirty="0">
              <a:solidFill>
                <a:srgbClr val="FF0000"/>
              </a:solidFill>
            </a:endParaRPr>
          </a:p>
          <a:p>
            <a:r>
              <a:rPr lang="en-US" sz="2600" b="1" i="1" dirty="0">
                <a:solidFill>
                  <a:srgbClr val="FF0000"/>
                </a:solidFill>
              </a:rPr>
              <a:t>EUROGIN : AMSTERDAM, OCTOBER 2017</a:t>
            </a:r>
          </a:p>
          <a:p>
            <a:r>
              <a:rPr lang="en-US" sz="2600" b="1" i="1" dirty="0">
                <a:solidFill>
                  <a:srgbClr val="000000"/>
                </a:solidFill>
              </a:rPr>
              <a:t>EUROGIN</a:t>
            </a:r>
            <a:r>
              <a:rPr lang="en-US" sz="2600" b="1" i="1" dirty="0">
                <a:solidFill>
                  <a:srgbClr val="FF0000"/>
                </a:solidFill>
              </a:rPr>
              <a:t> : </a:t>
            </a:r>
            <a:r>
              <a:rPr lang="en-US" sz="2600" b="1" i="1" dirty="0">
                <a:solidFill>
                  <a:srgbClr val="000000"/>
                </a:solidFill>
              </a:rPr>
              <a:t>LISBON, DECEMBER 2018</a:t>
            </a:r>
          </a:p>
          <a:p>
            <a:r>
              <a:rPr lang="en-US" sz="2600" b="1" i="1" dirty="0">
                <a:solidFill>
                  <a:srgbClr val="0000FF"/>
                </a:solidFill>
              </a:rPr>
              <a:t>EUROGIN</a:t>
            </a:r>
            <a:r>
              <a:rPr lang="en-US" sz="2600" b="1" i="1" dirty="0">
                <a:solidFill>
                  <a:srgbClr val="000000"/>
                </a:solidFill>
              </a:rPr>
              <a:t> : </a:t>
            </a:r>
            <a:r>
              <a:rPr lang="en-US" sz="2600" b="1" i="1" dirty="0">
                <a:solidFill>
                  <a:srgbClr val="0000FF"/>
                </a:solidFill>
              </a:rPr>
              <a:t>MONACO, DECEMBER 2019</a:t>
            </a:r>
          </a:p>
          <a:p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1"/>
          <a:stretch/>
        </p:blipFill>
        <p:spPr>
          <a:xfrm>
            <a:off x="-1454434" y="5488552"/>
            <a:ext cx="10598436" cy="136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348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294"/>
            <a:ext cx="8973519" cy="677755"/>
          </a:xfrm>
        </p:spPr>
        <p:txBody>
          <a:bodyPr>
            <a:normAutofit fontScale="90000"/>
          </a:bodyPr>
          <a:lstStyle/>
          <a:p>
            <a:r>
              <a:rPr lang="en-US" sz="3600" i="1" dirty="0">
                <a:highlight>
                  <a:srgbClr val="FF00FF"/>
                </a:highlight>
              </a:rPr>
              <a:t>All studies show increased risk…</a:t>
            </a:r>
            <a:br>
              <a:rPr lang="en-US" sz="3600" i="1" dirty="0">
                <a:highlight>
                  <a:srgbClr val="FF00FF"/>
                </a:highlight>
              </a:rPr>
            </a:br>
            <a:r>
              <a:rPr lang="en-US" sz="3600" i="1" dirty="0"/>
              <a:t>                                                        </a:t>
            </a:r>
            <a:r>
              <a:rPr lang="en-US" sz="2700" i="1" dirty="0">
                <a:solidFill>
                  <a:srgbClr val="FF0000"/>
                </a:solidFill>
              </a:rPr>
              <a:t>Annals of Oncology, in press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6216642"/>
              </p:ext>
            </p:extLst>
          </p:nvPr>
        </p:nvGraphicFramePr>
        <p:xfrm>
          <a:off x="553886" y="1412540"/>
          <a:ext cx="8201811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00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50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363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5556">
                <a:tc>
                  <a:txBody>
                    <a:bodyPr/>
                    <a:lstStyle/>
                    <a:p>
                      <a:r>
                        <a:rPr lang="en-US" dirty="0"/>
                        <a:t>Study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Relative Risk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Proposed</a:t>
                      </a:r>
                      <a:r>
                        <a:rPr lang="en-US" baseline="0" dirty="0"/>
                        <a:t> follow-up (years)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4817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Soutter</a:t>
                      </a:r>
                      <a:r>
                        <a:rPr lang="en-US" sz="1600" b="1" dirty="0"/>
                        <a:t>,  (1997)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highlight>
                            <a:srgbClr val="88FF9F"/>
                          </a:highlight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10+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44,699 woman-years of follow-up:</a:t>
                      </a:r>
                      <a:r>
                        <a:rPr lang="en-US" sz="1600" b="0" baseline="0" dirty="0"/>
                        <a:t> 85/100000woman years</a:t>
                      </a:r>
                      <a:endParaRPr lang="en-US" sz="1600" b="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4817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Kalliala</a:t>
                      </a:r>
                      <a:r>
                        <a:rPr lang="en-US" sz="1600" b="1" dirty="0"/>
                        <a:t>, (2005)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highlight>
                            <a:srgbClr val="88FF9F"/>
                          </a:highlight>
                        </a:rPr>
                        <a:t>2.8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20+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b="0" dirty="0" err="1"/>
                        <a:t>Anogenital</a:t>
                      </a:r>
                      <a:r>
                        <a:rPr lang="en-US" sz="1600" b="0" baseline="0" dirty="0"/>
                        <a:t> cancers also</a:t>
                      </a:r>
                      <a:endParaRPr lang="en-US" sz="1600" b="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0742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Strander</a:t>
                      </a:r>
                      <a:r>
                        <a:rPr lang="en-US" sz="1600" b="1" dirty="0"/>
                        <a:t>, (2007/2014)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highlight>
                            <a:srgbClr val="88FF9F"/>
                          </a:highlight>
                        </a:rPr>
                        <a:t>4.5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25+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Increased</a:t>
                      </a:r>
                      <a:r>
                        <a:rPr lang="en-US" sz="1600" b="0" baseline="0" dirty="0"/>
                        <a:t> incidence with age (treatment / follow-up) </a:t>
                      </a:r>
                      <a:endParaRPr lang="en-US" sz="1600" b="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0742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0742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Melnikow</a:t>
                      </a:r>
                      <a:r>
                        <a:rPr lang="en-US" sz="1600" b="1" dirty="0"/>
                        <a:t>, (2009)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highlight>
                            <a:srgbClr val="88FF9F"/>
                          </a:highlight>
                        </a:rPr>
                        <a:t>6.2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Increased</a:t>
                      </a:r>
                      <a:r>
                        <a:rPr lang="en-US" sz="1600" b="0" baseline="0" dirty="0"/>
                        <a:t> &gt;50years</a:t>
                      </a:r>
                      <a:endParaRPr lang="en-US" sz="1600" b="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0742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Rebojl</a:t>
                      </a:r>
                      <a:r>
                        <a:rPr lang="en-US" sz="1600" b="1" dirty="0"/>
                        <a:t>,</a:t>
                      </a:r>
                      <a:r>
                        <a:rPr lang="en-US" sz="1600" b="1" baseline="0" dirty="0"/>
                        <a:t> (2012)</a:t>
                      </a:r>
                      <a:endParaRPr lang="en-US" sz="16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highlight>
                            <a:srgbClr val="88FF9F"/>
                          </a:highlight>
                        </a:rPr>
                        <a:t>6.1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increased for all ages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0742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883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" y="116219"/>
            <a:ext cx="9120188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78" y="1425906"/>
            <a:ext cx="8606117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700" b="1" dirty="0">
                <a:solidFill>
                  <a:prstClr val="black"/>
                </a:solidFill>
                <a:highlight>
                  <a:srgbClr val="88FF9F"/>
                </a:highlight>
                <a:latin typeface="Calibri"/>
              </a:rPr>
              <a:t>Long term outcomes for women treated for cervical </a:t>
            </a:r>
            <a:r>
              <a:rPr lang="en-US" sz="2700" b="1" dirty="0" err="1">
                <a:solidFill>
                  <a:prstClr val="black"/>
                </a:solidFill>
                <a:highlight>
                  <a:srgbClr val="88FF9F"/>
                </a:highlight>
                <a:latin typeface="Calibri"/>
              </a:rPr>
              <a:t>precancer</a:t>
            </a:r>
            <a:endParaRPr lang="en-US" sz="2700" b="1" dirty="0">
              <a:solidFill>
                <a:prstClr val="black"/>
              </a:solidFill>
              <a:highlight>
                <a:srgbClr val="88FF9F"/>
              </a:highlight>
              <a:latin typeface="Calibri"/>
            </a:endParaRP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highlight>
                  <a:srgbClr val="88FF9F"/>
                </a:highlight>
                <a:latin typeface="Calibri"/>
              </a:rPr>
              <a:t/>
            </a:r>
            <a:br>
              <a:rPr lang="en-US" sz="1800" dirty="0">
                <a:solidFill>
                  <a:prstClr val="black"/>
                </a:solidFill>
                <a:highlight>
                  <a:srgbClr val="88FF9F"/>
                </a:highlight>
                <a:latin typeface="Calibri"/>
              </a:rPr>
            </a:br>
            <a:endParaRPr lang="en-US" sz="1800" dirty="0">
              <a:solidFill>
                <a:prstClr val="black"/>
              </a:solidFill>
              <a:highlight>
                <a:srgbClr val="88FF9F"/>
              </a:highlight>
              <a:latin typeface="Calibri"/>
            </a:endParaRPr>
          </a:p>
          <a:p>
            <a:pPr>
              <a:defRPr/>
            </a:pPr>
            <a:r>
              <a:rPr lang="en-US" sz="2900" b="1" i="1" dirty="0">
                <a:solidFill>
                  <a:srgbClr val="3366FF"/>
                </a:solidFill>
                <a:latin typeface="Calibri"/>
              </a:rPr>
              <a:t>M </a:t>
            </a:r>
            <a:r>
              <a:rPr lang="en-US" sz="2900" b="1" i="1" dirty="0" err="1">
                <a:solidFill>
                  <a:srgbClr val="3366FF"/>
                </a:solidFill>
                <a:latin typeface="Calibri"/>
              </a:rPr>
              <a:t>Arbyn</a:t>
            </a:r>
            <a:r>
              <a:rPr lang="en-US" sz="2900" b="1" i="1" dirty="0">
                <a:solidFill>
                  <a:srgbClr val="3366FF"/>
                </a:solidFill>
                <a:latin typeface="Calibri"/>
              </a:rPr>
              <a:t> , M Kyrgiou , J </a:t>
            </a:r>
            <a:r>
              <a:rPr lang="en-US" sz="2900" b="1" i="1" dirty="0" err="1">
                <a:solidFill>
                  <a:srgbClr val="3366FF"/>
                </a:solidFill>
                <a:latin typeface="Calibri"/>
              </a:rPr>
              <a:t>Gondry</a:t>
            </a:r>
            <a:r>
              <a:rPr lang="en-US" sz="2900" b="1" i="1" dirty="0">
                <a:solidFill>
                  <a:srgbClr val="3366FF"/>
                </a:solidFill>
                <a:latin typeface="Calibri"/>
              </a:rPr>
              <a:t> , K U </a:t>
            </a:r>
            <a:r>
              <a:rPr lang="en-US" sz="2900" b="1" i="1" dirty="0" err="1">
                <a:solidFill>
                  <a:srgbClr val="3366FF"/>
                </a:solidFill>
                <a:latin typeface="Calibri"/>
              </a:rPr>
              <a:t>Petry</a:t>
            </a:r>
            <a:r>
              <a:rPr lang="en-US" sz="2900" b="1" i="1" dirty="0">
                <a:solidFill>
                  <a:srgbClr val="3366FF"/>
                </a:solidFill>
                <a:latin typeface="Calibri"/>
              </a:rPr>
              <a:t> , E Paraskevaidis</a:t>
            </a:r>
            <a:r>
              <a:rPr lang="en-US" sz="2900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700" b="1" i="1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700" b="1" i="1" dirty="0">
                <a:solidFill>
                  <a:prstClr val="black"/>
                </a:solidFill>
                <a:latin typeface="Calibri"/>
              </a:rPr>
            </a:br>
            <a:endParaRPr lang="en-US" sz="27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323953" y="2235060"/>
            <a:ext cx="8569325" cy="462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2400" i="1" dirty="0">
                <a:solidFill>
                  <a:prstClr val="black"/>
                </a:solidFill>
                <a:latin typeface="Calibri"/>
              </a:rPr>
              <a:t>                                         </a:t>
            </a:r>
          </a:p>
          <a:p>
            <a:pPr marL="0" indent="0" algn="ctr">
              <a:buFont typeface="Arial" charset="0"/>
              <a:buNone/>
              <a:defRPr/>
            </a:pPr>
            <a:endParaRPr lang="en-US" sz="2800" b="1" i="1" dirty="0">
              <a:solidFill>
                <a:srgbClr val="FF0000"/>
              </a:solidFill>
              <a:latin typeface="Calibri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2800" b="1" i="1" dirty="0">
                <a:solidFill>
                  <a:srgbClr val="FF0000"/>
                </a:solidFill>
                <a:latin typeface="Calibri"/>
              </a:rPr>
              <a:t>… </a:t>
            </a:r>
            <a:r>
              <a:rPr lang="en-US" sz="2800" b="1" i="1" dirty="0">
                <a:solidFill>
                  <a:srgbClr val="0000FF"/>
                </a:solidFill>
                <a:latin typeface="Calibri"/>
              </a:rPr>
              <a:t>state of Art </a:t>
            </a:r>
            <a:r>
              <a:rPr lang="en-US" sz="2800" b="1" i="1" dirty="0">
                <a:solidFill>
                  <a:srgbClr val="008000"/>
                </a:solidFill>
                <a:latin typeface="Calibri"/>
              </a:rPr>
              <a:t>to achieve </a:t>
            </a:r>
            <a:r>
              <a:rPr lang="en-US" sz="33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life time </a:t>
            </a:r>
            <a:r>
              <a:rPr lang="en-US" b="1" i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latin typeface="Calibri"/>
              </a:rPr>
              <a:t>risk of cancer  &amp;  obstetric morbidity…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4000" b="1" i="1" dirty="0">
                <a:solidFill>
                  <a:srgbClr val="008000"/>
                </a:solidFill>
                <a:latin typeface="Calibri"/>
              </a:rPr>
              <a:t>equal to gen population</a:t>
            </a:r>
          </a:p>
          <a:p>
            <a:pPr marL="0" indent="0" algn="ctr">
              <a:buFont typeface="Arial" charset="0"/>
              <a:buNone/>
              <a:defRPr/>
            </a:pPr>
            <a:endParaRPr lang="en-US" sz="4000" b="1" i="1" dirty="0">
              <a:solidFill>
                <a:srgbClr val="FF0000"/>
              </a:solidFill>
              <a:latin typeface="Calibri"/>
            </a:endParaRPr>
          </a:p>
          <a:p>
            <a:pPr marL="0" indent="0" algn="ctr">
              <a:buFont typeface="Arial" charset="0"/>
              <a:buNone/>
              <a:defRPr/>
            </a:pPr>
            <a:endParaRPr lang="en-US" sz="4000" b="1" i="1" dirty="0">
              <a:solidFill>
                <a:srgbClr val="FF0000"/>
              </a:solidFill>
              <a:latin typeface="Calibri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b="1" i="1" dirty="0">
                <a:solidFill>
                  <a:srgbClr val="1F497D"/>
                </a:solidFill>
                <a:latin typeface="Calibri"/>
              </a:rPr>
              <a:t>‘ Obstetrical &amp; Oncological </a:t>
            </a:r>
            <a:r>
              <a:rPr lang="en-GB" b="1" i="1" dirty="0">
                <a:solidFill>
                  <a:srgbClr val="1F497D"/>
                </a:solidFill>
                <a:latin typeface="Calibri"/>
              </a:rPr>
              <a:t>Outcomes</a:t>
            </a:r>
            <a:r>
              <a:rPr lang="en-US" b="1" i="1" dirty="0">
                <a:solidFill>
                  <a:srgbClr val="1F497D"/>
                </a:solidFill>
                <a:latin typeface="Calibri"/>
              </a:rPr>
              <a:t> of </a:t>
            </a:r>
            <a:r>
              <a:rPr lang="en-US" b="1" i="1" dirty="0" err="1">
                <a:solidFill>
                  <a:srgbClr val="1F497D"/>
                </a:solidFill>
                <a:latin typeface="Calibri"/>
              </a:rPr>
              <a:t>Tx</a:t>
            </a:r>
            <a:r>
              <a:rPr lang="en-US" b="1" i="1" dirty="0">
                <a:solidFill>
                  <a:srgbClr val="1F497D"/>
                </a:solidFill>
                <a:latin typeface="Calibri"/>
              </a:rPr>
              <a:t> ’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40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BSCCP , 2  </a:t>
            </a:r>
            <a:r>
              <a:rPr lang="en-US" sz="40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May</a:t>
            </a:r>
            <a:r>
              <a:rPr lang="en-US" sz="40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 2018 ,</a:t>
            </a:r>
            <a:r>
              <a:rPr lang="en-US" sz="4000" b="1" i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MAnchester</a:t>
            </a:r>
            <a:r>
              <a:rPr lang="en-US" sz="40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 </a:t>
            </a:r>
          </a:p>
          <a:p>
            <a:pPr marL="0" indent="0" algn="ctr">
              <a:buFont typeface="Arial" charset="0"/>
              <a:buNone/>
              <a:defRPr/>
            </a:pPr>
            <a:endParaRPr lang="en-US" sz="4000" b="1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  <a:p>
            <a:pPr algn="just">
              <a:defRPr/>
            </a:pPr>
            <a:endParaRPr lang="en-US" sz="4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/>
            </a:endParaRPr>
          </a:p>
        </p:txBody>
      </p:sp>
      <p:sp>
        <p:nvSpPr>
          <p:cNvPr id="112644" name="TextBox 2"/>
          <p:cNvSpPr txBox="1">
            <a:spLocks noChangeArrowheads="1"/>
          </p:cNvSpPr>
          <p:nvPr/>
        </p:nvSpPr>
        <p:spPr bwMode="auto">
          <a:xfrm>
            <a:off x="7548764" y="1893570"/>
            <a:ext cx="1668389" cy="46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C0504D"/>
                </a:solidFill>
              </a:rPr>
              <a:t>         </a:t>
            </a:r>
            <a:r>
              <a:rPr lang="en-US" b="1" i="1" dirty="0">
                <a:highlight>
                  <a:srgbClr val="00FFFF"/>
                </a:highlight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xmlns="" val="4221438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914400"/>
            <a:ext cx="5105400" cy="5486400"/>
          </a:xfrm>
          <a:ln w="19050">
            <a:solidFill>
              <a:schemeClr val="accent2"/>
            </a:solidFill>
          </a:ln>
        </p:spPr>
        <p:txBody>
          <a:bodyPr rtlCol="0">
            <a:normAutofit fontScale="55000" lnSpcReduction="20000"/>
          </a:bodyPr>
          <a:lstStyle/>
          <a:p>
            <a:pPr fontAlgn="auto">
              <a:lnSpc>
                <a:spcPct val="130000"/>
              </a:lnSpc>
              <a:spcAft>
                <a:spcPts val="0"/>
              </a:spcAft>
              <a:buFontTx/>
              <a:buNone/>
              <a:defRPr/>
            </a:pPr>
            <a:r>
              <a:rPr lang="en-GB" sz="2800" dirty="0">
                <a:solidFill>
                  <a:srgbClr val="C0504D"/>
                </a:solidFill>
                <a:ea typeface="+mn-ea"/>
                <a:cs typeface="+mn-cs"/>
              </a:rPr>
              <a:t>Effectiveness</a:t>
            </a:r>
            <a:r>
              <a:rPr lang="el-GR" sz="2800" dirty="0">
                <a:solidFill>
                  <a:srgbClr val="C0504D"/>
                </a:solidFill>
                <a:ea typeface="+mn-ea"/>
                <a:cs typeface="+mn-cs"/>
              </a:rPr>
              <a:t>…</a:t>
            </a:r>
            <a:endParaRPr lang="en-GB" sz="2800" dirty="0">
              <a:solidFill>
                <a:srgbClr val="C0504D"/>
              </a:solidFill>
              <a:ea typeface="+mn-ea"/>
              <a:cs typeface="+mn-cs"/>
            </a:endParaRP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endParaRPr lang="en-GB" sz="2800" dirty="0">
              <a:solidFill>
                <a:srgbClr val="C0504D"/>
              </a:solidFill>
              <a:ea typeface="+mn-ea"/>
              <a:cs typeface="+mn-cs"/>
            </a:endParaRP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2800" dirty="0">
                <a:solidFill>
                  <a:srgbClr val="C0504D"/>
                </a:solidFill>
                <a:ea typeface="+mn-ea"/>
                <a:cs typeface="+mn-cs"/>
              </a:rPr>
              <a:t>Prevention of </a:t>
            </a:r>
            <a:r>
              <a:rPr lang="en-GB" sz="2800" dirty="0" err="1">
                <a:solidFill>
                  <a:srgbClr val="C0504D"/>
                </a:solidFill>
                <a:ea typeface="+mn-ea"/>
                <a:cs typeface="+mn-cs"/>
              </a:rPr>
              <a:t>Precancer</a:t>
            </a:r>
            <a:r>
              <a:rPr lang="en-GB" sz="2800" dirty="0">
                <a:solidFill>
                  <a:srgbClr val="C0504D"/>
                </a:solidFill>
                <a:ea typeface="+mn-ea"/>
                <a:cs typeface="+mn-cs"/>
              </a:rPr>
              <a:t>: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2800" dirty="0">
                <a:ea typeface="+mn-ea"/>
                <a:cs typeface="+mn-cs"/>
              </a:rPr>
              <a:t>Complications after CIN </a:t>
            </a:r>
            <a:r>
              <a:rPr lang="en-GB" sz="2800" dirty="0" err="1">
                <a:ea typeface="+mn-ea"/>
                <a:cs typeface="+mn-cs"/>
              </a:rPr>
              <a:t>Tx</a:t>
            </a:r>
            <a:r>
              <a:rPr lang="en-GB" sz="2800" dirty="0">
                <a:ea typeface="+mn-ea"/>
                <a:cs typeface="+mn-cs"/>
              </a:rPr>
              <a:t>…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2800" dirty="0">
                <a:ea typeface="+mn-ea"/>
                <a:cs typeface="+mn-cs"/>
              </a:rPr>
              <a:t>Reproductive Morbidity…</a:t>
            </a:r>
            <a:endParaRPr lang="el-GR" sz="2800" dirty="0">
              <a:ea typeface="+mn-ea"/>
              <a:cs typeface="+mn-cs"/>
            </a:endParaRP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dirty="0">
                <a:ea typeface="+mn-ea"/>
                <a:cs typeface="+mn-cs"/>
              </a:rPr>
              <a:t>Failure rates (</a:t>
            </a:r>
            <a:r>
              <a:rPr lang="en-GB" sz="2800" dirty="0">
                <a:ea typeface="+mn-ea"/>
                <a:cs typeface="+mn-cs"/>
              </a:rPr>
              <a:t>Cx </a:t>
            </a:r>
            <a:r>
              <a:rPr lang="en-GB" sz="2800" dirty="0" err="1">
                <a:ea typeface="+mn-ea"/>
                <a:cs typeface="+mn-cs"/>
              </a:rPr>
              <a:t>Ca</a:t>
            </a:r>
            <a:r>
              <a:rPr lang="en-GB" sz="2800" dirty="0">
                <a:ea typeface="+mn-ea"/>
                <a:cs typeface="+mn-cs"/>
              </a:rPr>
              <a:t>)…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dirty="0">
                <a:ea typeface="+mn-ea"/>
                <a:cs typeface="+mn-cs"/>
              </a:rPr>
              <a:t>Psychological morbidity…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800" dirty="0">
              <a:ea typeface="+mn-ea"/>
              <a:cs typeface="+mn-cs"/>
            </a:endParaRPr>
          </a:p>
          <a:p>
            <a:pPr fontAlgn="auto">
              <a:lnSpc>
                <a:spcPct val="13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solidFill>
                  <a:srgbClr val="C0504D"/>
                </a:solidFill>
                <a:ea typeface="+mn-ea"/>
                <a:cs typeface="+mn-cs"/>
              </a:rPr>
              <a:t>Health Systems: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dirty="0">
                <a:ea typeface="+mn-ea"/>
                <a:cs typeface="+mn-cs"/>
              </a:rPr>
              <a:t>Infrastructure …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dirty="0">
                <a:ea typeface="+mn-ea"/>
                <a:cs typeface="+mn-cs"/>
              </a:rPr>
              <a:t>Cost…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endParaRPr lang="en-GB" sz="2800" dirty="0">
              <a:ea typeface="+mn-ea"/>
              <a:cs typeface="+mn-cs"/>
            </a:endParaRP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2800" dirty="0">
                <a:solidFill>
                  <a:schemeClr val="accent2"/>
                </a:solidFill>
                <a:ea typeface="+mn-ea"/>
                <a:cs typeface="+mn-cs"/>
              </a:rPr>
              <a:t>Benefits outside the cervix: 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4400" b="1" i="1" dirty="0">
                <a:solidFill>
                  <a:srgbClr val="0000FF"/>
                </a:solidFill>
                <a:ea typeface="+mn-ea"/>
                <a:cs typeface="+mn-cs"/>
              </a:rPr>
              <a:t>Prevention of other cancers</a:t>
            </a:r>
            <a:r>
              <a:rPr lang="en-GB" sz="4400" i="1" dirty="0">
                <a:solidFill>
                  <a:srgbClr val="0000FF"/>
                </a:solidFill>
                <a:ea typeface="+mn-ea"/>
                <a:cs typeface="+mn-cs"/>
              </a:rPr>
              <a:t>…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4400" b="1" i="1" dirty="0">
                <a:solidFill>
                  <a:srgbClr val="0000FF"/>
                </a:solidFill>
                <a:ea typeface="+mn-ea"/>
                <a:cs typeface="+mn-cs"/>
              </a:rPr>
              <a:t>Genital warts…</a:t>
            </a:r>
            <a:endParaRPr lang="el-GR" sz="4400" b="1" i="1" dirty="0">
              <a:solidFill>
                <a:srgbClr val="0000FF"/>
              </a:solidFill>
              <a:ea typeface="+mn-ea"/>
              <a:cs typeface="+mn-cs"/>
            </a:endParaRPr>
          </a:p>
        </p:txBody>
      </p:sp>
      <p:sp>
        <p:nvSpPr>
          <p:cNvPr id="88066" name="Freeform 4"/>
          <p:cNvSpPr>
            <a:spLocks/>
          </p:cNvSpPr>
          <p:nvPr/>
        </p:nvSpPr>
        <p:spPr bwMode="auto">
          <a:xfrm>
            <a:off x="4648200" y="3048000"/>
            <a:ext cx="685800" cy="457200"/>
          </a:xfrm>
          <a:custGeom>
            <a:avLst/>
            <a:gdLst>
              <a:gd name="T0" fmla="*/ 0 w 576"/>
              <a:gd name="T1" fmla="*/ 144 h 408"/>
              <a:gd name="T2" fmla="*/ 96 w 576"/>
              <a:gd name="T3" fmla="*/ 384 h 408"/>
              <a:gd name="T4" fmla="*/ 576 w 57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408">
                <a:moveTo>
                  <a:pt x="0" y="144"/>
                </a:moveTo>
                <a:cubicBezTo>
                  <a:pt x="0" y="276"/>
                  <a:pt x="0" y="408"/>
                  <a:pt x="96" y="384"/>
                </a:cubicBezTo>
                <a:cubicBezTo>
                  <a:pt x="192" y="360"/>
                  <a:pt x="496" y="64"/>
                  <a:pt x="576" y="0"/>
                </a:cubicBezTo>
              </a:path>
            </a:pathLst>
          </a:custGeom>
          <a:noFill/>
          <a:ln w="95250">
            <a:pattFill prst="pct75">
              <a:fgClr>
                <a:srgbClr val="00FF00"/>
              </a:fgClr>
              <a:bgClr>
                <a:schemeClr val="folHlink"/>
              </a:bgClr>
            </a:pattFill>
            <a:prstDash val="solid"/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67" name="Freeform 8"/>
          <p:cNvSpPr>
            <a:spLocks/>
          </p:cNvSpPr>
          <p:nvPr/>
        </p:nvSpPr>
        <p:spPr bwMode="auto">
          <a:xfrm>
            <a:off x="4724400" y="2667000"/>
            <a:ext cx="685800" cy="457200"/>
          </a:xfrm>
          <a:custGeom>
            <a:avLst/>
            <a:gdLst>
              <a:gd name="T0" fmla="*/ 0 w 576"/>
              <a:gd name="T1" fmla="*/ 144 h 408"/>
              <a:gd name="T2" fmla="*/ 96 w 576"/>
              <a:gd name="T3" fmla="*/ 384 h 408"/>
              <a:gd name="T4" fmla="*/ 576 w 57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408">
                <a:moveTo>
                  <a:pt x="0" y="144"/>
                </a:moveTo>
                <a:cubicBezTo>
                  <a:pt x="0" y="276"/>
                  <a:pt x="0" y="408"/>
                  <a:pt x="96" y="384"/>
                </a:cubicBezTo>
                <a:cubicBezTo>
                  <a:pt x="192" y="360"/>
                  <a:pt x="496" y="64"/>
                  <a:pt x="576" y="0"/>
                </a:cubicBezTo>
              </a:path>
            </a:pathLst>
          </a:custGeom>
          <a:noFill/>
          <a:ln w="95250">
            <a:pattFill prst="pct75">
              <a:fgClr>
                <a:srgbClr val="00FF00"/>
              </a:fgClr>
              <a:bgClr>
                <a:schemeClr val="folHlink"/>
              </a:bgClr>
            </a:patt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68" name="Freeform 9"/>
          <p:cNvSpPr>
            <a:spLocks/>
          </p:cNvSpPr>
          <p:nvPr/>
        </p:nvSpPr>
        <p:spPr bwMode="auto">
          <a:xfrm>
            <a:off x="4724400" y="2286000"/>
            <a:ext cx="685800" cy="457200"/>
          </a:xfrm>
          <a:custGeom>
            <a:avLst/>
            <a:gdLst>
              <a:gd name="T0" fmla="*/ 0 w 576"/>
              <a:gd name="T1" fmla="*/ 144 h 408"/>
              <a:gd name="T2" fmla="*/ 96 w 576"/>
              <a:gd name="T3" fmla="*/ 384 h 408"/>
              <a:gd name="T4" fmla="*/ 576 w 57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408">
                <a:moveTo>
                  <a:pt x="0" y="144"/>
                </a:moveTo>
                <a:cubicBezTo>
                  <a:pt x="0" y="276"/>
                  <a:pt x="0" y="408"/>
                  <a:pt x="96" y="384"/>
                </a:cubicBezTo>
                <a:cubicBezTo>
                  <a:pt x="192" y="360"/>
                  <a:pt x="496" y="64"/>
                  <a:pt x="576" y="0"/>
                </a:cubicBezTo>
              </a:path>
            </a:pathLst>
          </a:custGeom>
          <a:noFill/>
          <a:ln w="95250">
            <a:pattFill prst="pct75">
              <a:fgClr>
                <a:srgbClr val="00FF00"/>
              </a:fgClr>
              <a:bgClr>
                <a:schemeClr val="folHlink"/>
              </a:bgClr>
            </a:patt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69" name="Freeform 17"/>
          <p:cNvSpPr>
            <a:spLocks/>
          </p:cNvSpPr>
          <p:nvPr/>
        </p:nvSpPr>
        <p:spPr bwMode="auto">
          <a:xfrm>
            <a:off x="4724400" y="3886200"/>
            <a:ext cx="685800" cy="457200"/>
          </a:xfrm>
          <a:custGeom>
            <a:avLst/>
            <a:gdLst>
              <a:gd name="T0" fmla="*/ 0 w 576"/>
              <a:gd name="T1" fmla="*/ 144 h 408"/>
              <a:gd name="T2" fmla="*/ 96 w 576"/>
              <a:gd name="T3" fmla="*/ 384 h 408"/>
              <a:gd name="T4" fmla="*/ 576 w 57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408">
                <a:moveTo>
                  <a:pt x="0" y="144"/>
                </a:moveTo>
                <a:cubicBezTo>
                  <a:pt x="0" y="276"/>
                  <a:pt x="0" y="408"/>
                  <a:pt x="96" y="384"/>
                </a:cubicBezTo>
                <a:cubicBezTo>
                  <a:pt x="192" y="360"/>
                  <a:pt x="496" y="64"/>
                  <a:pt x="576" y="0"/>
                </a:cubicBezTo>
              </a:path>
            </a:pathLst>
          </a:custGeom>
          <a:noFill/>
          <a:ln w="95250">
            <a:pattFill prst="pct75">
              <a:fgClr>
                <a:srgbClr val="00FF00"/>
              </a:fgClr>
              <a:bgClr>
                <a:schemeClr val="folHlink"/>
              </a:bgClr>
            </a:pattFill>
            <a:prstDash val="solid"/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71" name="Freeform 9"/>
          <p:cNvSpPr>
            <a:spLocks/>
          </p:cNvSpPr>
          <p:nvPr/>
        </p:nvSpPr>
        <p:spPr bwMode="auto">
          <a:xfrm>
            <a:off x="4724400" y="1905000"/>
            <a:ext cx="685800" cy="457200"/>
          </a:xfrm>
          <a:custGeom>
            <a:avLst/>
            <a:gdLst>
              <a:gd name="T0" fmla="*/ 0 w 576"/>
              <a:gd name="T1" fmla="*/ 144 h 408"/>
              <a:gd name="T2" fmla="*/ 96 w 576"/>
              <a:gd name="T3" fmla="*/ 384 h 408"/>
              <a:gd name="T4" fmla="*/ 576 w 57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408">
                <a:moveTo>
                  <a:pt x="0" y="144"/>
                </a:moveTo>
                <a:cubicBezTo>
                  <a:pt x="0" y="276"/>
                  <a:pt x="0" y="408"/>
                  <a:pt x="96" y="384"/>
                </a:cubicBezTo>
                <a:cubicBezTo>
                  <a:pt x="192" y="360"/>
                  <a:pt x="496" y="64"/>
                  <a:pt x="576" y="0"/>
                </a:cubicBezTo>
              </a:path>
            </a:pathLst>
          </a:custGeom>
          <a:noFill/>
          <a:ln w="95250">
            <a:pattFill prst="pct75">
              <a:fgClr>
                <a:srgbClr val="00FF00"/>
              </a:fgClr>
              <a:bgClr>
                <a:schemeClr val="folHlink"/>
              </a:bgClr>
            </a:patt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72" name="Rectangle 15"/>
          <p:cNvSpPr>
            <a:spLocks noChangeArrowheads="1"/>
          </p:cNvSpPr>
          <p:nvPr/>
        </p:nvSpPr>
        <p:spPr bwMode="auto">
          <a:xfrm>
            <a:off x="457200" y="0"/>
            <a:ext cx="8424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Benefits of Vaccination over Screening</a:t>
            </a:r>
          </a:p>
        </p:txBody>
      </p:sp>
      <p:sp>
        <p:nvSpPr>
          <p:cNvPr id="88073" name="Freeform 17"/>
          <p:cNvSpPr>
            <a:spLocks/>
          </p:cNvSpPr>
          <p:nvPr/>
        </p:nvSpPr>
        <p:spPr bwMode="auto">
          <a:xfrm>
            <a:off x="4648200" y="4267200"/>
            <a:ext cx="685800" cy="457200"/>
          </a:xfrm>
          <a:custGeom>
            <a:avLst/>
            <a:gdLst>
              <a:gd name="T0" fmla="*/ 0 w 576"/>
              <a:gd name="T1" fmla="*/ 144 h 408"/>
              <a:gd name="T2" fmla="*/ 96 w 576"/>
              <a:gd name="T3" fmla="*/ 384 h 408"/>
              <a:gd name="T4" fmla="*/ 576 w 57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408">
                <a:moveTo>
                  <a:pt x="0" y="144"/>
                </a:moveTo>
                <a:cubicBezTo>
                  <a:pt x="0" y="276"/>
                  <a:pt x="0" y="408"/>
                  <a:pt x="96" y="384"/>
                </a:cubicBezTo>
                <a:cubicBezTo>
                  <a:pt x="192" y="360"/>
                  <a:pt x="496" y="64"/>
                  <a:pt x="576" y="0"/>
                </a:cubicBezTo>
              </a:path>
            </a:pathLst>
          </a:custGeom>
          <a:noFill/>
          <a:ln w="95250">
            <a:pattFill prst="pct75">
              <a:fgClr>
                <a:srgbClr val="00FF00"/>
              </a:fgClr>
              <a:bgClr>
                <a:schemeClr val="folHlink"/>
              </a:bgClr>
            </a:pattFill>
            <a:prstDash val="solid"/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75" name="Freeform 17"/>
          <p:cNvSpPr>
            <a:spLocks/>
          </p:cNvSpPr>
          <p:nvPr/>
        </p:nvSpPr>
        <p:spPr bwMode="auto">
          <a:xfrm>
            <a:off x="4724400" y="5410200"/>
            <a:ext cx="685800" cy="457200"/>
          </a:xfrm>
          <a:custGeom>
            <a:avLst/>
            <a:gdLst>
              <a:gd name="T0" fmla="*/ 0 w 576"/>
              <a:gd name="T1" fmla="*/ 144 h 408"/>
              <a:gd name="T2" fmla="*/ 96 w 576"/>
              <a:gd name="T3" fmla="*/ 384 h 408"/>
              <a:gd name="T4" fmla="*/ 576 w 57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408">
                <a:moveTo>
                  <a:pt x="0" y="144"/>
                </a:moveTo>
                <a:cubicBezTo>
                  <a:pt x="0" y="276"/>
                  <a:pt x="0" y="408"/>
                  <a:pt x="96" y="384"/>
                </a:cubicBezTo>
                <a:cubicBezTo>
                  <a:pt x="192" y="360"/>
                  <a:pt x="496" y="64"/>
                  <a:pt x="576" y="0"/>
                </a:cubicBezTo>
              </a:path>
            </a:pathLst>
          </a:custGeom>
          <a:noFill/>
          <a:ln w="95250">
            <a:pattFill prst="pct75">
              <a:fgClr>
                <a:srgbClr val="00FF00"/>
              </a:fgClr>
              <a:bgClr>
                <a:schemeClr val="folHlink"/>
              </a:bgClr>
            </a:pattFill>
            <a:prstDash val="solid"/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76" name="Freeform 17"/>
          <p:cNvSpPr>
            <a:spLocks/>
          </p:cNvSpPr>
          <p:nvPr/>
        </p:nvSpPr>
        <p:spPr bwMode="auto">
          <a:xfrm>
            <a:off x="4724400" y="5791200"/>
            <a:ext cx="685800" cy="457200"/>
          </a:xfrm>
          <a:custGeom>
            <a:avLst/>
            <a:gdLst>
              <a:gd name="T0" fmla="*/ 0 w 576"/>
              <a:gd name="T1" fmla="*/ 144 h 408"/>
              <a:gd name="T2" fmla="*/ 96 w 576"/>
              <a:gd name="T3" fmla="*/ 384 h 408"/>
              <a:gd name="T4" fmla="*/ 576 w 57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408">
                <a:moveTo>
                  <a:pt x="0" y="144"/>
                </a:moveTo>
                <a:cubicBezTo>
                  <a:pt x="0" y="276"/>
                  <a:pt x="0" y="408"/>
                  <a:pt x="96" y="384"/>
                </a:cubicBezTo>
                <a:cubicBezTo>
                  <a:pt x="192" y="360"/>
                  <a:pt x="496" y="64"/>
                  <a:pt x="576" y="0"/>
                </a:cubicBezTo>
              </a:path>
            </a:pathLst>
          </a:custGeom>
          <a:noFill/>
          <a:ln w="95250">
            <a:pattFill prst="pct75">
              <a:fgClr>
                <a:srgbClr val="00FF00"/>
              </a:fgClr>
              <a:bgClr>
                <a:schemeClr val="folHlink"/>
              </a:bgClr>
            </a:pattFill>
            <a:prstDash val="solid"/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80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875"/>
            <a:ext cx="609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85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9867287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36063" cy="1201738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l-GR" dirty="0"/>
              <a:t>Greece :</a:t>
            </a:r>
            <a:r>
              <a:rPr lang="el-GR" altLang="el-GR" dirty="0"/>
              <a:t> </a:t>
            </a:r>
            <a:r>
              <a:rPr lang="en-US" altLang="el-GR" sz="2000" dirty="0"/>
              <a:t>Vaccination status against HPV in Hellenic Population -2016</a:t>
            </a:r>
            <a:r>
              <a:rPr lang="el-GR" altLang="el-G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l-GR" altLang="el-GR" sz="1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l-GR" altLang="el-G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l-G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Cumulative  HPV  Vaccination coverage –girls </a:t>
            </a:r>
            <a:r>
              <a:rPr lang="el-GR" altLang="el-G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11-26 </a:t>
            </a:r>
            <a:r>
              <a:rPr lang="en-US" altLang="el-G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el-GR" altLang="el-G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l-G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(2007-2016) </a:t>
            </a:r>
            <a:endParaRPr lang="el-GR" altLang="el-G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97763" y="5741988"/>
            <a:ext cx="1616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F7F7F"/>
                </a:solidFill>
                <a:ea typeface="MS PGothic" pitchFamily="34" charset="-128"/>
              </a:rPr>
              <a:t>IMS data, 201</a:t>
            </a:r>
            <a:r>
              <a:rPr lang="el-GR" b="1" dirty="0">
                <a:solidFill>
                  <a:srgbClr val="7F7F7F"/>
                </a:solidFill>
                <a:ea typeface="MS PGothic" pitchFamily="34" charset="-128"/>
              </a:rPr>
              <a:t>6</a:t>
            </a:r>
          </a:p>
        </p:txBody>
      </p:sp>
      <p:pic>
        <p:nvPicPr>
          <p:cNvPr id="1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823" r="823"/>
          <a:stretch>
            <a:fillRect/>
          </a:stretch>
        </p:blipFill>
        <p:spPr>
          <a:xfrm>
            <a:off x="457200" y="1677750"/>
            <a:ext cx="8229600" cy="4134815"/>
          </a:xfrm>
          <a:ln>
            <a:solidFill>
              <a:srgbClr val="00009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67544" y="3334638"/>
            <a:ext cx="8208912" cy="23849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majority of girls remain 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un- vaccinated  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despite 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Full  reimbursement 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the National Health System </a:t>
            </a:r>
            <a:r>
              <a:rPr lang="el-GR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l-GR" dirty="0">
              <a:solidFill>
                <a:prstClr val="black">
                  <a:lumMod val="85000"/>
                  <a:lumOff val="1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1628800"/>
            <a:ext cx="468052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l-GR" sz="3600" b="1" dirty="0">
              <a:solidFill>
                <a:prstClr val="black">
                  <a:lumMod val="85000"/>
                  <a:lumOff val="1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3600" b="1" dirty="0">
              <a:solidFill>
                <a:prstClr val="black">
                  <a:lumMod val="85000"/>
                  <a:lumOff val="1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Why </a:t>
            </a:r>
            <a:r>
              <a:rPr lang="el-GR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algn="ctr"/>
            <a:endParaRPr lang="el-GR" sz="3600" b="1" dirty="0">
              <a:solidFill>
                <a:prstClr val="black">
                  <a:lumMod val="85000"/>
                  <a:lumOff val="1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3600" b="1" dirty="0">
              <a:solidFill>
                <a:prstClr val="black">
                  <a:lumMod val="85000"/>
                  <a:lumOff val="1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3600" b="1" dirty="0">
              <a:solidFill>
                <a:prstClr val="black">
                  <a:lumMod val="85000"/>
                  <a:lumOff val="1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l-GR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489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 rot="20740068">
            <a:off x="1030288" y="441325"/>
            <a:ext cx="7788275" cy="3065463"/>
          </a:xfrm>
        </p:spPr>
        <p:txBody>
          <a:bodyPr/>
          <a:lstStyle/>
          <a:p>
            <a:pPr eaLnBrk="1" hangingPunct="1"/>
            <a:r>
              <a:rPr lang="en-US" sz="3600" b="1" i="1">
                <a:solidFill>
                  <a:srgbClr val="FF0000"/>
                </a:solidFill>
                <a:latin typeface="Calibri" charset="0"/>
                <a:ea typeface="MS PGothic" charset="0"/>
              </a:rPr>
              <a:t/>
            </a:r>
            <a:br>
              <a:rPr lang="en-US" sz="3600" b="1" i="1">
                <a:solidFill>
                  <a:srgbClr val="FF0000"/>
                </a:solidFill>
                <a:latin typeface="Calibri" charset="0"/>
                <a:ea typeface="MS PGothic" charset="0"/>
              </a:rPr>
            </a:br>
            <a:endParaRPr lang="el-GR" sz="3600" b="1" i="1">
              <a:solidFill>
                <a:srgbClr val="FF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2465388"/>
            <a:ext cx="9144000" cy="39163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i="1">
              <a:solidFill>
                <a:srgbClr val="FF0000"/>
              </a:solidFill>
              <a:latin typeface="Calibri" charset="0"/>
              <a:ea typeface="MS PGothic" charset="0"/>
            </a:endParaRPr>
          </a:p>
          <a:p>
            <a:pPr algn="ctr" eaLnBrk="1" hangingPunct="1">
              <a:buFont typeface="Arial" charset="0"/>
              <a:buNone/>
            </a:pPr>
            <a:endParaRPr lang="en-US" sz="2000">
              <a:latin typeface="Calibri" charset="0"/>
              <a:ea typeface="MS PGothic" charset="0"/>
            </a:endParaRPr>
          </a:p>
          <a:p>
            <a:pPr algn="ctr" eaLnBrk="1" hangingPunct="1"/>
            <a:endParaRPr lang="el-GR">
              <a:latin typeface="Calibri" charset="0"/>
              <a:ea typeface="MS PGothic" charset="0"/>
            </a:endParaRP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457200" y="207963"/>
            <a:ext cx="8001000" cy="31400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b="1" i="1">
                <a:solidFill>
                  <a:srgbClr val="000000"/>
                </a:solidFill>
                <a:ea typeface="MS PGothic" charset="0"/>
                <a:cs typeface="MS PGothic" charset="0"/>
              </a:rPr>
              <a:t>1.</a:t>
            </a:r>
            <a:r>
              <a:rPr lang="el-GR" sz="3600" b="1" i="1">
                <a:solidFill>
                  <a:srgbClr val="000000"/>
                </a:solidFill>
                <a:ea typeface="MS PGothic" charset="0"/>
                <a:cs typeface="MS PGothic" charset="0"/>
              </a:rPr>
              <a:t>ΕΜΒΟΛΙΟ </a:t>
            </a:r>
            <a:r>
              <a:rPr lang="en-GB" sz="3600" b="1" i="1">
                <a:solidFill>
                  <a:srgbClr val="000000"/>
                </a:solidFill>
                <a:ea typeface="MS PGothic" charset="0"/>
                <a:cs typeface="MS PGothic" charset="0"/>
              </a:rPr>
              <a:t>HPV</a:t>
            </a:r>
            <a:r>
              <a:rPr lang="el-GR" sz="3600" b="1" i="1">
                <a:solidFill>
                  <a:srgbClr val="000000"/>
                </a:solidFill>
                <a:ea typeface="MS PGothic" charset="0"/>
                <a:cs typeface="MS PGothic" charset="0"/>
              </a:rPr>
              <a:t> </a:t>
            </a:r>
            <a:r>
              <a:rPr lang="en-GB" sz="3600" b="1" i="1">
                <a:solidFill>
                  <a:srgbClr val="000000"/>
                </a:solidFill>
                <a:ea typeface="MS PGothic" charset="0"/>
                <a:cs typeface="MS PGothic" charset="0"/>
              </a:rPr>
              <a:t>:</a:t>
            </a:r>
            <a:r>
              <a:rPr lang="el-GR" sz="3600" b="1" i="1">
                <a:solidFill>
                  <a:srgbClr val="000000"/>
                </a:solidFill>
                <a:ea typeface="MS PGothic" charset="0"/>
                <a:cs typeface="MS PGothic" charset="0"/>
              </a:rPr>
              <a:t>  ΕΞΑΛΕΙΨΕ ΤΟΝ ΚΙΝΔΥΝΟ ΓΙΑ ΚΑΡΚΙΝΟ ?</a:t>
            </a:r>
            <a:endParaRPr lang="en-GB" sz="3600" b="1" i="1">
              <a:solidFill>
                <a:srgbClr val="000000"/>
              </a:solidFill>
              <a:ea typeface="MS PGothic" charset="0"/>
              <a:cs typeface="MS PGothic" charset="0"/>
            </a:endParaRPr>
          </a:p>
          <a:p>
            <a:pPr algn="ctr"/>
            <a:endParaRPr lang="en-GB" sz="3600" b="1" i="1">
              <a:solidFill>
                <a:srgbClr val="000000"/>
              </a:solidFill>
              <a:ea typeface="MS PGothic" charset="0"/>
              <a:cs typeface="MS PGothic" charset="0"/>
            </a:endParaRPr>
          </a:p>
          <a:p>
            <a:pPr algn="ctr"/>
            <a:r>
              <a:rPr lang="en-GB" sz="3600" b="1" i="1">
                <a:solidFill>
                  <a:srgbClr val="000000"/>
                </a:solidFill>
                <a:ea typeface="MS PGothic" charset="0"/>
                <a:cs typeface="MS PGothic" charset="0"/>
              </a:rPr>
              <a:t>2</a:t>
            </a:r>
            <a:r>
              <a:rPr lang="en-GB" sz="3600">
                <a:solidFill>
                  <a:srgbClr val="000000"/>
                </a:solidFill>
                <a:ea typeface="MS PGothic" charset="0"/>
                <a:cs typeface="MS PGothic" charset="0"/>
              </a:rPr>
              <a:t>.</a:t>
            </a:r>
            <a:r>
              <a:rPr lang="el-GR" sz="3600" b="1" i="1">
                <a:solidFill>
                  <a:srgbClr val="000000"/>
                </a:solidFill>
                <a:ea typeface="MS PGothic" charset="0"/>
                <a:cs typeface="MS PGothic" charset="0"/>
              </a:rPr>
              <a:t>ΕΜΒΟΛΙΟ </a:t>
            </a:r>
            <a:r>
              <a:rPr lang="en-GB" sz="3600" b="1" i="1">
                <a:solidFill>
                  <a:srgbClr val="000000"/>
                </a:solidFill>
                <a:ea typeface="MS PGothic" charset="0"/>
                <a:cs typeface="MS PGothic" charset="0"/>
              </a:rPr>
              <a:t>HPV : </a:t>
            </a:r>
            <a:r>
              <a:rPr lang="el-GR" sz="3600" b="1" i="1">
                <a:solidFill>
                  <a:srgbClr val="000000"/>
                </a:solidFill>
                <a:ea typeface="MS PGothic" charset="0"/>
                <a:cs typeface="MS PGothic" charset="0"/>
              </a:rPr>
              <a:t>ΕΞΑΛΕΙΦΘΗΚΕ Ο   ΦΟΒΟΣ ΓΙΑ ΤΙΣ ΠΑΡΕΝΕΡΓΕΙΕΣ ΤΟΥ ? </a:t>
            </a:r>
          </a:p>
          <a:p>
            <a:pPr algn="ctr"/>
            <a:endParaRPr lang="el-GR" sz="3600" b="1" i="1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57199" y="3694806"/>
            <a:ext cx="8335663" cy="29350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normAutofit fontScale="625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3800" b="1" i="1" dirty="0">
              <a:ln>
                <a:prstDash val="solid"/>
              </a:ln>
              <a:gradFill rotWithShape="1">
                <a:gsLst>
                  <a:gs pos="0">
                    <a:srgbClr val="8064A2">
                      <a:tint val="70000"/>
                      <a:satMod val="200000"/>
                    </a:srgbClr>
                  </a:gs>
                  <a:gs pos="40000">
                    <a:srgbClr val="8064A2">
                      <a:tint val="90000"/>
                      <a:satMod val="130000"/>
                    </a:srgbClr>
                  </a:gs>
                  <a:gs pos="50000">
                    <a:srgbClr val="8064A2">
                      <a:tint val="90000"/>
                      <a:satMod val="130000"/>
                    </a:srgbClr>
                  </a:gs>
                  <a:gs pos="68000">
                    <a:srgbClr val="8064A2">
                      <a:tint val="90000"/>
                      <a:satMod val="130000"/>
                    </a:srgbClr>
                  </a:gs>
                  <a:gs pos="100000">
                    <a:srgbClr val="8064A2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6000" b="1" i="1" dirty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</a:rPr>
              <a:t> </a:t>
            </a:r>
            <a:r>
              <a:rPr lang="el-GR" sz="6000" b="1" i="1" dirty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</a:rPr>
              <a:t>ΙΣΟΡΡΟΠΙΑ ΦΟΒΟΥ </a:t>
            </a:r>
            <a:r>
              <a:rPr lang="en-GB" sz="6000" b="1" i="1" dirty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</a:rPr>
              <a:t>:</a:t>
            </a:r>
            <a:endParaRPr lang="el-GR" sz="6000" b="1" i="1" dirty="0">
              <a:ln>
                <a:prstDash val="solid"/>
              </a:ln>
              <a:solidFill>
                <a:srgbClr val="0000FF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6000" b="1" i="1" dirty="0">
              <a:ln>
                <a:prstDash val="solid"/>
              </a:ln>
              <a:solidFill>
                <a:srgbClr val="0000FF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l-GR" sz="6000" b="1" i="1" dirty="0">
              <a:ln>
                <a:prstDash val="solid"/>
              </a:ln>
              <a:solidFill>
                <a:srgbClr val="0000FF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sz="6000" b="1" i="1" dirty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</a:rPr>
              <a:t> </a:t>
            </a:r>
            <a:r>
              <a:rPr lang="el-GR" sz="4500" b="1" i="1" dirty="0">
                <a:solidFill>
                  <a:prstClr val="black"/>
                </a:solidFill>
                <a:latin typeface="Calibri"/>
              </a:rPr>
              <a:t>ΚΑΡΚΙΝΟΥ  ν.  ΕΜΒΟΛΙΟΥ</a:t>
            </a:r>
            <a:endParaRPr lang="en-US" sz="4500" b="1" i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500" b="1" i="1" dirty="0">
              <a:ln>
                <a:prstDash val="solid"/>
              </a:ln>
              <a:solidFill>
                <a:srgbClr val="00000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l-GR" sz="2900" b="1" i="1" dirty="0">
              <a:ln>
                <a:prstDash val="solid"/>
              </a:ln>
              <a:solidFill>
                <a:srgbClr val="00000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5 - Ισοσκελές τρίγωνο"/>
          <p:cNvSpPr>
            <a:spLocks noChangeArrowheads="1"/>
          </p:cNvSpPr>
          <p:nvPr/>
        </p:nvSpPr>
        <p:spPr bwMode="auto">
          <a:xfrm>
            <a:off x="6103938" y="6151563"/>
            <a:ext cx="855662" cy="4603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  <a:latin typeface="Calibri"/>
              <a:ea typeface="MS PGothic" charset="0"/>
              <a:cs typeface="MS PGothic" charset="0"/>
            </a:endParaRPr>
          </a:p>
        </p:txBody>
      </p:sp>
      <p:sp>
        <p:nvSpPr>
          <p:cNvPr id="7" name="6 - Μείον"/>
          <p:cNvSpPr/>
          <p:nvPr/>
        </p:nvSpPr>
        <p:spPr>
          <a:xfrm>
            <a:off x="4532620" y="5762171"/>
            <a:ext cx="4260241" cy="619579"/>
          </a:xfrm>
          <a:prstGeom prst="mathMinus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7 - Έλλειψη"/>
          <p:cNvSpPr>
            <a:spLocks noChangeArrowheads="1"/>
          </p:cNvSpPr>
          <p:nvPr/>
        </p:nvSpPr>
        <p:spPr bwMode="auto">
          <a:xfrm>
            <a:off x="5108575" y="4803775"/>
            <a:ext cx="798513" cy="871538"/>
          </a:xfrm>
          <a:prstGeom prst="ellipse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  <a:ea typeface="MS PGothic" charset="0"/>
                <a:cs typeface="MS PGothic" charset="0"/>
              </a:rPr>
              <a:t>?</a:t>
            </a:r>
            <a:endParaRPr lang="el-GR" sz="4000" dirty="0">
              <a:solidFill>
                <a:prstClr val="black"/>
              </a:solidFill>
              <a:latin typeface="Calibri"/>
              <a:ea typeface="MS PGothic" charset="0"/>
              <a:cs typeface="MS PGothic" charset="0"/>
            </a:endParaRPr>
          </a:p>
        </p:txBody>
      </p:sp>
      <p:sp>
        <p:nvSpPr>
          <p:cNvPr id="9" name="8 - Έλλειψη"/>
          <p:cNvSpPr>
            <a:spLocks noChangeArrowheads="1"/>
          </p:cNvSpPr>
          <p:nvPr/>
        </p:nvSpPr>
        <p:spPr bwMode="auto">
          <a:xfrm>
            <a:off x="7324725" y="5240338"/>
            <a:ext cx="1133475" cy="1044575"/>
          </a:xfrm>
          <a:prstGeom prst="ellipse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  <a:ea typeface="MS PGothic" charset="0"/>
                <a:cs typeface="MS PGothic" charset="0"/>
              </a:rPr>
              <a:t>?</a:t>
            </a:r>
            <a:endParaRPr lang="el-GR" sz="4000" dirty="0">
              <a:solidFill>
                <a:prstClr val="black"/>
              </a:solidFill>
              <a:latin typeface="Calibri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535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5479"/>
            <a:ext cx="7772400" cy="3167316"/>
          </a:xfrm>
        </p:spPr>
        <p:txBody>
          <a:bodyPr>
            <a:normAutofit/>
          </a:bodyPr>
          <a:lstStyle/>
          <a:p>
            <a:r>
              <a:rPr lang="en-US" dirty="0"/>
              <a:t>HPV Vaccination Coverage in Greece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i="1" dirty="0">
                <a:solidFill>
                  <a:srgbClr val="FF0000"/>
                </a:solidFill>
              </a:rPr>
              <a:t>Ignorance only in Greece ?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88FF9F"/>
                </a:highlight>
              </a:rPr>
              <a:t>France ?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88FF9F"/>
                </a:highlight>
              </a:rPr>
              <a:t>Germany ?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88FF9F"/>
                </a:highlight>
              </a:rPr>
              <a:t>Italy ?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88FF9F"/>
                </a:highlight>
              </a:rPr>
              <a:t>Spain ?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88FF9F"/>
                </a:highlight>
              </a:rPr>
              <a:t>Portugal ?</a:t>
            </a:r>
          </a:p>
        </p:txBody>
      </p:sp>
    </p:spTree>
    <p:extLst>
      <p:ext uri="{BB962C8B-B14F-4D97-AF65-F5344CB8AC3E}">
        <p14:creationId xmlns:p14="http://schemas.microsoft.com/office/powerpoint/2010/main" xmlns="" val="2816321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"/>
          <p:cNvPicPr>
            <a:picLocks noChangeAspect="1" noChangeArrowheads="1"/>
          </p:cNvPicPr>
          <p:nvPr/>
        </p:nvPicPr>
        <p:blipFill>
          <a:blip r:embed="rId2" cstate="print"/>
          <a:srcRect b="78389"/>
          <a:stretch>
            <a:fillRect/>
          </a:stretch>
        </p:blipFill>
        <p:spPr bwMode="auto">
          <a:xfrm>
            <a:off x="0" y="6045958"/>
            <a:ext cx="3214678" cy="81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- Γράφημα"/>
          <p:cNvGraphicFramePr/>
          <p:nvPr>
            <p:extLst>
              <p:ext uri="{D42A27DB-BD31-4B8C-83A1-F6EECF244321}">
                <p14:modId xmlns:p14="http://schemas.microsoft.com/office/powerpoint/2010/main" xmlns="" val="2267079378"/>
              </p:ext>
            </p:extLst>
          </p:nvPr>
        </p:nvGraphicFramePr>
        <p:xfrm>
          <a:off x="0" y="465082"/>
          <a:ext cx="9144000" cy="5580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85452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92282" y="3357562"/>
            <a:ext cx="7886700" cy="2239674"/>
          </a:xfrm>
          <a:solidFill>
            <a:srgbClr val="1E8628"/>
          </a:solidFill>
        </p:spPr>
        <p:txBody>
          <a:bodyPr>
            <a:noAutofit/>
          </a:bodyPr>
          <a:lstStyle/>
          <a:p>
            <a:r>
              <a:rPr lang="el-GR" sz="2400" u="sng" dirty="0">
                <a:solidFill>
                  <a:schemeClr val="bg1"/>
                </a:solidFill>
              </a:rPr>
              <a:t>Νικόλαος Τσάγκας</a:t>
            </a:r>
            <a:r>
              <a:rPr lang="en-US" sz="2400" u="sng" dirty="0">
                <a:solidFill>
                  <a:schemeClr val="bg1"/>
                </a:solidFill>
              </a:rPr>
              <a:t> </a:t>
            </a:r>
            <a:endParaRPr lang="el-GR" sz="2400" u="sng" dirty="0">
              <a:solidFill>
                <a:schemeClr val="bg1"/>
              </a:solidFill>
            </a:endParaRPr>
          </a:p>
          <a:p>
            <a:r>
              <a:rPr lang="el-GR" sz="1800" dirty="0">
                <a:solidFill>
                  <a:schemeClr val="bg1"/>
                </a:solidFill>
              </a:rPr>
              <a:t>(ειδικευόμενος Μ/Γ Π.Γ.Ν.ΙΩΑΝΝΙΝΩΝ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r>
              <a:rPr lang="el-GR" sz="1600" dirty="0">
                <a:solidFill>
                  <a:schemeClr val="bg1"/>
                </a:solidFill>
              </a:rPr>
              <a:t> Μαρία-Ευγενία </a:t>
            </a:r>
            <a:r>
              <a:rPr lang="el-GR" sz="1600" dirty="0" err="1">
                <a:solidFill>
                  <a:schemeClr val="bg1"/>
                </a:solidFill>
              </a:rPr>
              <a:t>Αναφορίδου</a:t>
            </a:r>
            <a:r>
              <a:rPr lang="el-GR" sz="1600" dirty="0">
                <a:solidFill>
                  <a:schemeClr val="bg1"/>
                </a:solidFill>
              </a:rPr>
              <a:t>, Μαρία </a:t>
            </a:r>
            <a:r>
              <a:rPr lang="el-GR" sz="1600" dirty="0" err="1">
                <a:solidFill>
                  <a:schemeClr val="bg1"/>
                </a:solidFill>
              </a:rPr>
              <a:t>Κύργιου</a:t>
            </a:r>
            <a:r>
              <a:rPr lang="el-GR" sz="1600" dirty="0">
                <a:solidFill>
                  <a:schemeClr val="bg1"/>
                </a:solidFill>
              </a:rPr>
              <a:t>, Γεώργιος </a:t>
            </a:r>
            <a:r>
              <a:rPr lang="el-GR" sz="1600" dirty="0" err="1">
                <a:solidFill>
                  <a:schemeClr val="bg1"/>
                </a:solidFill>
              </a:rPr>
              <a:t>Βαλασούλης</a:t>
            </a:r>
            <a:r>
              <a:rPr lang="el-GR" sz="1600" dirty="0">
                <a:solidFill>
                  <a:schemeClr val="bg1"/>
                </a:solidFill>
              </a:rPr>
              <a:t>, Νίκος Ράφτης, Μαρία </a:t>
            </a:r>
            <a:r>
              <a:rPr lang="el-GR" sz="1600" dirty="0" err="1">
                <a:solidFill>
                  <a:schemeClr val="bg1"/>
                </a:solidFill>
              </a:rPr>
              <a:t>Παρασκευαίδη</a:t>
            </a:r>
            <a:r>
              <a:rPr lang="el-GR" sz="1600" dirty="0">
                <a:solidFill>
                  <a:schemeClr val="bg1"/>
                </a:solidFill>
              </a:rPr>
              <a:t>, Αντώνιος Αθανασίου, Ευριπίδης </a:t>
            </a:r>
            <a:r>
              <a:rPr lang="el-GR" sz="1600" dirty="0" err="1">
                <a:solidFill>
                  <a:schemeClr val="bg1"/>
                </a:solidFill>
              </a:rPr>
              <a:t>Μπιλιράκης</a:t>
            </a:r>
            <a:r>
              <a:rPr lang="el-GR" sz="1600" dirty="0">
                <a:solidFill>
                  <a:schemeClr val="bg1"/>
                </a:solidFill>
              </a:rPr>
              <a:t>, Μαρία </a:t>
            </a:r>
            <a:r>
              <a:rPr lang="el-GR" sz="1600" dirty="0" err="1">
                <a:solidFill>
                  <a:schemeClr val="bg1"/>
                </a:solidFill>
              </a:rPr>
              <a:t>Νασιουτζίκη</a:t>
            </a:r>
            <a:r>
              <a:rPr lang="el-GR" sz="1600" dirty="0">
                <a:solidFill>
                  <a:schemeClr val="bg1"/>
                </a:solidFill>
              </a:rPr>
              <a:t>, Αλέξανδρος </a:t>
            </a:r>
            <a:r>
              <a:rPr lang="el-GR" sz="1600" dirty="0" err="1">
                <a:solidFill>
                  <a:schemeClr val="bg1"/>
                </a:solidFill>
              </a:rPr>
              <a:t>Δαπόντε</a:t>
            </a:r>
            <a:r>
              <a:rPr lang="el-GR" sz="1600" dirty="0">
                <a:solidFill>
                  <a:schemeClr val="bg1"/>
                </a:solidFill>
              </a:rPr>
              <a:t>, Αναστασία </a:t>
            </a:r>
            <a:r>
              <a:rPr lang="el-GR" sz="1600" dirty="0" err="1">
                <a:solidFill>
                  <a:schemeClr val="bg1"/>
                </a:solidFill>
              </a:rPr>
              <a:t>Βατοπούλου</a:t>
            </a:r>
            <a:r>
              <a:rPr lang="el-GR" sz="1600" dirty="0">
                <a:solidFill>
                  <a:schemeClr val="bg1"/>
                </a:solidFill>
              </a:rPr>
              <a:t>, Αλέξιος Παπανικολάου, Γεώργιος Μιχαήλ, Ευθύμιος </a:t>
            </a:r>
            <a:r>
              <a:rPr lang="el-GR" sz="1600" dirty="0" err="1">
                <a:solidFill>
                  <a:schemeClr val="bg1"/>
                </a:solidFill>
              </a:rPr>
              <a:t>Δεληγεώρογλου</a:t>
            </a:r>
            <a:r>
              <a:rPr lang="el-GR" sz="1600" dirty="0">
                <a:solidFill>
                  <a:schemeClr val="bg1"/>
                </a:solidFill>
              </a:rPr>
              <a:t>, Αριστοτέλης </a:t>
            </a:r>
            <a:r>
              <a:rPr lang="el-GR" sz="1600" dirty="0" err="1">
                <a:solidFill>
                  <a:schemeClr val="bg1"/>
                </a:solidFill>
              </a:rPr>
              <a:t>Λουφόπουλος</a:t>
            </a:r>
            <a:r>
              <a:rPr lang="el-GR" sz="1600" dirty="0">
                <a:solidFill>
                  <a:schemeClr val="bg1"/>
                </a:solidFill>
              </a:rPr>
              <a:t>, Πέτρος </a:t>
            </a:r>
            <a:r>
              <a:rPr lang="el-GR" sz="1600" dirty="0" err="1">
                <a:solidFill>
                  <a:schemeClr val="bg1"/>
                </a:solidFill>
              </a:rPr>
              <a:t>Καρακίτσος</a:t>
            </a:r>
            <a:r>
              <a:rPr lang="el-GR" sz="1600" dirty="0">
                <a:solidFill>
                  <a:schemeClr val="bg1"/>
                </a:solidFill>
              </a:rPr>
              <a:t>, Ευάγγελος </a:t>
            </a:r>
            <a:r>
              <a:rPr lang="el-GR" sz="1600" dirty="0" err="1">
                <a:solidFill>
                  <a:schemeClr val="bg1"/>
                </a:solidFill>
              </a:rPr>
              <a:t>Παρασκευαίδης</a:t>
            </a:r>
            <a:r>
              <a:rPr lang="el-GR" sz="1600" baseline="-25000" dirty="0">
                <a:solidFill>
                  <a:schemeClr val="bg1"/>
                </a:solidFill>
              </a:rPr>
              <a:t> </a:t>
            </a:r>
            <a:r>
              <a:rPr lang="el-GR" sz="1600" dirty="0">
                <a:solidFill>
                  <a:schemeClr val="bg1"/>
                </a:solidFill>
              </a:rPr>
              <a:t>&amp; </a:t>
            </a:r>
            <a:r>
              <a:rPr lang="en-US" sz="1600" dirty="0">
                <a:solidFill>
                  <a:schemeClr val="bg1"/>
                </a:solidFill>
              </a:rPr>
              <a:t>the HeCPA Study Group</a:t>
            </a:r>
            <a:endParaRPr lang="el-GR" sz="16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Nik\Desktop\PANGYN2015_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654" y="6072206"/>
            <a:ext cx="5846527" cy="785794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257302" y="152400"/>
            <a:ext cx="6535881" cy="223967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US" sz="3800" b="1" i="1" dirty="0">
              <a:solidFill>
                <a:prstClr val="black"/>
              </a:solidFill>
              <a:latin typeface="Calibri"/>
            </a:endParaRPr>
          </a:p>
          <a:p>
            <a:pPr algn="ctr">
              <a:spcBef>
                <a:spcPct val="20000"/>
              </a:spcBef>
            </a:pPr>
            <a:r>
              <a:rPr lang="el-GR" sz="4000" dirty="0">
                <a:solidFill>
                  <a:prstClr val="black"/>
                </a:solidFill>
                <a:latin typeface="Calibri"/>
              </a:rPr>
              <a:t>Παθολογία τραχήλου σε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HPV </a:t>
            </a:r>
            <a:r>
              <a:rPr lang="el-GR" sz="4000" dirty="0">
                <a:solidFill>
                  <a:prstClr val="black"/>
                </a:solidFill>
                <a:latin typeface="Calibri"/>
              </a:rPr>
              <a:t>εμβολιασθείσες γυναίκες στην Ελλάδα</a:t>
            </a:r>
            <a:endParaRPr lang="el-GR" sz="4000" b="1" i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760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85900" y="548680"/>
            <a:ext cx="6172200" cy="1152128"/>
          </a:xfrm>
        </p:spPr>
        <p:txBody>
          <a:bodyPr>
            <a:normAutofit/>
          </a:bodyPr>
          <a:lstStyle/>
          <a:p>
            <a:r>
              <a:rPr lang="el-GR" sz="2400" b="1" i="1" dirty="0">
                <a:solidFill>
                  <a:srgbClr val="FF0000"/>
                </a:solidFill>
              </a:rPr>
              <a:t>Απόφαση για θεραπεία</a:t>
            </a:r>
            <a:r>
              <a:rPr lang="en-GB" sz="2400" b="1" i="1" dirty="0">
                <a:solidFill>
                  <a:srgbClr val="FF0000"/>
                </a:solidFill>
              </a:rPr>
              <a:t> </a:t>
            </a:r>
            <a:r>
              <a:rPr lang="el-GR" sz="2400" b="1" i="1" dirty="0">
                <a:solidFill>
                  <a:srgbClr val="FF0000"/>
                </a:solidFill>
              </a:rPr>
              <a:t>/</a:t>
            </a:r>
            <a:r>
              <a:rPr lang="en-GB" sz="2400" b="1" i="1" dirty="0">
                <a:solidFill>
                  <a:srgbClr val="FF0000"/>
                </a:solidFill>
              </a:rPr>
              <a:t> </a:t>
            </a:r>
            <a:r>
              <a:rPr lang="el-GR" sz="2400" b="1" i="1" dirty="0">
                <a:solidFill>
                  <a:srgbClr val="FF0000"/>
                </a:solidFill>
              </a:rPr>
              <a:t>ιστολογία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9737056"/>
              </p:ext>
            </p:extLst>
          </p:nvPr>
        </p:nvGraphicFramePr>
        <p:xfrm>
          <a:off x="1485900" y="1600201"/>
          <a:ext cx="6172200" cy="492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2218808" y="2571746"/>
            <a:ext cx="16567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00FF00"/>
                </a:highlight>
              </a:rPr>
              <a:t>1 LLETZ</a:t>
            </a:r>
          </a:p>
          <a:p>
            <a:endParaRPr lang="en-US" sz="4000" dirty="0">
              <a:highlight>
                <a:srgbClr val="00FF00"/>
              </a:highlight>
            </a:endParaRPr>
          </a:p>
          <a:p>
            <a:endParaRPr lang="en-US" sz="4000" dirty="0">
              <a:highlight>
                <a:srgbClr val="00FF00"/>
              </a:highlight>
            </a:endParaRPr>
          </a:p>
          <a:p>
            <a:endParaRPr lang="el-GR" sz="4000" dirty="0">
              <a:highlight>
                <a:srgbClr val="00FF00"/>
              </a:highligh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875523" y="1857364"/>
            <a:ext cx="112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6% LLETZ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214986" y="1857364"/>
            <a:ext cx="133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8,3% LLETZ </a:t>
            </a:r>
            <a:endParaRPr lang="el-GR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30306" y="0"/>
            <a:ext cx="8713694" cy="83671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el-GR" sz="2400" b="1" i="1" dirty="0">
                <a:solidFill>
                  <a:srgbClr val="0000FF"/>
                </a:solidFill>
              </a:rPr>
              <a:t>Παθολογία τραχήλου σε </a:t>
            </a:r>
            <a:r>
              <a:rPr lang="en-US" sz="2400" b="1" i="1" dirty="0">
                <a:solidFill>
                  <a:srgbClr val="0000FF"/>
                </a:solidFill>
              </a:rPr>
              <a:t>HPV </a:t>
            </a:r>
            <a:r>
              <a:rPr lang="el-GR" sz="2400" b="1" i="1" dirty="0">
                <a:solidFill>
                  <a:srgbClr val="0000FF"/>
                </a:solidFill>
              </a:rPr>
              <a:t>εμβολιασθείσες γυναίκες  </a:t>
            </a:r>
            <a:r>
              <a:rPr lang="en-GB" sz="2400" b="1" i="1" dirty="0">
                <a:solidFill>
                  <a:srgbClr val="0000FF"/>
                </a:solidFill>
              </a:rPr>
              <a:t>(</a:t>
            </a:r>
            <a:r>
              <a:rPr lang="el-GR" sz="2400" b="1" i="1" dirty="0">
                <a:solidFill>
                  <a:srgbClr val="0000FF"/>
                </a:solidFill>
              </a:rPr>
              <a:t>προ </a:t>
            </a:r>
            <a:r>
              <a:rPr lang="en-GB" sz="2400" b="1" i="1" dirty="0">
                <a:solidFill>
                  <a:srgbClr val="0000FF"/>
                </a:solidFill>
              </a:rPr>
              <a:t>sex)</a:t>
            </a:r>
          </a:p>
          <a:p>
            <a:pPr lvl="0" algn="ctr">
              <a:spcBef>
                <a:spcPct val="20000"/>
              </a:spcBef>
            </a:pPr>
            <a:r>
              <a:rPr lang="en-GB" sz="2400" b="1" i="1" dirty="0">
                <a:solidFill>
                  <a:srgbClr val="0000FF"/>
                </a:solidFill>
              </a:rPr>
              <a:t> </a:t>
            </a:r>
            <a:r>
              <a:rPr lang="el-GR" sz="2400" b="1" i="1" dirty="0">
                <a:solidFill>
                  <a:srgbClr val="0000FF"/>
                </a:solidFill>
              </a:rPr>
              <a:t>Ιωάννινα , </a:t>
            </a:r>
            <a:r>
              <a:rPr lang="en-GB" sz="3200" b="1" i="1" dirty="0">
                <a:highlight>
                  <a:srgbClr val="00FF00"/>
                </a:highlight>
              </a:rPr>
              <a:t>n =</a:t>
            </a:r>
            <a:r>
              <a:rPr lang="el-GR" sz="3200" b="1" i="1" dirty="0">
                <a:highlight>
                  <a:srgbClr val="00FF00"/>
                </a:highlight>
              </a:rPr>
              <a:t> </a:t>
            </a:r>
            <a:r>
              <a:rPr lang="en-GB" sz="3200" b="1" i="1" dirty="0">
                <a:highlight>
                  <a:srgbClr val="00FF00"/>
                </a:highlight>
              </a:rPr>
              <a:t>849</a:t>
            </a:r>
            <a:endParaRPr lang="el-GR" sz="3200" b="1" i="1" dirty="0">
              <a:highlight>
                <a:srgbClr val="00FF00"/>
              </a:highlight>
            </a:endParaRPr>
          </a:p>
          <a:p>
            <a:pPr lvl="0" algn="ctr">
              <a:spcBef>
                <a:spcPct val="20000"/>
              </a:spcBef>
            </a:pPr>
            <a:endParaRPr lang="el-GR" sz="2400" b="1" i="1" dirty="0">
              <a:solidFill>
                <a:srgbClr val="0000FF"/>
              </a:solidFill>
            </a:endParaRPr>
          </a:p>
          <a:p>
            <a:pPr lvl="0" algn="ctr">
              <a:spcBef>
                <a:spcPct val="20000"/>
              </a:spcBef>
            </a:pPr>
            <a:endParaRPr lang="el-GR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80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No financial relationships or conflict of interest to disclose</a:t>
            </a:r>
          </a:p>
        </p:txBody>
      </p:sp>
    </p:spTree>
    <p:extLst>
      <p:ext uri="{BB962C8B-B14F-4D97-AF65-F5344CB8AC3E}">
        <p14:creationId xmlns:p14="http://schemas.microsoft.com/office/powerpoint/2010/main" xmlns="" val="1021157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D46FC2-0084-764A-896A-F72460A9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06114"/>
          </a:xfrm>
        </p:spPr>
        <p:txBody>
          <a:bodyPr>
            <a:normAutofit fontScale="90000"/>
          </a:bodyPr>
          <a:lstStyle/>
          <a:p>
            <a:pPr fontAlgn="base"/>
            <a:r>
              <a:rPr lang="en-GB" sz="2000" b="1" dirty="0"/>
              <a:t>Prevalence of cervical disease </a:t>
            </a:r>
            <a:r>
              <a:rPr lang="en-GB" sz="2800" b="1" i="1" dirty="0">
                <a:solidFill>
                  <a:srgbClr val="3366FF"/>
                </a:solidFill>
              </a:rPr>
              <a:t>at age 20 </a:t>
            </a:r>
            <a:r>
              <a:rPr lang="en-GB" sz="2000" b="1" dirty="0"/>
              <a:t>after immunisation with bivalent HPV vaccine </a:t>
            </a:r>
            <a:br>
              <a:rPr lang="en-GB" sz="2000" b="1" dirty="0"/>
            </a:br>
            <a:r>
              <a:rPr lang="en-GB" sz="2800" b="1" i="1" dirty="0">
                <a:solidFill>
                  <a:srgbClr val="3366FF"/>
                </a:solidFill>
              </a:rPr>
              <a:t>at age 12-13, </a:t>
            </a:r>
            <a:r>
              <a:rPr lang="en-GB" sz="2000" b="1" i="1" dirty="0"/>
              <a:t>in Scotland </a:t>
            </a:r>
            <a:r>
              <a:rPr lang="en-GB" sz="2000" b="1" dirty="0">
                <a:highlight>
                  <a:srgbClr val="FFFF00"/>
                </a:highlight>
              </a:rPr>
              <a:t/>
            </a:r>
            <a:br>
              <a:rPr lang="en-GB" sz="2000" b="1" dirty="0">
                <a:highlight>
                  <a:srgbClr val="FFFF00"/>
                </a:highlight>
              </a:rPr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/>
              <a:t>                                                                                                                               </a:t>
            </a:r>
            <a:r>
              <a:rPr lang="en-GB" sz="3100" b="1" i="1" dirty="0">
                <a:solidFill>
                  <a:srgbClr val="FF0000"/>
                </a:solidFill>
              </a:rPr>
              <a:t>BMJ</a:t>
            </a:r>
            <a:r>
              <a:rPr lang="en-GB" sz="3100" b="1" dirty="0">
                <a:solidFill>
                  <a:srgbClr val="FF0000"/>
                </a:solidFill>
              </a:rPr>
              <a:t> </a:t>
            </a:r>
            <a:r>
              <a:rPr lang="en-GB" sz="3100" b="1" i="1" dirty="0">
                <a:solidFill>
                  <a:srgbClr val="FF0000"/>
                </a:solidFill>
              </a:rPr>
              <a:t> April 2019</a:t>
            </a:r>
            <a:endParaRPr lang="en-US" sz="31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333470-660B-9A47-9140-61ED6A61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9116"/>
            <a:ext cx="9144000" cy="4916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r>
              <a:rPr lang="en-GB" b="1" dirty="0">
                <a:solidFill>
                  <a:srgbClr val="3366FF"/>
                </a:solidFill>
              </a:rPr>
              <a:t>Conclusions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b="1" i="1" dirty="0"/>
              <a:t>-- HPV vaccine in Scotland has led to a :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</a:rPr>
              <a:t>    dramatic reduction in preinvasive cervical disease</a:t>
            </a:r>
          </a:p>
          <a:p>
            <a:pPr marL="0" indent="0">
              <a:buNone/>
            </a:pP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i="1" dirty="0"/>
              <a:t> -- </a:t>
            </a:r>
            <a:r>
              <a:rPr lang="en-GB" b="1" i="1" dirty="0" err="1"/>
              <a:t>Commom</a:t>
            </a:r>
            <a:r>
              <a:rPr lang="en-GB" b="1" i="1" dirty="0"/>
              <a:t> </a:t>
            </a:r>
            <a:r>
              <a:rPr lang="en-GB" b="1" i="1" dirty="0" err="1"/>
              <a:t>sence</a:t>
            </a:r>
            <a:r>
              <a:rPr lang="en-GB" b="1" i="1" dirty="0"/>
              <a:t> dictates that it should also :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sz="3600" b="1" i="1" dirty="0">
                <a:solidFill>
                  <a:srgbClr val="FF0000"/>
                </a:solidFill>
              </a:rPr>
              <a:t> greatly reduce the incidence of cervical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4884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507" y="729751"/>
            <a:ext cx="7781523" cy="1734343"/>
          </a:xfrm>
        </p:spPr>
        <p:txBody>
          <a:bodyPr>
            <a:normAutofit fontScale="90000"/>
          </a:bodyPr>
          <a:lstStyle/>
          <a:p>
            <a:r>
              <a:rPr lang="en-US" dirty="0"/>
              <a:t>HPV </a:t>
            </a:r>
            <a:r>
              <a:rPr lang="en-US" i="1" dirty="0">
                <a:solidFill>
                  <a:srgbClr val="FF0000"/>
                </a:solidFill>
              </a:rPr>
              <a:t>vaccination </a:t>
            </a:r>
            <a:r>
              <a:rPr lang="en-US" b="1" i="1" dirty="0">
                <a:solidFill>
                  <a:srgbClr val="FF0000"/>
                </a:solidFill>
              </a:rPr>
              <a:t>post treatment </a:t>
            </a:r>
            <a:r>
              <a:rPr lang="en-US" dirty="0"/>
              <a:t>of HPV-related lesions in Greece:</a:t>
            </a:r>
            <a:br>
              <a:rPr lang="en-US" dirty="0"/>
            </a:br>
            <a:r>
              <a:rPr lang="en-US" dirty="0"/>
              <a:t>a </a:t>
            </a:r>
            <a:r>
              <a:rPr lang="en-US" i="1" dirty="0" err="1">
                <a:solidFill>
                  <a:srgbClr val="0000FF"/>
                </a:solidFill>
              </a:rPr>
              <a:t>HeCPA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/>
              <a:t>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737298"/>
            <a:ext cx="6858000" cy="32712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sz="21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100" i="1" dirty="0"/>
              <a:t>  A.    </a:t>
            </a:r>
            <a:r>
              <a:rPr lang="en-US" sz="2100" i="1" dirty="0" err="1"/>
              <a:t>Ioannina,Alex</a:t>
            </a:r>
            <a:r>
              <a:rPr lang="en-US" sz="2100" i="1" dirty="0"/>
              <a:t>/</a:t>
            </a:r>
            <a:r>
              <a:rPr lang="en-US" sz="2100" i="1" dirty="0" err="1"/>
              <a:t>lis,Thes</a:t>
            </a:r>
            <a:r>
              <a:rPr lang="en-US" sz="2100" i="1" dirty="0"/>
              <a:t>/</a:t>
            </a:r>
            <a:r>
              <a:rPr lang="en-US" sz="2100" i="1" dirty="0" err="1"/>
              <a:t>niki,Larisa,Patra,Athens,Crete</a:t>
            </a:r>
            <a:endParaRPr lang="en-US" sz="2100" i="1" dirty="0"/>
          </a:p>
          <a:p>
            <a:pPr marL="0" indent="0">
              <a:buNone/>
            </a:pPr>
            <a:r>
              <a:rPr lang="en-US" sz="2100" i="1" dirty="0"/>
              <a:t>     </a:t>
            </a:r>
            <a:r>
              <a:rPr lang="en-US" sz="2100" i="1" dirty="0">
                <a:solidFill>
                  <a:srgbClr val="3366FF"/>
                </a:solidFill>
              </a:rPr>
              <a:t>Prospective , </a:t>
            </a:r>
            <a:r>
              <a:rPr lang="en-US" sz="2100" i="1" dirty="0" err="1">
                <a:solidFill>
                  <a:srgbClr val="3366FF"/>
                </a:solidFill>
              </a:rPr>
              <a:t>observatinal</a:t>
            </a:r>
            <a:r>
              <a:rPr lang="en-US" sz="2100" i="1" dirty="0">
                <a:solidFill>
                  <a:srgbClr val="3366FF"/>
                </a:solidFill>
              </a:rPr>
              <a:t> , </a:t>
            </a:r>
            <a:r>
              <a:rPr lang="en-US" sz="2100" i="1" dirty="0" err="1">
                <a:solidFill>
                  <a:srgbClr val="3366FF"/>
                </a:solidFill>
              </a:rPr>
              <a:t>multicentric</a:t>
            </a:r>
            <a:r>
              <a:rPr lang="en-US" sz="2100" i="1" dirty="0">
                <a:solidFill>
                  <a:srgbClr val="3366FF"/>
                </a:solidFill>
              </a:rPr>
              <a:t> design</a:t>
            </a:r>
          </a:p>
          <a:p>
            <a:pPr marL="0" indent="0">
              <a:buNone/>
            </a:pPr>
            <a:endParaRPr lang="en-US" sz="2100" i="1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100" b="1" i="1" dirty="0">
                <a:solidFill>
                  <a:srgbClr val="FF0000"/>
                </a:solidFill>
              </a:rPr>
              <a:t>B.    UK , GREECE , FINLAND , BELGIUM , SWITZERLAND</a:t>
            </a:r>
          </a:p>
          <a:p>
            <a:pPr marL="0" indent="0">
              <a:buNone/>
            </a:pPr>
            <a:r>
              <a:rPr lang="en-US" sz="2100" b="1" i="1" dirty="0">
                <a:solidFill>
                  <a:srgbClr val="3366FF"/>
                </a:solidFill>
              </a:rPr>
              <a:t>     Prospective </a:t>
            </a:r>
            <a:r>
              <a:rPr lang="en-US" sz="2100" b="1" i="1" dirty="0" err="1">
                <a:solidFill>
                  <a:srgbClr val="3366FF"/>
                </a:solidFill>
              </a:rPr>
              <a:t>RCT</a:t>
            </a:r>
            <a:r>
              <a:rPr lang="en-US" sz="2100" i="1" dirty="0" err="1">
                <a:solidFill>
                  <a:srgbClr val="3366FF"/>
                </a:solidFill>
              </a:rPr>
              <a:t>,multicentric,multinational</a:t>
            </a:r>
            <a:r>
              <a:rPr lang="en-US" sz="2100" i="1" dirty="0">
                <a:solidFill>
                  <a:srgbClr val="3366FF"/>
                </a:solidFill>
              </a:rPr>
              <a:t> design</a:t>
            </a:r>
            <a:endParaRPr lang="en-US" sz="21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100" i="1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100" i="1" dirty="0">
                <a:solidFill>
                  <a:srgbClr val="3366FF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100" i="1" dirty="0">
                <a:solidFill>
                  <a:srgbClr val="3366FF"/>
                </a:solidFill>
              </a:rPr>
              <a:t>  </a:t>
            </a:r>
            <a:r>
              <a:rPr lang="en-US" sz="2100" i="1" dirty="0">
                <a:solidFill>
                  <a:srgbClr val="008000"/>
                </a:solidFill>
              </a:rPr>
              <a:t> [ </a:t>
            </a:r>
            <a:r>
              <a:rPr lang="en-US" sz="2100" b="1" i="1" dirty="0">
                <a:solidFill>
                  <a:srgbClr val="008000"/>
                </a:solidFill>
              </a:rPr>
              <a:t>VIENNA, 3-4 May 2018, MSD </a:t>
            </a:r>
            <a:r>
              <a:rPr lang="en-US" sz="2100" i="1" dirty="0">
                <a:solidFill>
                  <a:srgbClr val="008000"/>
                </a:solidFill>
              </a:rPr>
              <a:t>]</a:t>
            </a:r>
          </a:p>
          <a:p>
            <a:pPr marL="0" indent="0">
              <a:buNone/>
            </a:pPr>
            <a:endParaRPr lang="en-US" sz="2100" i="1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sz="2100" i="1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100" i="1" dirty="0">
                <a:solidFill>
                  <a:srgbClr val="3366FF"/>
                </a:solidFill>
              </a:rPr>
              <a:t>                                                                                                 </a:t>
            </a:r>
            <a:r>
              <a:rPr lang="en-US" sz="2100" i="1" dirty="0"/>
              <a:t>  </a:t>
            </a:r>
            <a:r>
              <a:rPr lang="en-US" sz="2100" b="1" i="1" dirty="0"/>
              <a:t>Eur J Gyn Oncol ,  August 2019</a:t>
            </a:r>
          </a:p>
        </p:txBody>
      </p:sp>
    </p:spTree>
    <p:extLst>
      <p:ext uri="{BB962C8B-B14F-4D97-AF65-F5344CB8AC3E}">
        <p14:creationId xmlns:p14="http://schemas.microsoft.com/office/powerpoint/2010/main" xmlns="" val="3757041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  <a:solidFill>
            <a:schemeClr val="bg2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000"/>
              <a:t>Cancer reduction (%) with vaccination and/or screening</a:t>
            </a:r>
            <a:endParaRPr lang="en-GB"/>
          </a:p>
        </p:txBody>
      </p:sp>
      <p:graphicFrame>
        <p:nvGraphicFramePr>
          <p:cNvPr id="91648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7200" y="1538288"/>
          <a:ext cx="8286750" cy="4581525"/>
        </p:xfrm>
        <a:graphic>
          <a:graphicData uri="http://schemas.openxmlformats.org/presentationml/2006/ole">
            <p:oleObj spid="_x0000_s1025" name="Chart" r:id="rId4" imgW="8286885" imgH="4581435" progId="MSGraph.Chart.8">
              <p:embed followColorScheme="full"/>
            </p:oleObj>
          </a:graphicData>
        </a:graphic>
      </p:graphicFrame>
      <p:sp>
        <p:nvSpPr>
          <p:cNvPr id="916484" name="Line 4"/>
          <p:cNvSpPr>
            <a:spLocks noChangeShapeType="1"/>
          </p:cNvSpPr>
          <p:nvPr/>
        </p:nvSpPr>
        <p:spPr bwMode="auto">
          <a:xfrm flipV="1">
            <a:off x="3733800" y="2224088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916485" name="Line 5"/>
          <p:cNvSpPr>
            <a:spLocks noChangeShapeType="1"/>
          </p:cNvSpPr>
          <p:nvPr/>
        </p:nvSpPr>
        <p:spPr bwMode="auto">
          <a:xfrm>
            <a:off x="1295400" y="2224088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916486" name="Line 6"/>
          <p:cNvSpPr>
            <a:spLocks noChangeShapeType="1"/>
          </p:cNvSpPr>
          <p:nvPr/>
        </p:nvSpPr>
        <p:spPr bwMode="auto">
          <a:xfrm flipV="1">
            <a:off x="4953000" y="2224088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916487" name="Line 7"/>
          <p:cNvSpPr>
            <a:spLocks noChangeShapeType="1"/>
          </p:cNvSpPr>
          <p:nvPr/>
        </p:nvSpPr>
        <p:spPr bwMode="auto">
          <a:xfrm>
            <a:off x="8610600" y="2224088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916488" name="Rectangle 8"/>
          <p:cNvSpPr>
            <a:spLocks noChangeArrowheads="1"/>
          </p:cNvSpPr>
          <p:nvPr/>
        </p:nvSpPr>
        <p:spPr bwMode="auto">
          <a:xfrm>
            <a:off x="2057400" y="1690688"/>
            <a:ext cx="914400" cy="4572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>
                <a:solidFill>
                  <a:prstClr val="black"/>
                </a:solidFill>
                <a:latin typeface="Times New Roman" pitchFamily="18" charset="0"/>
              </a:rPr>
              <a:t>Screening</a:t>
            </a:r>
          </a:p>
          <a:p>
            <a:pPr algn="ctr"/>
            <a:r>
              <a:rPr lang="en-GB" sz="1400">
                <a:solidFill>
                  <a:prstClr val="black"/>
                </a:solidFill>
                <a:latin typeface="Times New Roman" pitchFamily="18" charset="0"/>
              </a:rPr>
              <a:t>only</a:t>
            </a:r>
            <a:endParaRPr lang="en-GB" sz="1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16490" name="Rectangle 10"/>
          <p:cNvSpPr>
            <a:spLocks noChangeArrowheads="1"/>
          </p:cNvSpPr>
          <p:nvPr/>
        </p:nvSpPr>
        <p:spPr bwMode="auto">
          <a:xfrm>
            <a:off x="3886200" y="1690688"/>
            <a:ext cx="914400" cy="4572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>
                <a:solidFill>
                  <a:prstClr val="black"/>
                </a:solidFill>
                <a:latin typeface="Times New Roman" pitchFamily="18" charset="0"/>
              </a:rPr>
              <a:t>Vaccine</a:t>
            </a:r>
          </a:p>
          <a:p>
            <a:pPr algn="ctr"/>
            <a:r>
              <a:rPr lang="en-GB" sz="1400">
                <a:solidFill>
                  <a:prstClr val="black"/>
                </a:solidFill>
                <a:latin typeface="Times New Roman" pitchFamily="18" charset="0"/>
              </a:rPr>
              <a:t>only</a:t>
            </a:r>
            <a:endParaRPr lang="en-GB" sz="1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16491" name="Rectangle 11"/>
          <p:cNvSpPr>
            <a:spLocks noChangeArrowheads="1"/>
          </p:cNvSpPr>
          <p:nvPr/>
        </p:nvSpPr>
        <p:spPr bwMode="auto">
          <a:xfrm>
            <a:off x="6248400" y="1690688"/>
            <a:ext cx="914400" cy="4572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>
                <a:solidFill>
                  <a:prstClr val="black"/>
                </a:solidFill>
                <a:latin typeface="Times New Roman" pitchFamily="18" charset="0"/>
              </a:rPr>
              <a:t>Vaccine and</a:t>
            </a:r>
          </a:p>
          <a:p>
            <a:pPr algn="ctr"/>
            <a:r>
              <a:rPr lang="en-GB" sz="1400">
                <a:solidFill>
                  <a:prstClr val="black"/>
                </a:solidFill>
                <a:latin typeface="Times New Roman" pitchFamily="18" charset="0"/>
              </a:rPr>
              <a:t>Screening</a:t>
            </a:r>
            <a:endParaRPr lang="en-GB" sz="1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16492" name="Text Box 12"/>
          <p:cNvSpPr txBox="1">
            <a:spLocks noChangeArrowheads="1"/>
          </p:cNvSpPr>
          <p:nvPr/>
        </p:nvSpPr>
        <p:spPr bwMode="auto">
          <a:xfrm>
            <a:off x="5467350" y="6492875"/>
            <a:ext cx="337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Goldhaber-Feibert et al JNCI 2008</a:t>
            </a:r>
          </a:p>
        </p:txBody>
      </p:sp>
      <p:sp>
        <p:nvSpPr>
          <p:cNvPr id="916493" name="Text Box 13"/>
          <p:cNvSpPr txBox="1">
            <a:spLocks noChangeArrowheads="1"/>
          </p:cNvSpPr>
          <p:nvPr/>
        </p:nvSpPr>
        <p:spPr bwMode="auto">
          <a:xfrm>
            <a:off x="152400" y="6019800"/>
            <a:ext cx="8775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Screening: Cytology with HPV for ASCUS 25-35 y, HPV test with reflex cytology thereafter </a:t>
            </a:r>
          </a:p>
        </p:txBody>
      </p:sp>
    </p:spTree>
    <p:extLst>
      <p:ext uri="{BB962C8B-B14F-4D97-AF65-F5344CB8AC3E}">
        <p14:creationId xmlns:p14="http://schemas.microsoft.com/office/powerpoint/2010/main" xmlns="" val="998339755"/>
      </p:ext>
    </p:extLst>
  </p:cSld>
  <p:clrMapOvr>
    <a:masterClrMapping/>
  </p:clrMapOvr>
  <p:transition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ctrTitle"/>
          </p:nvPr>
        </p:nvSpPr>
        <p:spPr>
          <a:xfrm>
            <a:off x="179512" y="214313"/>
            <a:ext cx="8964488" cy="2087562"/>
          </a:xfrm>
        </p:spPr>
        <p:txBody>
          <a:bodyPr/>
          <a:lstStyle/>
          <a:p>
            <a:r>
              <a:rPr lang="en-US" b="1" i="1" dirty="0">
                <a:solidFill>
                  <a:srgbClr val="3366FF"/>
                </a:solidFill>
                <a:latin typeface="Calibri" charset="0"/>
              </a:rPr>
              <a:t>Life Style - Cervical Pathology Risk</a:t>
            </a:r>
            <a:br>
              <a:rPr lang="en-US" b="1" i="1" dirty="0">
                <a:solidFill>
                  <a:srgbClr val="3366FF"/>
                </a:solidFill>
                <a:latin typeface="Calibri" charset="0"/>
              </a:rPr>
            </a:br>
            <a:r>
              <a:rPr lang="en-US" b="1" i="1" dirty="0">
                <a:solidFill>
                  <a:srgbClr val="3366FF"/>
                </a:solidFill>
                <a:latin typeface="Calibri" charset="0"/>
              </a:rPr>
              <a:t>                </a:t>
            </a:r>
            <a:r>
              <a:rPr lang="en-US" dirty="0">
                <a:latin typeface="Calibri" charset="0"/>
              </a:rPr>
              <a:t>LS-CPR               - </a:t>
            </a:r>
            <a:r>
              <a:rPr lang="en-US" sz="3600" i="1" dirty="0">
                <a:solidFill>
                  <a:srgbClr val="FF0000"/>
                </a:solidFill>
                <a:latin typeface="Calibri" charset="0"/>
              </a:rPr>
              <a:t>BSCCP Apr </a:t>
            </a:r>
            <a:r>
              <a:rPr lang="en-US" sz="3200" i="1" dirty="0">
                <a:solidFill>
                  <a:srgbClr val="FF0000"/>
                </a:solidFill>
                <a:latin typeface="Calibri" charset="0"/>
              </a:rPr>
              <a:t>2016</a:t>
            </a:r>
            <a:br>
              <a:rPr lang="en-US" sz="3200" i="1" dirty="0">
                <a:solidFill>
                  <a:srgbClr val="FF0000"/>
                </a:solidFill>
                <a:latin typeface="Calibri" charset="0"/>
              </a:rPr>
            </a:br>
            <a:r>
              <a:rPr lang="en-US" sz="3200" i="1" dirty="0">
                <a:latin typeface="Calibri" charset="0"/>
              </a:rPr>
              <a:t>                                                              - 2019,  ‘in press’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4292600"/>
          </a:xfrm>
        </p:spPr>
        <p:txBody>
          <a:bodyPr rtlCol="0">
            <a:normAutofit/>
          </a:bodyPr>
          <a:lstStyle/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-smoking                                </a:t>
            </a:r>
            <a:r>
              <a:rPr lang="en-US" sz="2400" dirty="0">
                <a:solidFill>
                  <a:schemeClr val="tx1"/>
                </a:solidFill>
                <a:ea typeface="+mn-ea"/>
              </a:rPr>
              <a:t>No              socially          &gt;20cg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-menarche/onset sex          </a:t>
            </a:r>
            <a:r>
              <a:rPr lang="en-US" sz="2400" dirty="0">
                <a:solidFill>
                  <a:schemeClr val="tx1"/>
                </a:solidFill>
                <a:ea typeface="+mn-ea"/>
              </a:rPr>
              <a:t>&gt;10                      &gt;5               &lt;3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-sexual partners                    </a:t>
            </a:r>
            <a:r>
              <a:rPr lang="en-US" sz="2400" dirty="0">
                <a:solidFill>
                  <a:schemeClr val="tx1"/>
                </a:solidFill>
                <a:ea typeface="+mn-ea"/>
              </a:rPr>
              <a:t>&lt;5                    5-10             &gt;10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condom use                       </a:t>
            </a:r>
            <a:r>
              <a:rPr lang="en-US" sz="2400" dirty="0">
                <a:solidFill>
                  <a:schemeClr val="tx1"/>
                </a:solidFill>
                <a:ea typeface="+mn-ea"/>
              </a:rPr>
              <a:t>100%                   50%               0%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highlight>
                  <a:srgbClr val="FFDD33"/>
                </a:highlight>
                <a:ea typeface="+mn-ea"/>
              </a:rPr>
              <a:t>-vaccine(</a:t>
            </a:r>
            <a:r>
              <a:rPr lang="en-US" b="1" dirty="0" err="1">
                <a:solidFill>
                  <a:schemeClr val="tx1"/>
                </a:solidFill>
                <a:highlight>
                  <a:srgbClr val="FFDD33"/>
                </a:highlight>
                <a:ea typeface="+mn-ea"/>
              </a:rPr>
              <a:t>bs,as,no</a:t>
            </a:r>
            <a:r>
              <a:rPr lang="en-US" b="1" dirty="0">
                <a:solidFill>
                  <a:schemeClr val="tx1"/>
                </a:solidFill>
                <a:highlight>
                  <a:srgbClr val="FFDD33"/>
                </a:highlight>
                <a:ea typeface="+mn-ea"/>
              </a:rPr>
              <a:t>)       </a:t>
            </a:r>
            <a:r>
              <a:rPr lang="en-US" sz="2400" b="1" dirty="0">
                <a:solidFill>
                  <a:schemeClr val="tx1"/>
                </a:solidFill>
                <a:highlight>
                  <a:srgbClr val="FFDD33"/>
                </a:highlight>
              </a:rPr>
              <a:t>prior</a:t>
            </a:r>
            <a:r>
              <a:rPr lang="en-US" sz="240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2400" b="1" dirty="0">
                <a:solidFill>
                  <a:schemeClr val="tx1"/>
                </a:solidFill>
                <a:highlight>
                  <a:srgbClr val="FFDD33"/>
                </a:highlight>
                <a:ea typeface="+mn-ea"/>
              </a:rPr>
              <a:t>sex</a:t>
            </a:r>
            <a:r>
              <a:rPr lang="en-US" sz="2400" dirty="0">
                <a:solidFill>
                  <a:schemeClr val="tx1"/>
                </a:solidFill>
                <a:ea typeface="+mn-ea"/>
              </a:rPr>
              <a:t>             After sex              No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-</a:t>
            </a:r>
            <a:r>
              <a:rPr lang="en-US" dirty="0" err="1">
                <a:ea typeface="+mn-ea"/>
              </a:rPr>
              <a:t>post-tx:grade,margins</a:t>
            </a:r>
            <a:r>
              <a:rPr lang="en-US" dirty="0">
                <a:ea typeface="+mn-ea"/>
              </a:rPr>
              <a:t>       </a:t>
            </a:r>
            <a:r>
              <a:rPr lang="en-US" sz="2400" dirty="0">
                <a:solidFill>
                  <a:schemeClr val="tx1"/>
                </a:solidFill>
                <a:ea typeface="+mn-ea"/>
              </a:rPr>
              <a:t>free           involved         inv+G3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500688" y="2428875"/>
            <a:ext cx="428625" cy="3571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358063" y="2428875"/>
            <a:ext cx="428625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8715377" y="2428875"/>
            <a:ext cx="428625" cy="3571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500688" y="3000375"/>
            <a:ext cx="428625" cy="3571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358063" y="3000375"/>
            <a:ext cx="428625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8715377" y="3000375"/>
            <a:ext cx="428625" cy="3571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500688" y="3571875"/>
            <a:ext cx="428625" cy="3571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7358063" y="3571875"/>
            <a:ext cx="428625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8715377" y="3571875"/>
            <a:ext cx="428625" cy="3571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5500688" y="4143375"/>
            <a:ext cx="428625" cy="3571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7358063" y="4143375"/>
            <a:ext cx="428625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8715377" y="4143375"/>
            <a:ext cx="428625" cy="3571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5500688" y="4786473"/>
            <a:ext cx="428625" cy="3571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7358063" y="4786473"/>
            <a:ext cx="428625" cy="357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8715377" y="4786473"/>
            <a:ext cx="428625" cy="3571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5500688" y="5357973"/>
            <a:ext cx="428625" cy="3571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7358063" y="5357973"/>
            <a:ext cx="428625" cy="357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8715377" y="5357973"/>
            <a:ext cx="428625" cy="3571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045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Θέση περιεχομένου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6843284"/>
              </p:ext>
            </p:extLst>
          </p:nvPr>
        </p:nvGraphicFramePr>
        <p:xfrm>
          <a:off x="628650" y="375139"/>
          <a:ext cx="7886700" cy="580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321824" y="1538130"/>
            <a:ext cx="7025763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84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category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0150" y="813953"/>
            <a:ext cx="6800850" cy="1063229"/>
          </a:xfrm>
        </p:spPr>
        <p:txBody>
          <a:bodyPr rtlCol="0">
            <a:normAutofit/>
            <a:sp3d extrusionH="12700"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lang="en-US" sz="2100" b="1" dirty="0">
                <a:solidFill>
                  <a:srgbClr val="153471"/>
                </a:solidFill>
              </a:rPr>
              <a:t>Hellenic Cervical Pathology Academic Group</a:t>
            </a:r>
            <a:br>
              <a:rPr lang="en-US" sz="2100" b="1" dirty="0">
                <a:solidFill>
                  <a:srgbClr val="153471"/>
                </a:solidFill>
              </a:rPr>
            </a:br>
            <a:r>
              <a:rPr lang="en-US" sz="2100" b="1" i="1" dirty="0">
                <a:solidFill>
                  <a:srgbClr val="FF0000"/>
                </a:solidFill>
              </a:rPr>
              <a:t>(</a:t>
            </a:r>
            <a:r>
              <a:rPr lang="en-US" sz="2100" b="1" i="1" dirty="0" err="1">
                <a:solidFill>
                  <a:srgbClr val="FF0000"/>
                </a:solidFill>
              </a:rPr>
              <a:t>HeCPA</a:t>
            </a:r>
            <a:r>
              <a:rPr lang="en-US" sz="2100" b="1" i="1" dirty="0">
                <a:solidFill>
                  <a:srgbClr val="FF0000"/>
                </a:solidFill>
              </a:rPr>
              <a:t> Group)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defTabSz="342900"/>
            <a:fld id="{64881443-F8C7-464F-8E68-E7BA98595863}" type="slidenum">
              <a:rPr lang="el-G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/>
              <a:t>25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4179" y="1636738"/>
          <a:ext cx="6419023" cy="4610705"/>
        </p:xfrm>
        <a:graphic>
          <a:graphicData uri="http://schemas.openxmlformats.org/drawingml/2006/table">
            <a:tbl>
              <a:tblPr/>
              <a:tblGrid>
                <a:gridCol w="1224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949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347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Design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Prospective,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pragmatic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diagnostic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series of studies, 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ＭＳ Ｐゴシック" charset="-128"/>
                        </a:rPr>
                        <a:t>ongoing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347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Setting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Academic Depts. OB-GYN, Greece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Coordinating center: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Ioannina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347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Population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Women referred with LSIL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347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Period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10/2008-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ongoing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347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Intervention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HPV typing, NASBA, flow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cytometry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APTIMA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, p16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347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Outcomes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S, SP, PPV, NPV for each marker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combinations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347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End point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CIN2+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Content Placeholder 3" descr="greece1-1.gif"/>
          <p:cNvPicPr>
            <a:picLocks noChangeAspect="1"/>
          </p:cNvPicPr>
          <p:nvPr/>
        </p:nvPicPr>
        <p:blipFill>
          <a:blip r:embed="rId4" cstate="print"/>
          <a:srcRect l="768" r="299"/>
          <a:stretch>
            <a:fillRect/>
          </a:stretch>
        </p:blipFill>
        <p:spPr bwMode="auto">
          <a:xfrm>
            <a:off x="5314954" y="2228853"/>
            <a:ext cx="2660654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sp>
        <p:nvSpPr>
          <p:cNvPr id="7" name="Flowchart: Connector 6"/>
          <p:cNvSpPr/>
          <p:nvPr/>
        </p:nvSpPr>
        <p:spPr>
          <a:xfrm>
            <a:off x="5924554" y="3617381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5668436" y="3012014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6229350" y="2628900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527804" y="3685115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6106586" y="3005667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7084487" y="2520947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6919396" y="4654557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249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C:\Users\GEORGE\Professor Presentations\Presentations\images\Parameters weight\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376"/>
            <a:ext cx="9156700" cy="5791733"/>
          </a:xfrm>
          <a:prstGeom prst="rect">
            <a:avLst/>
          </a:prstGeom>
          <a:noFill/>
        </p:spPr>
      </p:pic>
      <p:pic>
        <p:nvPicPr>
          <p:cNvPr id="3" name="Picture 2" descr="C:\Users\GEORGE\Desktop\Picture4.png"/>
          <p:cNvPicPr>
            <a:picLocks noChangeAspect="1" noChangeArrowheads="1"/>
          </p:cNvPicPr>
          <p:nvPr/>
        </p:nvPicPr>
        <p:blipFill>
          <a:blip r:embed="rId5" cstate="print"/>
          <a:srcRect l="10040" t="5616" r="59996" b="21169"/>
          <a:stretch>
            <a:fillRect/>
          </a:stretch>
        </p:blipFill>
        <p:spPr bwMode="auto">
          <a:xfrm>
            <a:off x="533400" y="2485781"/>
            <a:ext cx="3152774" cy="3457819"/>
          </a:xfrm>
          <a:prstGeom prst="rect">
            <a:avLst/>
          </a:prstGeom>
          <a:noFill/>
        </p:spPr>
      </p:pic>
      <p:pic>
        <p:nvPicPr>
          <p:cNvPr id="5" name="Picture 3" descr="C:\Users\GEORGE\Desktop\Picture6.png"/>
          <p:cNvPicPr>
            <a:picLocks noChangeAspect="1" noChangeArrowheads="1"/>
          </p:cNvPicPr>
          <p:nvPr/>
        </p:nvPicPr>
        <p:blipFill>
          <a:blip r:embed="rId6" cstate="print"/>
          <a:srcRect l="70430" t="5616" r="2936" b="21169"/>
          <a:stretch>
            <a:fillRect/>
          </a:stretch>
        </p:blipFill>
        <p:spPr bwMode="auto">
          <a:xfrm>
            <a:off x="6341534" y="2485780"/>
            <a:ext cx="2802466" cy="34578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2184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504D"/>
                </a:solidFill>
              </a:rPr>
              <a:t>Scoring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5943600"/>
            <a:ext cx="8991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271362" name="Picture 2" descr="C:\Users\GEORGE\Professor Presentations\Presentations\images\Parameters weight\Picture7.png"/>
          <p:cNvPicPr>
            <a:picLocks noChangeAspect="1" noChangeArrowheads="1"/>
          </p:cNvPicPr>
          <p:nvPr/>
        </p:nvPicPr>
        <p:blipFill>
          <a:blip r:embed="rId7" cstate="print"/>
          <a:srcRect l="40763" t="4235" r="28723" b="21841"/>
          <a:stretch>
            <a:fillRect/>
          </a:stretch>
        </p:blipFill>
        <p:spPr bwMode="auto">
          <a:xfrm>
            <a:off x="3657600" y="2485781"/>
            <a:ext cx="2743200" cy="34578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34200" y="6172200"/>
            <a:ext cx="1553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Progression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6172200"/>
            <a:ext cx="1524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Persistence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6096000"/>
            <a:ext cx="1481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Regression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163" y="727724"/>
            <a:ext cx="2347885" cy="16346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defRPr/>
            </a:pPr>
            <a:r>
              <a:rPr lang="en-US" sz="2400" dirty="0">
                <a:solidFill>
                  <a:srgbClr val="C0504D"/>
                </a:solidFill>
              </a:rPr>
              <a:t>Starting Line:</a:t>
            </a:r>
          </a:p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Cytology OR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HPV DNA test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720009" y="1199263"/>
            <a:ext cx="571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dirty="0">
                <a:cs typeface="+mn-cs"/>
              </a:rPr>
              <a:t>+</a:t>
            </a:r>
            <a:endParaRPr lang="el-GR" sz="2800" dirty="0"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29809" y="716190"/>
            <a:ext cx="2627182" cy="163465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Patient characteristics</a:t>
            </a:r>
          </a:p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Colposcopy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41534" y="706632"/>
            <a:ext cx="2627182" cy="163465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Best combination of biomarkers…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378048" y="1432057"/>
            <a:ext cx="651761" cy="2904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73279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627"/>
            <a:ext cx="9144000" cy="4737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604" y="237265"/>
            <a:ext cx="8289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Preparing for the Next Round of ASCCP-Sponsored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Cervical Screening &amp; Management Guidelines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453585" y="6350322"/>
            <a:ext cx="959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b="1" i="1" dirty="0">
                <a:solidFill>
                  <a:srgbClr val="FF0000"/>
                </a:solidFill>
              </a:rPr>
              <a:t>Α</a:t>
            </a:r>
            <a:r>
              <a:rPr lang="en-US" sz="2400" b="1" i="1" dirty="0" err="1">
                <a:solidFill>
                  <a:srgbClr val="FF0000"/>
                </a:solidFill>
              </a:rPr>
              <a:t>merican</a:t>
            </a:r>
            <a:r>
              <a:rPr lang="en-US" sz="2400" b="1" i="1" dirty="0">
                <a:solidFill>
                  <a:srgbClr val="FF0000"/>
                </a:solidFill>
              </a:rPr>
              <a:t> Society Colposcopy &amp; Cervical Pathology, JLGTD April 2017</a:t>
            </a:r>
          </a:p>
        </p:txBody>
      </p:sp>
    </p:spTree>
    <p:extLst>
      <p:ext uri="{BB962C8B-B14F-4D97-AF65-F5344CB8AC3E}">
        <p14:creationId xmlns:p14="http://schemas.microsoft.com/office/powerpoint/2010/main" xmlns="" val="3822475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5" name="Text Box 3"/>
          <p:cNvSpPr txBox="1">
            <a:spLocks noChangeArrowheads="1"/>
          </p:cNvSpPr>
          <p:nvPr/>
        </p:nvSpPr>
        <p:spPr bwMode="auto">
          <a:xfrm>
            <a:off x="6335716" y="6092825"/>
            <a:ext cx="2808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/>
              <a:t>Thank you</a:t>
            </a:r>
            <a:endParaRPr lang="el-GR" sz="3200" i="1" dirty="0"/>
          </a:p>
        </p:txBody>
      </p:sp>
      <p:sp>
        <p:nvSpPr>
          <p:cNvPr id="960516" name="Text Box 4"/>
          <p:cNvSpPr txBox="1">
            <a:spLocks noChangeArrowheads="1"/>
          </p:cNvSpPr>
          <p:nvPr/>
        </p:nvSpPr>
        <p:spPr bwMode="auto">
          <a:xfrm>
            <a:off x="4343400" y="228600"/>
            <a:ext cx="365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66FF"/>
                </a:solidFill>
                <a:effectLst/>
              </a:rPr>
              <a:t> </a:t>
            </a:r>
            <a:r>
              <a:rPr lang="en-US" i="1" dirty="0" err="1">
                <a:solidFill>
                  <a:srgbClr val="3366FF"/>
                </a:solidFill>
                <a:effectLst/>
              </a:rPr>
              <a:t>Ioannina</a:t>
            </a:r>
            <a:r>
              <a:rPr lang="en-US" i="1" dirty="0">
                <a:solidFill>
                  <a:srgbClr val="3366FF"/>
                </a:solidFill>
                <a:effectLst/>
              </a:rPr>
              <a:t>, Greece</a:t>
            </a:r>
            <a:endParaRPr lang="el-GR" i="1" dirty="0">
              <a:solidFill>
                <a:srgbClr val="3366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9138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3366FF"/>
                </a:solidFill>
              </a:rPr>
              <a:t>EFFICASY  OF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Secondary/cervical </a:t>
            </a:r>
            <a:r>
              <a:rPr lang="en-US" dirty="0" err="1"/>
              <a:t>cyto</a:t>
            </a:r>
            <a:r>
              <a:rPr lang="en-US" dirty="0"/>
              <a:t> screening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Primary/ HPV vaccination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>
                <a:solidFill>
                  <a:srgbClr val="FF0000"/>
                </a:solidFill>
              </a:rPr>
              <a:t>SIMILAR PROTECTION : ~ 70%</a:t>
            </a:r>
          </a:p>
        </p:txBody>
      </p:sp>
    </p:spTree>
    <p:extLst>
      <p:ext uri="{BB962C8B-B14F-4D97-AF65-F5344CB8AC3E}">
        <p14:creationId xmlns:p14="http://schemas.microsoft.com/office/powerpoint/2010/main" xmlns="" val="92053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idx="1"/>
          </p:nvPr>
        </p:nvSpPr>
        <p:spPr>
          <a:xfrm>
            <a:off x="1340069" y="914400"/>
            <a:ext cx="6022427" cy="5943600"/>
          </a:xfrm>
          <a:ln w="19050">
            <a:solidFill>
              <a:schemeClr val="accent2"/>
            </a:solidFill>
          </a:ln>
        </p:spPr>
        <p:txBody>
          <a:bodyPr rtlCol="0">
            <a:normAutofit fontScale="55000" lnSpcReduction="20000"/>
          </a:bodyPr>
          <a:lstStyle/>
          <a:p>
            <a:pPr fontAlgn="auto">
              <a:lnSpc>
                <a:spcPct val="130000"/>
              </a:lnSpc>
              <a:spcAft>
                <a:spcPts val="0"/>
              </a:spcAft>
              <a:buFontTx/>
              <a:buNone/>
              <a:defRPr/>
            </a:pPr>
            <a:endParaRPr lang="el-GR" sz="2800" dirty="0">
              <a:solidFill>
                <a:srgbClr val="C0504D"/>
              </a:solidFill>
              <a:ea typeface="+mn-ea"/>
              <a:cs typeface="+mn-cs"/>
            </a:endParaRPr>
          </a:p>
          <a:p>
            <a:pPr fontAlgn="auto">
              <a:lnSpc>
                <a:spcPct val="130000"/>
              </a:lnSpc>
              <a:spcAft>
                <a:spcPts val="0"/>
              </a:spcAft>
              <a:buFontTx/>
              <a:buNone/>
              <a:defRPr/>
            </a:pPr>
            <a:r>
              <a:rPr lang="en-GB" sz="2800" b="1" i="1" dirty="0">
                <a:solidFill>
                  <a:srgbClr val="FF0000"/>
                </a:solidFill>
                <a:ea typeface="+mn-ea"/>
                <a:cs typeface="+mn-cs"/>
              </a:rPr>
              <a:t>Effectiveness</a:t>
            </a:r>
            <a:r>
              <a:rPr lang="el-GR" sz="2800" b="1" i="1" dirty="0">
                <a:solidFill>
                  <a:srgbClr val="FF0000"/>
                </a:solidFill>
                <a:ea typeface="+mn-ea"/>
                <a:cs typeface="+mn-cs"/>
              </a:rPr>
              <a:t>…</a:t>
            </a:r>
            <a:r>
              <a:rPr lang="en-GB" sz="2800" b="1" i="1" dirty="0">
                <a:solidFill>
                  <a:srgbClr val="FF0000"/>
                </a:solidFill>
                <a:ea typeface="+mn-ea"/>
                <a:cs typeface="+mn-cs"/>
              </a:rPr>
              <a:t>similar</a:t>
            </a:r>
            <a:r>
              <a:rPr lang="el-GR" sz="2800" b="1" i="1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GB" sz="2800" b="1" i="1" dirty="0">
                <a:solidFill>
                  <a:srgbClr val="FF0000"/>
                </a:solidFill>
                <a:ea typeface="+mn-ea"/>
                <a:cs typeface="+mn-cs"/>
              </a:rPr>
              <a:t>: ~ 70 %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endParaRPr lang="en-GB" sz="2800" dirty="0">
              <a:solidFill>
                <a:srgbClr val="C0504D"/>
              </a:solidFill>
              <a:ea typeface="+mn-ea"/>
              <a:cs typeface="+mn-cs"/>
            </a:endParaRP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3600" b="1" i="1" dirty="0">
                <a:highlight>
                  <a:srgbClr val="FFDD33"/>
                </a:highlight>
                <a:ea typeface="+mn-ea"/>
                <a:cs typeface="+mn-cs"/>
              </a:rPr>
              <a:t>Bilateral losses….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2800" b="1" dirty="0">
                <a:solidFill>
                  <a:srgbClr val="00B050"/>
                </a:solidFill>
                <a:ea typeface="+mn-ea"/>
                <a:cs typeface="+mn-cs"/>
              </a:rPr>
              <a:t>Prevention of </a:t>
            </a:r>
            <a:r>
              <a:rPr lang="en-GB" sz="2800" b="1" dirty="0" err="1">
                <a:solidFill>
                  <a:srgbClr val="00B050"/>
                </a:solidFill>
                <a:ea typeface="+mn-ea"/>
                <a:cs typeface="+mn-cs"/>
              </a:rPr>
              <a:t>Precancer</a:t>
            </a:r>
            <a:r>
              <a:rPr lang="en-GB" sz="2800" b="1" dirty="0">
                <a:solidFill>
                  <a:srgbClr val="00B050"/>
                </a:solidFill>
                <a:ea typeface="+mn-ea"/>
                <a:cs typeface="+mn-cs"/>
              </a:rPr>
              <a:t>: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2800" i="1" dirty="0">
                <a:solidFill>
                  <a:srgbClr val="7030A0"/>
                </a:solidFill>
                <a:ea typeface="+mn-ea"/>
                <a:cs typeface="+mn-cs"/>
              </a:rPr>
              <a:t>Complications after CIN </a:t>
            </a:r>
            <a:r>
              <a:rPr lang="en-GB" sz="2800" i="1" dirty="0" err="1">
                <a:solidFill>
                  <a:srgbClr val="7030A0"/>
                </a:solidFill>
                <a:ea typeface="+mn-ea"/>
                <a:cs typeface="+mn-cs"/>
              </a:rPr>
              <a:t>Tx</a:t>
            </a:r>
            <a:r>
              <a:rPr lang="en-GB" sz="2800" i="1" dirty="0">
                <a:solidFill>
                  <a:srgbClr val="7030A0"/>
                </a:solidFill>
                <a:ea typeface="+mn-ea"/>
                <a:cs typeface="+mn-cs"/>
              </a:rPr>
              <a:t>…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2800" b="1" i="1" dirty="0">
                <a:solidFill>
                  <a:srgbClr val="7030A0"/>
                </a:solidFill>
                <a:ea typeface="+mn-ea"/>
                <a:cs typeface="+mn-cs"/>
              </a:rPr>
              <a:t>Reproductive Morbidity…</a:t>
            </a:r>
            <a:endParaRPr lang="el-GR" sz="2800" b="1" i="1" dirty="0">
              <a:solidFill>
                <a:srgbClr val="7030A0"/>
              </a:solidFill>
              <a:ea typeface="+mn-ea"/>
              <a:cs typeface="+mn-cs"/>
            </a:endParaRP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i="1" dirty="0">
                <a:solidFill>
                  <a:srgbClr val="7030A0"/>
                </a:solidFill>
                <a:ea typeface="+mn-ea"/>
                <a:cs typeface="+mn-cs"/>
              </a:rPr>
              <a:t>Failure rates (</a:t>
            </a:r>
            <a:r>
              <a:rPr lang="en-GB" sz="2800" b="1" i="1" dirty="0">
                <a:solidFill>
                  <a:srgbClr val="7030A0"/>
                </a:solidFill>
                <a:ea typeface="+mn-ea"/>
                <a:cs typeface="+mn-cs"/>
              </a:rPr>
              <a:t>Cx </a:t>
            </a:r>
            <a:r>
              <a:rPr lang="en-GB" sz="2800" b="1" i="1" dirty="0" err="1">
                <a:solidFill>
                  <a:srgbClr val="7030A0"/>
                </a:solidFill>
                <a:ea typeface="+mn-ea"/>
                <a:cs typeface="+mn-cs"/>
              </a:rPr>
              <a:t>Ca</a:t>
            </a:r>
            <a:r>
              <a:rPr lang="en-GB" sz="2800" b="1" i="1" dirty="0">
                <a:solidFill>
                  <a:srgbClr val="7030A0"/>
                </a:solidFill>
                <a:ea typeface="+mn-ea"/>
                <a:cs typeface="+mn-cs"/>
              </a:rPr>
              <a:t>)…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i="1" dirty="0">
                <a:solidFill>
                  <a:srgbClr val="FF0000"/>
                </a:solidFill>
                <a:ea typeface="+mn-ea"/>
                <a:cs typeface="+mn-cs"/>
              </a:rPr>
              <a:t>Psychological morbidity…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800" dirty="0">
              <a:ea typeface="+mn-ea"/>
              <a:cs typeface="+mn-cs"/>
            </a:endParaRPr>
          </a:p>
          <a:p>
            <a:pPr fontAlgn="auto">
              <a:lnSpc>
                <a:spcPct val="13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rgbClr val="00B050"/>
                </a:solidFill>
                <a:ea typeface="+mn-ea"/>
                <a:cs typeface="+mn-cs"/>
              </a:rPr>
              <a:t>Health Systems: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i="1" dirty="0">
                <a:solidFill>
                  <a:srgbClr val="7030A0"/>
                </a:solidFill>
                <a:ea typeface="+mn-ea"/>
                <a:cs typeface="+mn-cs"/>
              </a:rPr>
              <a:t>Infrastructure …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i="1" dirty="0">
                <a:solidFill>
                  <a:srgbClr val="7030A0"/>
                </a:solidFill>
                <a:ea typeface="+mn-ea"/>
                <a:cs typeface="+mn-cs"/>
              </a:rPr>
              <a:t>Cost…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endParaRPr lang="en-GB" sz="2800" dirty="0">
              <a:ea typeface="+mn-ea"/>
              <a:cs typeface="+mn-cs"/>
            </a:endParaRP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2800" b="1" dirty="0">
                <a:solidFill>
                  <a:srgbClr val="00B050"/>
                </a:solidFill>
                <a:ea typeface="+mn-ea"/>
                <a:cs typeface="+mn-cs"/>
              </a:rPr>
              <a:t>Benefits outside the cervix: 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2800" i="1" dirty="0">
                <a:solidFill>
                  <a:srgbClr val="7030A0"/>
                </a:solidFill>
                <a:ea typeface="+mn-ea"/>
                <a:cs typeface="+mn-cs"/>
              </a:rPr>
              <a:t>Prevention of other cancers…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2800" i="1" dirty="0">
                <a:solidFill>
                  <a:srgbClr val="7030A0"/>
                </a:solidFill>
                <a:ea typeface="+mn-ea"/>
                <a:cs typeface="+mn-cs"/>
              </a:rPr>
              <a:t>Genital warts…</a:t>
            </a:r>
            <a:endParaRPr lang="el-GR" sz="2800" i="1" dirty="0">
              <a:solidFill>
                <a:srgbClr val="7030A0"/>
              </a:solidFill>
              <a:ea typeface="+mn-ea"/>
              <a:cs typeface="+mn-cs"/>
            </a:endParaRPr>
          </a:p>
        </p:txBody>
      </p:sp>
      <p:sp>
        <p:nvSpPr>
          <p:cNvPr id="88072" name="Rectangle 15"/>
          <p:cNvSpPr>
            <a:spLocks noChangeArrowheads="1"/>
          </p:cNvSpPr>
          <p:nvPr/>
        </p:nvSpPr>
        <p:spPr bwMode="auto">
          <a:xfrm>
            <a:off x="457200" y="0"/>
            <a:ext cx="8424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4000" i="1" dirty="0">
                <a:solidFill>
                  <a:srgbClr val="00B050"/>
                </a:solidFill>
                <a:latin typeface="Calibri" charset="0"/>
                <a:ea typeface="ＭＳ Ｐゴシック" charset="0"/>
                <a:cs typeface="ＭＳ Ｐゴシック" charset="0"/>
              </a:rPr>
              <a:t>Vaccination</a:t>
            </a:r>
            <a:r>
              <a:rPr lang="en-GB" sz="4000" i="1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 v. </a:t>
            </a:r>
            <a:r>
              <a:rPr lang="en-GB" sz="4000" i="1" dirty="0">
                <a:solidFill>
                  <a:schemeClr val="accent4"/>
                </a:solidFill>
                <a:latin typeface="Calibri" charset="0"/>
                <a:ea typeface="ＭＳ Ｐゴシック" charset="0"/>
                <a:cs typeface="ＭＳ Ｐゴシック" charset="0"/>
              </a:rPr>
              <a:t>Screening</a:t>
            </a:r>
          </a:p>
        </p:txBody>
      </p:sp>
      <p:pic>
        <p:nvPicPr>
          <p:cNvPr id="880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875"/>
            <a:ext cx="609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85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297154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5867400" y="1700213"/>
            <a:ext cx="0" cy="3603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87900" y="1700213"/>
            <a:ext cx="0" cy="3603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08850" y="1709738"/>
            <a:ext cx="0" cy="3603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08400" y="1700213"/>
            <a:ext cx="0" cy="3603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58888" y="1700213"/>
            <a:ext cx="0" cy="3603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90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7683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8213" y="0"/>
            <a:ext cx="5762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otched Right Arrow 1"/>
          <p:cNvSpPr/>
          <p:nvPr/>
        </p:nvSpPr>
        <p:spPr>
          <a:xfrm>
            <a:off x="0" y="188913"/>
            <a:ext cx="9144000" cy="1800225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§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2988" y="1979613"/>
            <a:ext cx="504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2500" y="1979613"/>
            <a:ext cx="5032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2950" y="1989138"/>
            <a:ext cx="5032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37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1979613"/>
            <a:ext cx="504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1500" y="1979613"/>
            <a:ext cx="504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32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867400" y="836613"/>
            <a:ext cx="3168650" cy="3313112"/>
            <a:chOff x="5868144" y="836712"/>
            <a:chExt cx="3168352" cy="3312365"/>
          </a:xfrm>
        </p:grpSpPr>
        <p:grpSp>
          <p:nvGrpSpPr>
            <p:cNvPr id="22" name="Group 21"/>
            <p:cNvGrpSpPr/>
            <p:nvPr/>
          </p:nvGrpSpPr>
          <p:grpSpPr>
            <a:xfrm>
              <a:off x="6084168" y="2852934"/>
              <a:ext cx="2952328" cy="1296143"/>
              <a:chOff x="6012160" y="2996950"/>
              <a:chExt cx="2664296" cy="864095"/>
            </a:xfrm>
            <a:solidFill>
              <a:srgbClr val="82FF75"/>
            </a:solidFill>
          </p:grpSpPr>
          <p:sp>
            <p:nvSpPr>
              <p:cNvPr id="12" name="Rectangular Callout 11"/>
              <p:cNvSpPr/>
              <p:nvPr/>
            </p:nvSpPr>
            <p:spPr>
              <a:xfrm rot="10800000">
                <a:off x="6012160" y="2996950"/>
                <a:ext cx="2664296" cy="864095"/>
              </a:xfrm>
              <a:prstGeom prst="wedgeRectCallout">
                <a:avLst>
                  <a:gd name="adj1" fmla="val 24432"/>
                  <a:gd name="adj2" fmla="val 127365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084168" y="2996952"/>
                <a:ext cx="2592288" cy="30770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rPr>
                  <a:t>2006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rPr>
                  <a:t>Kyrgiou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rPr>
                  <a:t>  </a:t>
                </a:r>
              </a:p>
            </p:txBody>
          </p:sp>
        </p:grpSp>
        <p:pic>
          <p:nvPicPr>
            <p:cNvPr id="89114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39" t="35001" r="5139" b="43124"/>
            <a:stretch>
              <a:fillRect/>
            </a:stretch>
          </p:blipFill>
          <p:spPr bwMode="auto">
            <a:xfrm>
              <a:off x="6223436" y="3429000"/>
              <a:ext cx="1516916" cy="211335"/>
            </a:xfrm>
            <a:prstGeom prst="rect">
              <a:avLst/>
            </a:prstGeom>
            <a:solidFill>
              <a:srgbClr val="B89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15" name="TextBox 35"/>
            <p:cNvSpPr txBox="1">
              <a:spLocks noChangeArrowheads="1"/>
            </p:cNvSpPr>
            <p:nvPr/>
          </p:nvSpPr>
          <p:spPr bwMode="auto">
            <a:xfrm>
              <a:off x="6156176" y="3789040"/>
              <a:ext cx="26642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600" b="1" i="1">
                  <a:solidFill>
                    <a:srgbClr val="000000"/>
                  </a:solidFill>
                  <a:latin typeface="Verdana" charset="0"/>
                </a:rPr>
                <a:t>Overall prematurity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5868144" y="836712"/>
              <a:ext cx="1439728" cy="936414"/>
            </a:xfrm>
            <a:prstGeom prst="rect">
              <a:avLst/>
            </a:prstGeom>
            <a:solidFill>
              <a:srgbClr val="82FF7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132138" y="836613"/>
            <a:ext cx="2952750" cy="5378450"/>
            <a:chOff x="3131840" y="836712"/>
            <a:chExt cx="2952328" cy="5377985"/>
          </a:xfrm>
        </p:grpSpPr>
        <p:grpSp>
          <p:nvGrpSpPr>
            <p:cNvPr id="39" name="Group 38"/>
            <p:cNvGrpSpPr/>
            <p:nvPr/>
          </p:nvGrpSpPr>
          <p:grpSpPr>
            <a:xfrm>
              <a:off x="3131840" y="4293096"/>
              <a:ext cx="2952328" cy="1921601"/>
              <a:chOff x="4211960" y="4221088"/>
              <a:chExt cx="2952328" cy="1921601"/>
            </a:xfrm>
            <a:solidFill>
              <a:srgbClr val="FEB32E"/>
            </a:solidFill>
          </p:grpSpPr>
          <p:grpSp>
            <p:nvGrpSpPr>
              <p:cNvPr id="34" name="Group 33"/>
              <p:cNvGrpSpPr/>
              <p:nvPr/>
            </p:nvGrpSpPr>
            <p:grpSpPr>
              <a:xfrm>
                <a:off x="4211960" y="4221088"/>
                <a:ext cx="2664296" cy="1080120"/>
                <a:chOff x="4211960" y="4221088"/>
                <a:chExt cx="2664296" cy="1080120"/>
              </a:xfrm>
              <a:grpFill/>
            </p:grpSpPr>
            <p:sp>
              <p:nvSpPr>
                <p:cNvPr id="26" name="Rectangular Callout 25"/>
                <p:cNvSpPr/>
                <p:nvPr/>
              </p:nvSpPr>
              <p:spPr>
                <a:xfrm rot="10800000">
                  <a:off x="4211960" y="4221088"/>
                  <a:ext cx="2664296" cy="1080120"/>
                </a:xfrm>
                <a:prstGeom prst="wedgeRectCallout">
                  <a:avLst>
                    <a:gd name="adj1" fmla="val 7749"/>
                    <a:gd name="adj2" fmla="val 241221"/>
                  </a:avLst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211960" y="4221088"/>
                  <a:ext cx="2592288" cy="461665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dirty="0">
                      <a:solidFill>
                        <a:srgbClr val="000000"/>
                      </a:solidFill>
                      <a:latin typeface="+mj-lt"/>
                      <a:ea typeface="+mn-ea"/>
                      <a:cs typeface="+mn-cs"/>
                    </a:rPr>
                    <a:t>2008</a:t>
                  </a:r>
                  <a:r>
                    <a:rPr lang="en-US" sz="2400" dirty="0">
                      <a:solidFill>
                        <a:srgbClr val="000000"/>
                      </a:solidFill>
                      <a:latin typeface="+mj-lt"/>
                      <a:ea typeface="+mn-ea"/>
                      <a:cs typeface="+mn-cs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latin typeface="+mj-lt"/>
                      <a:ea typeface="+mn-ea"/>
                      <a:cs typeface="+mn-cs"/>
                    </a:rPr>
                    <a:t>Arbyn</a:t>
                  </a:r>
                  <a:r>
                    <a:rPr lang="en-US" sz="2400" dirty="0">
                      <a:solidFill>
                        <a:srgbClr val="000000"/>
                      </a:solidFill>
                      <a:latin typeface="+mj-lt"/>
                      <a:ea typeface="+mn-ea"/>
                      <a:cs typeface="+mn-cs"/>
                    </a:rPr>
                    <a:t> </a:t>
                  </a:r>
                </a:p>
              </p:txBody>
            </p:sp>
            <p:pic>
              <p:nvPicPr>
                <p:cNvPr id="29" name="Picture 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3968" y="4653136"/>
                  <a:ext cx="768350" cy="5111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8" name="TextBox 37"/>
              <p:cNvSpPr txBox="1"/>
              <p:nvPr/>
            </p:nvSpPr>
            <p:spPr>
              <a:xfrm>
                <a:off x="4211960" y="5373216"/>
                <a:ext cx="2952328" cy="76947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rPr>
                  <a:t>Severe &amp; extreme PD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000090"/>
                    </a:solidFill>
                    <a:latin typeface="+mn-lt"/>
                    <a:ea typeface="+mn-ea"/>
                    <a:cs typeface="+mn-cs"/>
                  </a:rPr>
                  <a:t>Perinatal mortality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708020" y="836712"/>
              <a:ext cx="2160279" cy="936544"/>
            </a:xfrm>
            <a:prstGeom prst="rect">
              <a:avLst/>
            </a:prstGeom>
            <a:solidFill>
              <a:srgbClr val="FEB32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8575" y="836613"/>
            <a:ext cx="6588125" cy="6215062"/>
            <a:chOff x="31" y="260675"/>
            <a:chExt cx="6587062" cy="6214146"/>
          </a:xfrm>
        </p:grpSpPr>
        <p:grpSp>
          <p:nvGrpSpPr>
            <p:cNvPr id="40" name="Group 39"/>
            <p:cNvGrpSpPr/>
            <p:nvPr/>
          </p:nvGrpSpPr>
          <p:grpSpPr>
            <a:xfrm>
              <a:off x="31" y="5156995"/>
              <a:ext cx="6587062" cy="1317826"/>
              <a:chOff x="1008143" y="4919485"/>
              <a:chExt cx="6587062" cy="1317826"/>
            </a:xfrm>
            <a:solidFill>
              <a:srgbClr val="FF3425"/>
            </a:solidFill>
          </p:grpSpPr>
          <p:grpSp>
            <p:nvGrpSpPr>
              <p:cNvPr id="35" name="Group 34"/>
              <p:cNvGrpSpPr/>
              <p:nvPr/>
            </p:nvGrpSpPr>
            <p:grpSpPr>
              <a:xfrm>
                <a:off x="1008143" y="4919485"/>
                <a:ext cx="3131289" cy="1317826"/>
                <a:chOff x="1008143" y="4919485"/>
                <a:chExt cx="3131289" cy="1317826"/>
              </a:xfrm>
              <a:grpFill/>
            </p:grpSpPr>
            <p:sp>
              <p:nvSpPr>
                <p:cNvPr id="30" name="Rectangular Callout 29"/>
                <p:cNvSpPr/>
                <p:nvPr/>
              </p:nvSpPr>
              <p:spPr>
                <a:xfrm rot="10800000">
                  <a:off x="1008143" y="4919485"/>
                  <a:ext cx="3131287" cy="1317826"/>
                </a:xfrm>
                <a:prstGeom prst="wedgeRectCallout">
                  <a:avLst>
                    <a:gd name="adj1" fmla="val -33722"/>
                    <a:gd name="adj2" fmla="val 352922"/>
                  </a:avLst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187624" y="5157191"/>
                  <a:ext cx="2951808" cy="523196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dirty="0">
                      <a:solidFill>
                        <a:srgbClr val="000000"/>
                      </a:solidFill>
                      <a:latin typeface="+mj-lt"/>
                      <a:ea typeface="+mn-ea"/>
                      <a:cs typeface="+mn-cs"/>
                    </a:rPr>
                    <a:t>2014</a:t>
                  </a:r>
                  <a:r>
                    <a:rPr lang="en-US" sz="2400" dirty="0">
                      <a:solidFill>
                        <a:srgbClr val="000000"/>
                      </a:solidFill>
                      <a:latin typeface="+mj-lt"/>
                      <a:ea typeface="+mn-ea"/>
                      <a:cs typeface="+mn-cs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latin typeface="+mj-lt"/>
                      <a:ea typeface="+mn-ea"/>
                      <a:cs typeface="+mn-cs"/>
                    </a:rPr>
                    <a:t>Kyrgiou</a:t>
                  </a:r>
                  <a:r>
                    <a:rPr lang="en-US" sz="2400" dirty="0">
                      <a:solidFill>
                        <a:srgbClr val="000000"/>
                      </a:solidFill>
                      <a:latin typeface="+mj-lt"/>
                      <a:ea typeface="+mn-ea"/>
                      <a:cs typeface="+mn-cs"/>
                    </a:rPr>
                    <a:t>  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+mj-lt"/>
                      <a:ea typeface="+mn-ea"/>
                      <a:cs typeface="+mn-cs"/>
                    </a:rPr>
                    <a:t>BMJ</a:t>
                  </a:r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1187624" y="5567527"/>
                <a:ext cx="6407581" cy="40009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b="1" baseline="30000" dirty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rPr>
                  <a:t>nd</a:t>
                </a:r>
                <a:r>
                  <a:rPr lang="en-US" b="1" dirty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rPr>
                  <a:t> trimester miscarriages=early pregnancy losses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303159" y="260675"/>
              <a:ext cx="2404674" cy="936487"/>
            </a:xfrm>
            <a:prstGeom prst="rect">
              <a:avLst/>
            </a:prstGeom>
            <a:solidFill>
              <a:srgbClr val="FF3425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700338" y="188913"/>
            <a:ext cx="43926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Gestation (Weeks)</a:t>
            </a:r>
          </a:p>
        </p:txBody>
      </p:sp>
      <p:pic>
        <p:nvPicPr>
          <p:cNvPr id="8910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950" y="692150"/>
            <a:ext cx="12954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127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8970140" cy="1143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Classic Papers </a:t>
            </a:r>
            <a:r>
              <a:rPr lang="en-US" i="1" dirty="0">
                <a:solidFill>
                  <a:srgbClr val="FFA727"/>
                </a:solidFill>
              </a:rPr>
              <a:t>:  </a:t>
            </a:r>
            <a:r>
              <a:rPr lang="en-US" b="1" i="1" dirty="0">
                <a:solidFill>
                  <a:srgbClr val="FFA727"/>
                </a:solidFill>
              </a:rPr>
              <a:t>Articles</a:t>
            </a:r>
            <a:r>
              <a:rPr lang="en-US" i="1" dirty="0">
                <a:solidFill>
                  <a:srgbClr val="FFA727"/>
                </a:solidFill>
              </a:rPr>
              <a:t> </a:t>
            </a:r>
            <a:r>
              <a:rPr lang="en-US" i="1" dirty="0"/>
              <a:t>That Have </a:t>
            </a:r>
            <a:r>
              <a:rPr lang="en-US" b="1" i="1" dirty="0">
                <a:solidFill>
                  <a:srgbClr val="FF0000"/>
                </a:solidFill>
              </a:rPr>
              <a:t>Stood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0000FF"/>
                </a:solidFill>
              </a:rPr>
              <a:t>The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0000FF"/>
                </a:solidFill>
              </a:rPr>
              <a:t>Test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00FF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3600" i="1" dirty="0"/>
              <a:t>…</a:t>
            </a:r>
            <a:r>
              <a:rPr lang="en-US" sz="3900" i="1" dirty="0"/>
              <a:t>.articles that continue to have </a:t>
            </a:r>
            <a:r>
              <a:rPr lang="en-US" sz="3900" b="1" i="1" dirty="0">
                <a:highlight>
                  <a:srgbClr val="FFDD33"/>
                </a:highlight>
              </a:rPr>
              <a:t>high  impact </a:t>
            </a:r>
          </a:p>
          <a:p>
            <a:pPr marL="0" indent="0">
              <a:buNone/>
            </a:pPr>
            <a:r>
              <a:rPr lang="en-US" sz="3900" b="1" i="1" dirty="0">
                <a:highlight>
                  <a:srgbClr val="88FF9F"/>
                </a:highlight>
              </a:rPr>
              <a:t>far long </a:t>
            </a:r>
            <a:r>
              <a:rPr lang="en-US" sz="3900" i="1" dirty="0"/>
              <a:t>after their publication…</a:t>
            </a:r>
          </a:p>
          <a:p>
            <a:pPr marL="0" indent="0">
              <a:buNone/>
            </a:pPr>
            <a:r>
              <a:rPr lang="en-US" sz="3900" b="1" dirty="0">
                <a:solidFill>
                  <a:srgbClr val="0000FF"/>
                </a:solidFill>
              </a:rPr>
              <a:t>  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00FF"/>
                </a:solidFill>
              </a:rPr>
              <a:t>                     </a:t>
            </a:r>
            <a:r>
              <a:rPr lang="en-US" sz="4800" b="1" dirty="0">
                <a:solidFill>
                  <a:srgbClr val="0000FF"/>
                </a:solidFill>
              </a:rPr>
              <a:t>G</a:t>
            </a:r>
            <a:r>
              <a:rPr lang="en-US" sz="4800" b="1" dirty="0">
                <a:solidFill>
                  <a:srgbClr val="FF0000"/>
                </a:solidFill>
              </a:rPr>
              <a:t>o</a:t>
            </a:r>
            <a:r>
              <a:rPr lang="en-US" sz="4800" b="1" dirty="0">
                <a:solidFill>
                  <a:srgbClr val="FFA727"/>
                </a:solidFill>
              </a:rPr>
              <a:t>o</a:t>
            </a:r>
            <a:r>
              <a:rPr lang="en-US" sz="4800" b="1" dirty="0">
                <a:solidFill>
                  <a:srgbClr val="0000FF"/>
                </a:solidFill>
              </a:rPr>
              <a:t>g</a:t>
            </a:r>
            <a:r>
              <a:rPr lang="en-US" sz="4800" b="1" dirty="0"/>
              <a:t>l</a:t>
            </a:r>
            <a:r>
              <a:rPr lang="en-US" sz="4800" b="1" dirty="0">
                <a:solidFill>
                  <a:srgbClr val="FF0000"/>
                </a:solidFill>
              </a:rPr>
              <a:t>e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Scholar Blog</a:t>
            </a:r>
          </a:p>
          <a:p>
            <a:pPr marL="0" indent="0">
              <a:buNone/>
            </a:pPr>
            <a:r>
              <a:rPr lang="en-US" sz="3600" i="1" dirty="0"/>
              <a:t>                                                                             </a:t>
            </a:r>
            <a:r>
              <a:rPr lang="en-US" sz="3600" i="1" dirty="0">
                <a:highlight>
                  <a:srgbClr val="88FF9F"/>
                </a:highlight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xmlns="" val="174113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3412"/>
            <a:ext cx="9034344" cy="2131421"/>
          </a:xfrm>
        </p:spPr>
        <p:txBody>
          <a:bodyPr>
            <a:noAutofit/>
          </a:bodyPr>
          <a:lstStyle/>
          <a:p>
            <a:pPr algn="ctr"/>
            <a:r>
              <a:rPr lang="en-US" sz="2700" i="1" dirty="0">
                <a:solidFill>
                  <a:srgbClr val="0000FF"/>
                </a:solidFill>
                <a:highlight>
                  <a:srgbClr val="FFDD33"/>
                </a:highlight>
              </a:rPr>
              <a:t>Adverse obstetric outcomes after local treatment for cervical</a:t>
            </a:r>
            <a:br>
              <a:rPr lang="en-US" sz="2700" i="1" dirty="0">
                <a:solidFill>
                  <a:srgbClr val="0000FF"/>
                </a:solidFill>
                <a:highlight>
                  <a:srgbClr val="FFDD33"/>
                </a:highlight>
              </a:rPr>
            </a:br>
            <a:r>
              <a:rPr lang="en-US" sz="2700" i="1" dirty="0" err="1">
                <a:solidFill>
                  <a:srgbClr val="0000FF"/>
                </a:solidFill>
                <a:highlight>
                  <a:srgbClr val="FFDD33"/>
                </a:highlight>
              </a:rPr>
              <a:t>preinvasive</a:t>
            </a:r>
            <a:r>
              <a:rPr lang="en-US" sz="2700" i="1" dirty="0">
                <a:solidFill>
                  <a:srgbClr val="0000FF"/>
                </a:solidFill>
                <a:highlight>
                  <a:srgbClr val="FFDD33"/>
                </a:highlight>
              </a:rPr>
              <a:t> and early invasive disease according to cone depth:</a:t>
            </a:r>
            <a:br>
              <a:rPr lang="en-US" sz="2700" i="1" dirty="0">
                <a:solidFill>
                  <a:srgbClr val="0000FF"/>
                </a:solidFill>
                <a:highlight>
                  <a:srgbClr val="FFDD33"/>
                </a:highlight>
              </a:rPr>
            </a:br>
            <a:r>
              <a:rPr lang="en-US" sz="2700" i="1" dirty="0">
                <a:solidFill>
                  <a:srgbClr val="0000FF"/>
                </a:solidFill>
                <a:highlight>
                  <a:srgbClr val="FFDD33"/>
                </a:highlight>
              </a:rPr>
              <a:t>systematic review and meta-analysis</a:t>
            </a:r>
            <a:endParaRPr lang="el-GR" sz="2700" i="1" dirty="0">
              <a:solidFill>
                <a:srgbClr val="0000FF"/>
              </a:solidFill>
              <a:highlight>
                <a:srgbClr val="FFDD33"/>
              </a:highligh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1205" y="2958353"/>
            <a:ext cx="6730531" cy="1621742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GB" sz="2500" dirty="0">
                <a:latin typeface="Century Gothic" panose="020B0502020202020204" pitchFamily="34" charset="0"/>
              </a:rPr>
              <a:t>Maria </a:t>
            </a:r>
            <a:r>
              <a:rPr lang="en-GB" sz="2500" dirty="0" err="1">
                <a:latin typeface="Century Gothic" panose="020B0502020202020204" pitchFamily="34" charset="0"/>
              </a:rPr>
              <a:t>Kyrgiou</a:t>
            </a:r>
            <a:r>
              <a:rPr lang="en-GB" sz="2500" dirty="0">
                <a:latin typeface="Century Gothic" panose="020B0502020202020204" pitchFamily="34" charset="0"/>
              </a:rPr>
              <a:t>, </a:t>
            </a:r>
            <a:r>
              <a:rPr lang="en-GB" sz="2500" u="sng" dirty="0" err="1">
                <a:latin typeface="Century Gothic" panose="020B0502020202020204" pitchFamily="34" charset="0"/>
              </a:rPr>
              <a:t>Antonios</a:t>
            </a:r>
            <a:r>
              <a:rPr lang="en-GB" sz="2500" u="sng" dirty="0">
                <a:latin typeface="Century Gothic" panose="020B0502020202020204" pitchFamily="34" charset="0"/>
              </a:rPr>
              <a:t> </a:t>
            </a:r>
            <a:r>
              <a:rPr lang="en-GB" sz="2500" u="sng" dirty="0" err="1">
                <a:latin typeface="Century Gothic" panose="020B0502020202020204" pitchFamily="34" charset="0"/>
              </a:rPr>
              <a:t>Athanasiou</a:t>
            </a:r>
            <a:r>
              <a:rPr lang="en-GB" sz="2500" dirty="0">
                <a:latin typeface="Century Gothic" panose="020B0502020202020204" pitchFamily="34" charset="0"/>
              </a:rPr>
              <a:t>, Maria </a:t>
            </a:r>
            <a:r>
              <a:rPr lang="en-GB" sz="2500" dirty="0" err="1">
                <a:latin typeface="Century Gothic" panose="020B0502020202020204" pitchFamily="34" charset="0"/>
              </a:rPr>
              <a:t>Paraskevaidi</a:t>
            </a:r>
            <a:r>
              <a:rPr lang="en-GB" sz="2500" dirty="0">
                <a:latin typeface="Century Gothic" panose="020B0502020202020204" pitchFamily="34" charset="0"/>
              </a:rPr>
              <a:t>, Anita Mitra, </a:t>
            </a:r>
            <a:r>
              <a:rPr lang="en-GB" sz="2500" dirty="0" err="1">
                <a:latin typeface="Century Gothic" panose="020B0502020202020204" pitchFamily="34" charset="0"/>
              </a:rPr>
              <a:t>Ilkka</a:t>
            </a:r>
            <a:r>
              <a:rPr lang="en-GB" sz="2500" dirty="0">
                <a:latin typeface="Century Gothic" panose="020B0502020202020204" pitchFamily="34" charset="0"/>
              </a:rPr>
              <a:t> </a:t>
            </a:r>
            <a:r>
              <a:rPr lang="en-GB" sz="2500" dirty="0" err="1">
                <a:latin typeface="Century Gothic" panose="020B0502020202020204" pitchFamily="34" charset="0"/>
              </a:rPr>
              <a:t>Kalliala</a:t>
            </a:r>
            <a:r>
              <a:rPr lang="en-GB" sz="2500" dirty="0">
                <a:latin typeface="Century Gothic" panose="020B0502020202020204" pitchFamily="34" charset="0"/>
              </a:rPr>
              <a:t>, Pierre Martin-Hirsch, Marc </a:t>
            </a:r>
            <a:r>
              <a:rPr lang="en-GB" sz="2500" dirty="0" err="1">
                <a:latin typeface="Century Gothic" panose="020B0502020202020204" pitchFamily="34" charset="0"/>
              </a:rPr>
              <a:t>Arbyn</a:t>
            </a:r>
            <a:r>
              <a:rPr lang="en-GB" sz="2500" dirty="0">
                <a:latin typeface="Century Gothic" panose="020B0502020202020204" pitchFamily="34" charset="0"/>
              </a:rPr>
              <a:t>, Phillip Bennett, </a:t>
            </a:r>
            <a:r>
              <a:rPr lang="en-GB" sz="2500" dirty="0" err="1">
                <a:latin typeface="Century Gothic" panose="020B0502020202020204" pitchFamily="34" charset="0"/>
              </a:rPr>
              <a:t>Evangelos</a:t>
            </a:r>
            <a:r>
              <a:rPr lang="en-GB" sz="2500" dirty="0">
                <a:latin typeface="Century Gothic" panose="020B0502020202020204" pitchFamily="34" charset="0"/>
              </a:rPr>
              <a:t> </a:t>
            </a:r>
            <a:r>
              <a:rPr lang="en-GB" sz="2500" dirty="0" err="1">
                <a:latin typeface="Century Gothic" panose="020B0502020202020204" pitchFamily="34" charset="0"/>
              </a:rPr>
              <a:t>Paraskevaidis</a:t>
            </a:r>
            <a:endParaRPr lang="el-GR" sz="25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4723332"/>
            <a:ext cx="2078182" cy="2017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6404" y="5378824"/>
            <a:ext cx="3671455" cy="513747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BMJ  August 2016</a:t>
            </a:r>
            <a:endParaRPr lang="el-GR" sz="28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04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3289784"/>
              </p:ext>
            </p:extLst>
          </p:nvPr>
        </p:nvGraphicFramePr>
        <p:xfrm>
          <a:off x="2411760" y="1340928"/>
          <a:ext cx="2088232" cy="2104517"/>
        </p:xfrm>
        <a:graphic>
          <a:graphicData uri="http://schemas.openxmlformats.org/presentationml/2006/ole">
            <p:oleObj spid="_x0000_s64839" name="Εικόνα bitmap" r:id="rId4" imgW="3600000" imgH="3629532" progId="PBrush">
              <p:embed/>
            </p:oleObj>
          </a:graphicData>
        </a:graphic>
      </p:graphicFrame>
      <p:graphicFrame>
        <p:nvGraphicFramePr>
          <p:cNvPr id="947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49061075"/>
              </p:ext>
            </p:extLst>
          </p:nvPr>
        </p:nvGraphicFramePr>
        <p:xfrm>
          <a:off x="4716018" y="1340928"/>
          <a:ext cx="2088232" cy="2104173"/>
        </p:xfrm>
        <a:graphic>
          <a:graphicData uri="http://schemas.openxmlformats.org/presentationml/2006/ole">
            <p:oleObj spid="_x0000_s64840" name="Εικόνα bitmap" r:id="rId5" imgW="3600000" imgH="3629532" progId="PBrush">
              <p:embed/>
            </p:oleObj>
          </a:graphicData>
        </a:graphic>
      </p:graphicFrame>
      <p:sp>
        <p:nvSpPr>
          <p:cNvPr id="947205" name="AutoShape 5"/>
          <p:cNvSpPr>
            <a:spLocks noChangeArrowheads="1"/>
          </p:cNvSpPr>
          <p:nvPr/>
        </p:nvSpPr>
        <p:spPr bwMode="auto">
          <a:xfrm rot="10800000">
            <a:off x="2915817" y="2348880"/>
            <a:ext cx="1008112" cy="58789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graphicFrame>
        <p:nvGraphicFramePr>
          <p:cNvPr id="947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27263768"/>
              </p:ext>
            </p:extLst>
          </p:nvPr>
        </p:nvGraphicFramePr>
        <p:xfrm>
          <a:off x="107584" y="1340768"/>
          <a:ext cx="2041525" cy="2057400"/>
        </p:xfrm>
        <a:graphic>
          <a:graphicData uri="http://schemas.openxmlformats.org/presentationml/2006/ole">
            <p:oleObj spid="_x0000_s64841" name="Εικόνα bitmap" r:id="rId6" imgW="3600000" imgH="3629532" progId="PBrush">
              <p:embed/>
            </p:oleObj>
          </a:graphicData>
        </a:graphic>
      </p:graphicFrame>
      <p:sp>
        <p:nvSpPr>
          <p:cNvPr id="947207" name="AutoShape 7"/>
          <p:cNvSpPr>
            <a:spLocks noChangeArrowheads="1"/>
          </p:cNvSpPr>
          <p:nvPr/>
        </p:nvSpPr>
        <p:spPr bwMode="auto">
          <a:xfrm rot="10800000">
            <a:off x="683569" y="2420888"/>
            <a:ext cx="936104" cy="44388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68955548"/>
              </p:ext>
            </p:extLst>
          </p:nvPr>
        </p:nvGraphicFramePr>
        <p:xfrm>
          <a:off x="7055769" y="1396995"/>
          <a:ext cx="2088232" cy="2104173"/>
        </p:xfrm>
        <a:graphic>
          <a:graphicData uri="http://schemas.openxmlformats.org/presentationml/2006/ole">
            <p:oleObj spid="_x0000_s64842" name="Εικόνα bitmap" r:id="rId7" imgW="3600000" imgH="3629532" progId="PBrush">
              <p:embed/>
            </p:oleObj>
          </a:graphicData>
        </a:graphic>
      </p:graphicFrame>
      <p:sp>
        <p:nvSpPr>
          <p:cNvPr id="17" name="AutoShape 5"/>
          <p:cNvSpPr>
            <a:spLocks noChangeArrowheads="1"/>
          </p:cNvSpPr>
          <p:nvPr/>
        </p:nvSpPr>
        <p:spPr bwMode="auto">
          <a:xfrm rot="10800000">
            <a:off x="5148064" y="2060848"/>
            <a:ext cx="1152128" cy="94793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10800000">
            <a:off x="7524328" y="1556792"/>
            <a:ext cx="1152128" cy="145199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359" y="33991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FF"/>
                </a:solidFill>
              </a:rPr>
              <a:t>JAMA Oncol 2016                             BMJ   2016  </a:t>
            </a:r>
          </a:p>
          <a:p>
            <a:pPr algn="ctr"/>
            <a:endParaRPr lang="en-US" i="1" dirty="0">
              <a:solidFill>
                <a:srgbClr val="C0504D"/>
              </a:solidFill>
            </a:endParaRPr>
          </a:p>
          <a:p>
            <a:pPr algn="ctr"/>
            <a:endParaRPr lang="en-US" i="1" dirty="0">
              <a:solidFill>
                <a:srgbClr val="C0504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554" y="3429160"/>
            <a:ext cx="1099826" cy="3185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3808" y="3429000"/>
            <a:ext cx="964770" cy="3199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2092" y="3501008"/>
            <a:ext cx="1033813" cy="3129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6296" y="3429000"/>
            <a:ext cx="1638300" cy="32131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80312" y="836712"/>
            <a:ext cx="187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highlight>
                  <a:srgbClr val="FF0000"/>
                </a:highlight>
              </a:rPr>
              <a:t>   4.91</a:t>
            </a:r>
            <a:r>
              <a:rPr lang="en-US" dirty="0">
                <a:solidFill>
                  <a:srgbClr val="C0504D"/>
                </a:solidFill>
                <a:highlight>
                  <a:srgbClr val="FF0000"/>
                </a:highlight>
              </a:rPr>
              <a:t> </a:t>
            </a:r>
            <a:r>
              <a:rPr lang="en-US" dirty="0">
                <a:highlight>
                  <a:srgbClr val="FF0000"/>
                </a:highlight>
              </a:rPr>
              <a:t>RR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32040" y="876782"/>
            <a:ext cx="208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highlight>
                  <a:srgbClr val="FF00FF"/>
                </a:highlight>
              </a:rPr>
              <a:t>    2.77</a:t>
            </a:r>
            <a:r>
              <a:rPr lang="en-US" dirty="0">
                <a:highlight>
                  <a:srgbClr val="FF00FF"/>
                </a:highlight>
              </a:rPr>
              <a:t>   RR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64294" y="788051"/>
            <a:ext cx="2209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highlight>
                  <a:srgbClr val="FFDD33"/>
                </a:highlight>
              </a:rPr>
              <a:t>   1.93   </a:t>
            </a:r>
            <a:r>
              <a:rPr lang="en-US" i="1" dirty="0">
                <a:highlight>
                  <a:srgbClr val="FFDD33"/>
                </a:highlight>
              </a:rPr>
              <a:t>RR</a:t>
            </a:r>
            <a:r>
              <a:rPr lang="en-US" sz="2800" b="1" i="1" dirty="0">
                <a:solidFill>
                  <a:srgbClr val="C0504D"/>
                </a:solidFill>
              </a:rPr>
              <a:t> 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9536" y="836712"/>
            <a:ext cx="189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highlight>
                  <a:srgbClr val="88FF9F"/>
                </a:highlight>
              </a:rPr>
              <a:t>1.54</a:t>
            </a:r>
            <a:r>
              <a:rPr lang="en-US" dirty="0">
                <a:solidFill>
                  <a:srgbClr val="C0504D"/>
                </a:solidFill>
                <a:highlight>
                  <a:srgbClr val="88FF9F"/>
                </a:highlight>
              </a:rPr>
              <a:t>       </a:t>
            </a:r>
            <a:r>
              <a:rPr lang="en-US" dirty="0">
                <a:highlight>
                  <a:srgbClr val="88FF9F"/>
                </a:highlight>
              </a:rPr>
              <a:t>RR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9535" y="4673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88FF9F"/>
                </a:highlight>
              </a:rPr>
              <a:t>    &lt;10/12mm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27785" y="4766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DD33"/>
                </a:highlight>
              </a:rPr>
              <a:t>      &gt;10/12mm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4766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00FF"/>
                </a:highlight>
              </a:rPr>
              <a:t>      &gt;15/17mm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80313" y="4766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0000"/>
                </a:highlight>
              </a:rPr>
              <a:t>         &gt;20mm</a:t>
            </a:r>
          </a:p>
        </p:txBody>
      </p:sp>
    </p:spTree>
    <p:extLst>
      <p:ext uri="{BB962C8B-B14F-4D97-AF65-F5344CB8AC3E}">
        <p14:creationId xmlns:p14="http://schemas.microsoft.com/office/powerpoint/2010/main" xmlns="" val="6573043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897394"/>
          </a:xfrm>
        </p:spPr>
        <p:txBody>
          <a:bodyPr>
            <a:normAutofit fontScale="90000"/>
          </a:bodyPr>
          <a:lstStyle/>
          <a:p>
            <a:r>
              <a:rPr lang="fr-FR" sz="3600" u="sng" dirty="0">
                <a:solidFill>
                  <a:schemeClr val="accent4">
                    <a:lumMod val="50000"/>
                  </a:schemeClr>
                </a:solidFill>
                <a:highlight>
                  <a:srgbClr val="FF00FF"/>
                </a:highlight>
                <a:latin typeface="Calibri" charset="0"/>
              </a:rPr>
              <a:t/>
            </a:r>
            <a:br>
              <a:rPr lang="fr-FR" sz="3600" u="sng" dirty="0">
                <a:solidFill>
                  <a:schemeClr val="accent4">
                    <a:lumMod val="50000"/>
                  </a:schemeClr>
                </a:solidFill>
                <a:highlight>
                  <a:srgbClr val="FF00FF"/>
                </a:highlight>
                <a:latin typeface="Calibri" charset="0"/>
              </a:rPr>
            </a:br>
            <a:r>
              <a:rPr lang="fr-FR" sz="3600" u="sng" dirty="0">
                <a:solidFill>
                  <a:schemeClr val="accent4">
                    <a:lumMod val="50000"/>
                  </a:schemeClr>
                </a:solidFill>
                <a:highlight>
                  <a:srgbClr val="FF00FF"/>
                </a:highlight>
                <a:latin typeface="Calibri" charset="0"/>
              </a:rPr>
              <a:t/>
            </a:r>
            <a:br>
              <a:rPr lang="fr-FR" sz="3600" u="sng" dirty="0">
                <a:solidFill>
                  <a:schemeClr val="accent4">
                    <a:lumMod val="50000"/>
                  </a:schemeClr>
                </a:solidFill>
                <a:highlight>
                  <a:srgbClr val="FF00FF"/>
                </a:highlight>
                <a:latin typeface="Calibri" charset="0"/>
              </a:rPr>
            </a:br>
            <a:r>
              <a:rPr lang="fr-FR" sz="3600" u="sng" dirty="0">
                <a:solidFill>
                  <a:schemeClr val="accent4">
                    <a:lumMod val="50000"/>
                  </a:schemeClr>
                </a:solidFill>
                <a:highlight>
                  <a:srgbClr val="FF00FF"/>
                </a:highlight>
                <a:latin typeface="Calibri" charset="0"/>
              </a:rPr>
              <a:t>Lancet  1997</a:t>
            </a:r>
            <a:br>
              <a:rPr lang="fr-FR" sz="3600" u="sng" dirty="0">
                <a:solidFill>
                  <a:schemeClr val="accent4">
                    <a:lumMod val="50000"/>
                  </a:schemeClr>
                </a:solidFill>
                <a:highlight>
                  <a:srgbClr val="FF00FF"/>
                </a:highlight>
                <a:latin typeface="Calibri" charset="0"/>
              </a:rPr>
            </a:br>
            <a:r>
              <a:rPr lang="fr-FR" sz="3600" u="sng" dirty="0">
                <a:solidFill>
                  <a:schemeClr val="accent4">
                    <a:lumMod val="50000"/>
                  </a:schemeClr>
                </a:solidFill>
                <a:highlight>
                  <a:srgbClr val="FF00FF"/>
                </a:highlight>
                <a:latin typeface="Calibri" charset="0"/>
              </a:rPr>
              <a:t> </a:t>
            </a:r>
            <a:r>
              <a:rPr lang="fr-FR" sz="2700" u="sng" dirty="0">
                <a:solidFill>
                  <a:srgbClr val="3366FF"/>
                </a:solidFill>
                <a:latin typeface="Calibri" charset="0"/>
              </a:rPr>
              <a:t/>
            </a:r>
            <a:br>
              <a:rPr lang="fr-FR" sz="2700" u="sng" dirty="0">
                <a:solidFill>
                  <a:srgbClr val="3366FF"/>
                </a:solidFill>
                <a:latin typeface="Calibri" charset="0"/>
              </a:rPr>
            </a:br>
            <a:r>
              <a:rPr lang="fr-FR" sz="2000" b="1" u="sng" dirty="0">
                <a:highlight>
                  <a:srgbClr val="88FF9F"/>
                </a:highlight>
                <a:latin typeface="Calibri" charset="0"/>
              </a:rPr>
              <a:t>Invasive cervical cancer </a:t>
            </a:r>
            <a:r>
              <a:rPr lang="fr-FR" sz="2000" b="1" u="sng" dirty="0" err="1">
                <a:highlight>
                  <a:srgbClr val="88FF9F"/>
                </a:highlight>
                <a:latin typeface="Calibri" charset="0"/>
              </a:rPr>
              <a:t>after</a:t>
            </a:r>
            <a:r>
              <a:rPr lang="fr-FR" sz="2000" b="1" u="sng" dirty="0">
                <a:highlight>
                  <a:srgbClr val="88FF9F"/>
                </a:highlight>
                <a:latin typeface="Calibri" charset="0"/>
              </a:rPr>
              <a:t> conservative </a:t>
            </a:r>
            <a:r>
              <a:rPr lang="fr-FR" sz="2000" b="1" u="sng" dirty="0" err="1">
                <a:highlight>
                  <a:srgbClr val="88FF9F"/>
                </a:highlight>
                <a:latin typeface="Calibri" charset="0"/>
              </a:rPr>
              <a:t>therapy</a:t>
            </a:r>
            <a:r>
              <a:rPr lang="fr-FR" sz="2000" b="1" u="sng" dirty="0">
                <a:highlight>
                  <a:srgbClr val="88FF9F"/>
                </a:highlight>
                <a:latin typeface="Calibri" charset="0"/>
              </a:rPr>
              <a:t> for cervical </a:t>
            </a:r>
            <a:r>
              <a:rPr lang="fr-FR" sz="2000" b="1" u="sng" dirty="0" err="1">
                <a:highlight>
                  <a:srgbClr val="88FF9F"/>
                </a:highlight>
                <a:latin typeface="Calibri" charset="0"/>
              </a:rPr>
              <a:t>intraepithelial</a:t>
            </a:r>
            <a:r>
              <a:rPr lang="fr-FR" sz="2000" b="1" u="sng" dirty="0">
                <a:highlight>
                  <a:srgbClr val="88FF9F"/>
                </a:highlight>
                <a:latin typeface="Calibri" charset="0"/>
              </a:rPr>
              <a:t> </a:t>
            </a:r>
            <a:r>
              <a:rPr lang="fr-FR" sz="2000" b="1" u="sng" dirty="0" err="1">
                <a:highlight>
                  <a:srgbClr val="88FF9F"/>
                </a:highlight>
                <a:latin typeface="Calibri" charset="0"/>
              </a:rPr>
              <a:t>neoplasia</a:t>
            </a:r>
            <a:r>
              <a:rPr lang="fr-FR" sz="2000" b="1" u="sng" dirty="0">
                <a:solidFill>
                  <a:srgbClr val="FF0000"/>
                </a:solidFill>
                <a:highlight>
                  <a:srgbClr val="88FF9F"/>
                </a:highlight>
                <a:latin typeface="Calibri" charset="0"/>
              </a:rPr>
              <a:t/>
            </a:r>
            <a:br>
              <a:rPr lang="fr-FR" sz="2000" b="1" u="sng" dirty="0">
                <a:solidFill>
                  <a:srgbClr val="FF0000"/>
                </a:solidFill>
                <a:highlight>
                  <a:srgbClr val="88FF9F"/>
                </a:highlight>
                <a:latin typeface="Calibri" charset="0"/>
              </a:rPr>
            </a:br>
            <a:r>
              <a:rPr lang="fr-FR" sz="2000" b="1" u="sng" dirty="0">
                <a:solidFill>
                  <a:srgbClr val="FF0000"/>
                </a:solidFill>
                <a:highlight>
                  <a:srgbClr val="88FF9F"/>
                </a:highlight>
                <a:latin typeface="Calibri" charset="0"/>
              </a:rPr>
              <a:t/>
            </a:r>
            <a:br>
              <a:rPr lang="fr-FR" sz="2000" b="1" u="sng" dirty="0">
                <a:solidFill>
                  <a:srgbClr val="FF0000"/>
                </a:solidFill>
                <a:highlight>
                  <a:srgbClr val="88FF9F"/>
                </a:highlight>
                <a:latin typeface="Calibri" charset="0"/>
              </a:rPr>
            </a:br>
            <a:r>
              <a:rPr lang="fr-FR" sz="2000" i="1" u="sng" dirty="0">
                <a:solidFill>
                  <a:srgbClr val="FF0000"/>
                </a:solidFill>
                <a:latin typeface="Calibri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Soutter WP, </a:t>
            </a:r>
            <a:r>
              <a:rPr lang="fr-FR" sz="2000" i="1" u="sng" dirty="0">
                <a:solidFill>
                  <a:srgbClr val="FF0000"/>
                </a:solidFill>
                <a:latin typeface="Calibri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 Barros Lopes A, </a:t>
            </a:r>
            <a:r>
              <a:rPr lang="fr-FR" sz="2000" i="1" u="sng" dirty="0">
                <a:solidFill>
                  <a:srgbClr val="FF0000"/>
                </a:solidFill>
                <a:latin typeface="Calibri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Fletcher A, </a:t>
            </a:r>
            <a:r>
              <a:rPr lang="fr-FR" sz="2000" i="1" u="sng" dirty="0">
                <a:solidFill>
                  <a:srgbClr val="FF0000"/>
                </a:solidFill>
                <a:latin typeface="Calibri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Monaghan JM, </a:t>
            </a:r>
            <a:r>
              <a:rPr lang="fr-FR" sz="2000" i="1" u="sng" dirty="0">
                <a:solidFill>
                  <a:srgbClr val="FF0000"/>
                </a:solidFill>
                <a:latin typeface="Calibri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Duncan ID,</a:t>
            </a:r>
            <a:r>
              <a:rPr lang="fr-FR" sz="2000" i="1" u="sng" dirty="0">
                <a:solidFill>
                  <a:srgbClr val="FF0000"/>
                </a:solidFill>
                <a:latin typeface="Calibri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fr-FR" sz="2000" i="1" u="sng" dirty="0">
                <a:solidFill>
                  <a:srgbClr val="FF0000"/>
                </a:solidFill>
                <a:latin typeface="Calibri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</a:br>
            <a:r>
              <a:rPr lang="fr-FR" sz="2000" i="1" u="sng" dirty="0">
                <a:solidFill>
                  <a:srgbClr val="FF0000"/>
                </a:solidFill>
                <a:latin typeface="Calibri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2000" i="1" u="sng" dirty="0">
                <a:solidFill>
                  <a:srgbClr val="FF0000"/>
                </a:solidFill>
                <a:latin typeface="Calibri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Paraskevaidis E, </a:t>
            </a:r>
            <a:r>
              <a:rPr lang="fr-FR" sz="2000" i="1" u="sng" dirty="0">
                <a:solidFill>
                  <a:srgbClr val="FF0000"/>
                </a:solidFill>
                <a:latin typeface="Calibri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Kitchener HC</a:t>
            </a:r>
            <a:r>
              <a:rPr lang="fr-FR" sz="2000" i="1" u="sng" dirty="0">
                <a:solidFill>
                  <a:srgbClr val="FF0000"/>
                </a:solidFill>
                <a:latin typeface="Calibri" charset="0"/>
              </a:rPr>
              <a:t/>
            </a:r>
            <a:br>
              <a:rPr lang="fr-FR" sz="2000" i="1" u="sng" dirty="0">
                <a:solidFill>
                  <a:srgbClr val="FF0000"/>
                </a:solidFill>
                <a:latin typeface="Calibri" charset="0"/>
              </a:rPr>
            </a:br>
            <a:endParaRPr lang="en-US" sz="2000" i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53056"/>
            <a:ext cx="9144000" cy="410511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 44 699 woman-years  FU,  2116 women, 8 </a:t>
            </a:r>
            <a:r>
              <a:rPr lang="en-US" dirty="0" err="1"/>
              <a:t>yrs</a:t>
            </a:r>
            <a:r>
              <a:rPr lang="en-US" dirty="0"/>
              <a:t> post </a:t>
            </a:r>
            <a:r>
              <a:rPr lang="en-US" dirty="0" err="1"/>
              <a:t>tx</a:t>
            </a: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i="1" dirty="0" err="1">
                <a:solidFill>
                  <a:srgbClr val="0000FF"/>
                </a:solidFill>
              </a:rPr>
              <a:t>Tx</a:t>
            </a:r>
            <a:r>
              <a:rPr lang="en-US" b="1" i="1" dirty="0">
                <a:solidFill>
                  <a:srgbClr val="0000FF"/>
                </a:solidFill>
              </a:rPr>
              <a:t> reduces the risk of invasive cancer  by 95%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i="1" dirty="0"/>
              <a:t>However, it still  remains</a:t>
            </a:r>
            <a:r>
              <a:rPr lang="en-US" dirty="0"/>
              <a:t>: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sz="5100" dirty="0"/>
              <a:t>    </a:t>
            </a:r>
            <a:r>
              <a:rPr lang="en-US" sz="5100" b="1" i="1" dirty="0">
                <a:solidFill>
                  <a:srgbClr val="FF0000"/>
                </a:solidFill>
                <a:highlight>
                  <a:srgbClr val="FFDD33"/>
                </a:highlight>
              </a:rPr>
              <a:t>5</a:t>
            </a:r>
            <a:r>
              <a:rPr lang="en-US" sz="5100" dirty="0">
                <a:solidFill>
                  <a:srgbClr val="FF0000"/>
                </a:solidFill>
                <a:highlight>
                  <a:srgbClr val="FFDD33"/>
                </a:highlight>
              </a:rPr>
              <a:t> times </a:t>
            </a:r>
            <a:r>
              <a:rPr lang="en-US" sz="5100" b="1" i="1" dirty="0">
                <a:solidFill>
                  <a:srgbClr val="FF0000"/>
                </a:solidFill>
                <a:highlight>
                  <a:srgbClr val="FFDD33"/>
                </a:highlight>
              </a:rPr>
              <a:t>greater</a:t>
            </a:r>
            <a:r>
              <a:rPr lang="en-US" sz="5100" dirty="0">
                <a:solidFill>
                  <a:srgbClr val="FF0000"/>
                </a:solidFill>
                <a:highlight>
                  <a:srgbClr val="FFDD33"/>
                </a:highlight>
              </a:rPr>
              <a:t> than that among the general population</a:t>
            </a:r>
          </a:p>
          <a:p>
            <a:pPr marL="0" indent="0">
              <a:buFont typeface="Arial" charset="0"/>
              <a:buNone/>
              <a:defRPr/>
            </a:pPr>
            <a:endParaRPr lang="en-US" i="1" dirty="0"/>
          </a:p>
          <a:p>
            <a:pPr marL="0" indent="0">
              <a:buFont typeface="Arial" charset="0"/>
              <a:buNone/>
              <a:defRPr/>
            </a:pP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99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rld Congress 17 -  Template" id="{52F43155-5F52-4D7F-A5EB-183C6A8CE171}" vid="{4FE941BB-337D-4E3F-9A0C-FF8BCF3D05D3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33244</TotalTime>
  <Words>1085</Words>
  <Application>Microsoft Office PowerPoint</Application>
  <PresentationFormat>Προβολή στην οθόνη (4:3)</PresentationFormat>
  <Paragraphs>284</Paragraphs>
  <Slides>28</Slides>
  <Notes>13</Notes>
  <HiddenSlides>0</HiddenSlides>
  <MMClips>0</MMClips>
  <ScaleCrop>false</ScaleCrop>
  <HeadingPairs>
    <vt:vector size="6" baseType="variant">
      <vt:variant>
        <vt:lpstr>Θέμα</vt:lpstr>
      </vt:variant>
      <vt:variant>
        <vt:i4>7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28</vt:i4>
      </vt:variant>
    </vt:vector>
  </HeadingPairs>
  <TitlesOfParts>
    <vt:vector size="37" baseType="lpstr">
      <vt:lpstr>Office Theme</vt:lpstr>
      <vt:lpstr>Median</vt:lpstr>
      <vt:lpstr>Θέμα του Office</vt:lpstr>
      <vt:lpstr>1_Office Theme</vt:lpstr>
      <vt:lpstr>2_Office Theme</vt:lpstr>
      <vt:lpstr>14_Office Theme</vt:lpstr>
      <vt:lpstr>3_Office Theme</vt:lpstr>
      <vt:lpstr>Εικόνα bitmap</vt:lpstr>
      <vt:lpstr>Chart</vt:lpstr>
      <vt:lpstr>Α-γενης  v. B-γενους προληψης  καρκινου τραχηλου μητρας  Ιωαννινα, 16 Νοεμβριου 2019 </vt:lpstr>
      <vt:lpstr>Disclosures</vt:lpstr>
      <vt:lpstr>EFFICASY  OF PREVENTION</vt:lpstr>
      <vt:lpstr>Διαφάνεια 4</vt:lpstr>
      <vt:lpstr>Διαφάνεια 5</vt:lpstr>
      <vt:lpstr>Classic Papers :  Articles That Have Stood The Test of Time</vt:lpstr>
      <vt:lpstr>Adverse obstetric outcomes after local treatment for cervical preinvasive and early invasive disease according to cone depth: systematic review and meta-analysis</vt:lpstr>
      <vt:lpstr>Διαφάνεια 8</vt:lpstr>
      <vt:lpstr>  Lancet  1997   Invasive cervical cancer after conservative therapy for cervical intraepithelial neoplasia  Soutter WP, de Barros Lopes A, Fletcher A, Monaghan JM, Duncan ID,  Paraskevaidis E, Kitchener HC </vt:lpstr>
      <vt:lpstr>Invasive cervical cancer after conservative treatment of CIN</vt:lpstr>
      <vt:lpstr>All studies show increased risk…                                                         Annals of Oncology, in press</vt:lpstr>
      <vt:lpstr>Διαφάνεια 12</vt:lpstr>
      <vt:lpstr>Διαφάνεια 13</vt:lpstr>
      <vt:lpstr>Greece : Vaccination status against HPV in Hellenic Population -2016  Cumulative  HPV  Vaccination coverage –girls 11-26 y (2007-2016) </vt:lpstr>
      <vt:lpstr> </vt:lpstr>
      <vt:lpstr>HPV Vaccination Coverage in Greece  Ignorance only in Greece ? </vt:lpstr>
      <vt:lpstr>Διαφάνεια 17</vt:lpstr>
      <vt:lpstr>Διαφάνεια 18</vt:lpstr>
      <vt:lpstr>Απόφαση για θεραπεία / ιστολογία</vt:lpstr>
      <vt:lpstr>Prevalence of cervical disease at age 20 after immunisation with bivalent HPV vaccine  at age 12-13, in Scotland                                                                                                                                  BMJ  April 2019</vt:lpstr>
      <vt:lpstr>HPV vaccination post treatment of HPV-related lesions in Greece: a HeCPA study</vt:lpstr>
      <vt:lpstr>Cancer reduction (%) with vaccination and/or screening</vt:lpstr>
      <vt:lpstr>Life Style - Cervical Pathology Risk                 LS-CPR               - BSCCP Apr 2016                                                               - 2019,  ‘in press’</vt:lpstr>
      <vt:lpstr>Διαφάνεια 24</vt:lpstr>
      <vt:lpstr>Hellenic Cervical Pathology Academic Group (HeCPA Group)</vt:lpstr>
      <vt:lpstr>Διαφάνεια 26</vt:lpstr>
      <vt:lpstr>Διαφάνεια 27</vt:lpstr>
      <vt:lpstr>Διαφάνεια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factors for a succesful vaccination program</dc:title>
  <dc:creator>Vangelis Paraskevaidis</dc:creator>
  <cp:lastModifiedBy>pc</cp:lastModifiedBy>
  <cp:revision>162</cp:revision>
  <dcterms:created xsi:type="dcterms:W3CDTF">2016-08-17T17:11:01Z</dcterms:created>
  <dcterms:modified xsi:type="dcterms:W3CDTF">2020-04-13T05:39:37Z</dcterms:modified>
</cp:coreProperties>
</file>