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4"/>
  </p:notesMasterIdLst>
  <p:sldIdLst>
    <p:sldId id="257" r:id="rId2"/>
    <p:sldId id="385" r:id="rId3"/>
    <p:sldId id="386" r:id="rId4"/>
    <p:sldId id="387" r:id="rId5"/>
    <p:sldId id="389" r:id="rId6"/>
    <p:sldId id="390" r:id="rId7"/>
    <p:sldId id="391" r:id="rId8"/>
    <p:sldId id="392" r:id="rId9"/>
    <p:sldId id="393" r:id="rId10"/>
    <p:sldId id="394" r:id="rId11"/>
    <p:sldId id="396" r:id="rId12"/>
    <p:sldId id="395" r:id="rId13"/>
    <p:sldId id="397" r:id="rId14"/>
    <p:sldId id="398" r:id="rId15"/>
    <p:sldId id="399" r:id="rId16"/>
    <p:sldId id="400" r:id="rId17"/>
    <p:sldId id="401" r:id="rId18"/>
    <p:sldId id="402" r:id="rId19"/>
    <p:sldId id="403" r:id="rId20"/>
    <p:sldId id="404" r:id="rId21"/>
    <p:sldId id="405" r:id="rId22"/>
    <p:sldId id="406" r:id="rId23"/>
    <p:sldId id="407" r:id="rId24"/>
    <p:sldId id="408" r:id="rId25"/>
    <p:sldId id="409" r:id="rId26"/>
    <p:sldId id="410" r:id="rId27"/>
    <p:sldId id="411" r:id="rId28"/>
    <p:sldId id="412" r:id="rId29"/>
    <p:sldId id="413" r:id="rId30"/>
    <p:sldId id="414" r:id="rId31"/>
    <p:sldId id="415" r:id="rId32"/>
    <p:sldId id="416" r:id="rId33"/>
    <p:sldId id="417" r:id="rId34"/>
    <p:sldId id="418" r:id="rId35"/>
    <p:sldId id="419" r:id="rId36"/>
    <p:sldId id="420" r:id="rId37"/>
    <p:sldId id="421" r:id="rId38"/>
    <p:sldId id="422" r:id="rId39"/>
    <p:sldId id="423" r:id="rId40"/>
    <p:sldId id="424" r:id="rId41"/>
    <p:sldId id="426" r:id="rId42"/>
    <p:sldId id="427" r:id="rId43"/>
    <p:sldId id="428" r:id="rId44"/>
    <p:sldId id="429" r:id="rId45"/>
    <p:sldId id="431" r:id="rId46"/>
    <p:sldId id="430" r:id="rId47"/>
    <p:sldId id="432" r:id="rId48"/>
    <p:sldId id="433" r:id="rId49"/>
    <p:sldId id="434" r:id="rId50"/>
    <p:sldId id="443" r:id="rId51"/>
    <p:sldId id="444" r:id="rId52"/>
    <p:sldId id="445" r:id="rId53"/>
    <p:sldId id="446" r:id="rId54"/>
    <p:sldId id="447" r:id="rId55"/>
    <p:sldId id="448" r:id="rId56"/>
    <p:sldId id="450" r:id="rId57"/>
    <p:sldId id="451" r:id="rId58"/>
    <p:sldId id="452" r:id="rId59"/>
    <p:sldId id="453" r:id="rId60"/>
    <p:sldId id="469" r:id="rId61"/>
    <p:sldId id="470" r:id="rId62"/>
    <p:sldId id="471" r:id="rId63"/>
    <p:sldId id="472" r:id="rId64"/>
    <p:sldId id="473" r:id="rId65"/>
    <p:sldId id="474" r:id="rId66"/>
    <p:sldId id="475" r:id="rId67"/>
    <p:sldId id="476" r:id="rId68"/>
    <p:sldId id="477" r:id="rId69"/>
    <p:sldId id="478" r:id="rId70"/>
    <p:sldId id="480" r:id="rId71"/>
    <p:sldId id="489" r:id="rId72"/>
    <p:sldId id="482" r:id="rId73"/>
    <p:sldId id="483" r:id="rId74"/>
    <p:sldId id="484" r:id="rId75"/>
    <p:sldId id="485" r:id="rId76"/>
    <p:sldId id="487" r:id="rId77"/>
    <p:sldId id="486" r:id="rId78"/>
    <p:sldId id="490" r:id="rId79"/>
    <p:sldId id="491" r:id="rId80"/>
    <p:sldId id="503" r:id="rId81"/>
    <p:sldId id="492" r:id="rId82"/>
    <p:sldId id="493" r:id="rId83"/>
    <p:sldId id="494" r:id="rId84"/>
    <p:sldId id="495" r:id="rId85"/>
    <p:sldId id="496" r:id="rId86"/>
    <p:sldId id="497" r:id="rId87"/>
    <p:sldId id="498" r:id="rId88"/>
    <p:sldId id="499" r:id="rId89"/>
    <p:sldId id="500" r:id="rId90"/>
    <p:sldId id="501" r:id="rId91"/>
    <p:sldId id="502" r:id="rId92"/>
    <p:sldId id="384" r:id="rId93"/>
  </p:sldIdLst>
  <p:sldSz cx="9144000" cy="6858000" type="screen4x3"/>
  <p:notesSz cx="6858000" cy="9144000"/>
  <p:defaultTextStyle>
    <a:defPPr>
      <a:defRPr lang="el-GR"/>
    </a:defPPr>
    <a:lvl1pPr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1pPr>
    <a:lvl2pPr marL="4572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2pPr>
    <a:lvl3pPr marL="9144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3pPr>
    <a:lvl4pPr marL="13716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4pPr>
    <a:lvl5pPr marL="1828800" algn="l" rtl="0" fontAlgn="base">
      <a:spcBef>
        <a:spcPct val="0"/>
      </a:spcBef>
      <a:spcAft>
        <a:spcPct val="0"/>
      </a:spcAft>
      <a:defRPr sz="2400" kern="1200">
        <a:solidFill>
          <a:schemeClr val="tx1"/>
        </a:solidFill>
        <a:latin typeface="Times New Roman" pitchFamily="18" charset="0"/>
        <a:ea typeface="+mn-ea"/>
        <a:cs typeface="Times New Roman" pitchFamily="18" charset="0"/>
      </a:defRPr>
    </a:lvl5pPr>
    <a:lvl6pPr marL="2286000" algn="l" defTabSz="914400" rtl="0" eaLnBrk="1" latinLnBrk="0" hangingPunct="1">
      <a:defRPr sz="2400" kern="1200">
        <a:solidFill>
          <a:schemeClr val="tx1"/>
        </a:solidFill>
        <a:latin typeface="Times New Roman" pitchFamily="18" charset="0"/>
        <a:ea typeface="+mn-ea"/>
        <a:cs typeface="Times New Roman" pitchFamily="18" charset="0"/>
      </a:defRPr>
    </a:lvl6pPr>
    <a:lvl7pPr marL="2743200" algn="l" defTabSz="914400" rtl="0" eaLnBrk="1" latinLnBrk="0" hangingPunct="1">
      <a:defRPr sz="2400" kern="1200">
        <a:solidFill>
          <a:schemeClr val="tx1"/>
        </a:solidFill>
        <a:latin typeface="Times New Roman" pitchFamily="18" charset="0"/>
        <a:ea typeface="+mn-ea"/>
        <a:cs typeface="Times New Roman" pitchFamily="18" charset="0"/>
      </a:defRPr>
    </a:lvl7pPr>
    <a:lvl8pPr marL="3200400" algn="l" defTabSz="914400" rtl="0" eaLnBrk="1" latinLnBrk="0" hangingPunct="1">
      <a:defRPr sz="2400" kern="1200">
        <a:solidFill>
          <a:schemeClr val="tx1"/>
        </a:solidFill>
        <a:latin typeface="Times New Roman" pitchFamily="18" charset="0"/>
        <a:ea typeface="+mn-ea"/>
        <a:cs typeface="Times New Roman" pitchFamily="18" charset="0"/>
      </a:defRPr>
    </a:lvl8pPr>
    <a:lvl9pPr marL="3657600" algn="l" defTabSz="914400" rtl="0" eaLnBrk="1" latinLnBrk="0" hangingPunct="1">
      <a:defRPr sz="2400" kern="1200">
        <a:solidFill>
          <a:schemeClr val="tx1"/>
        </a:solidFill>
        <a:latin typeface="Times New Roman" pitchFamily="18" charset="0"/>
        <a:ea typeface="+mn-ea"/>
        <a:cs typeface="Times New Roman" pitchFamily="18"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A3FB6"/>
    <a:srgbClr val="082F86"/>
    <a:srgbClr val="FF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78" autoAdjust="0"/>
    <p:restoredTop sz="90929"/>
  </p:normalViewPr>
  <p:slideViewPr>
    <p:cSldViewPr>
      <p:cViewPr varScale="1">
        <p:scale>
          <a:sx n="100" d="100"/>
          <a:sy n="100" d="100"/>
        </p:scale>
        <p:origin x="2028"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436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image" Target="../media/image35.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image" Target="../media/image48.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52.wmf"/><Relationship Id="rId1" Type="http://schemas.openxmlformats.org/officeDocument/2006/relationships/image" Target="../media/image51.wmf"/><Relationship Id="rId4" Type="http://schemas.openxmlformats.org/officeDocument/2006/relationships/image" Target="../media/image54.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image" Target="../media/image57.wmf"/><Relationship Id="rId1" Type="http://schemas.openxmlformats.org/officeDocument/2006/relationships/image" Target="../media/image56.wmf"/><Relationship Id="rId4" Type="http://schemas.openxmlformats.org/officeDocument/2006/relationships/image" Target="../media/image59.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62.wmf"/><Relationship Id="rId1" Type="http://schemas.openxmlformats.org/officeDocument/2006/relationships/image" Target="../media/image61.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l-GR"/>
          </a:p>
        </p:txBody>
      </p:sp>
      <p:sp>
        <p:nvSpPr>
          <p:cNvPr id="3277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l-GR"/>
          </a:p>
        </p:txBody>
      </p:sp>
      <p:sp>
        <p:nvSpPr>
          <p:cNvPr id="819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277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l-GR" noProof="0"/>
              <a:t>Κάντε κλικ για να επεξεργαστείτε τα στυλ κειμένου του υποδείγματος</a:t>
            </a:r>
          </a:p>
          <a:p>
            <a:pPr lvl="1"/>
            <a:r>
              <a:rPr lang="el-GR" noProof="0"/>
              <a:t>Δεύτερου επιπέδου</a:t>
            </a:r>
          </a:p>
          <a:p>
            <a:pPr lvl="2"/>
            <a:r>
              <a:rPr lang="el-GR" noProof="0"/>
              <a:t>Τρίτου επιπέδου</a:t>
            </a:r>
          </a:p>
          <a:p>
            <a:pPr lvl="3"/>
            <a:r>
              <a:rPr lang="el-GR" noProof="0"/>
              <a:t>Τέταρτου επιπέδου</a:t>
            </a:r>
          </a:p>
          <a:p>
            <a:pPr lvl="4"/>
            <a:r>
              <a:rPr lang="el-GR" noProof="0"/>
              <a:t>Πέμπτου επιπέδου</a:t>
            </a:r>
          </a:p>
        </p:txBody>
      </p:sp>
      <p:sp>
        <p:nvSpPr>
          <p:cNvPr id="3277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l-GR"/>
          </a:p>
        </p:txBody>
      </p:sp>
      <p:sp>
        <p:nvSpPr>
          <p:cNvPr id="3277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D3181A96-3E47-40B4-A449-35D13FB0A760}" type="slidenum">
              <a:rPr lang="el-GR"/>
              <a:pPr>
                <a:defRPr/>
              </a:pPr>
              <a:t>‹#›</a:t>
            </a:fld>
            <a:endParaRPr lang="el-G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Times New Roman" pitchFamily="18"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2ED0CF8B-2935-45D1-8BF1-7A9284588838}" type="slidenum">
              <a:rPr lang="el-GR" smtClean="0"/>
              <a:pPr/>
              <a:t>27</a:t>
            </a:fld>
            <a:endParaRPr lang="el-G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r>
              <a:rPr lang="el-GR"/>
              <a:t>Με βάση την καμπύλη </a:t>
            </a:r>
            <a:r>
              <a:rPr lang="en-US"/>
              <a:t>ROC</a:t>
            </a:r>
            <a:r>
              <a:rPr lang="de-DE"/>
              <a:t>, </a:t>
            </a:r>
            <a:r>
              <a:rPr lang="el-GR"/>
              <a:t>φαίνεται ότι η υστεροσκόπηση για τους πολύποδες έχει μεγάλη ειδικότητα, αλλά όχι το ίδιο μεγάλη ευαισθησία.</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2FC8316F-DC97-471E-865F-0A6A57845A68}" type="slidenum">
              <a:rPr lang="el-GR"/>
              <a:pPr/>
              <a:t>42</a:t>
            </a:fld>
            <a:endParaRPr lang="el-GR"/>
          </a:p>
        </p:txBody>
      </p:sp>
      <p:sp>
        <p:nvSpPr>
          <p:cNvPr id="8397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584BC3B8-BBAD-4645-9078-CFD8DEBF5DD3}" type="slidenum">
              <a:rPr lang="el-GR" sz="1200"/>
              <a:pPr algn="r"/>
              <a:t>42</a:t>
            </a:fld>
            <a:endParaRPr lang="el-GR" sz="1200"/>
          </a:p>
        </p:txBody>
      </p:sp>
      <p:sp>
        <p:nvSpPr>
          <p:cNvPr id="83972" name="Rectangle 2"/>
          <p:cNvSpPr>
            <a:spLocks noGrp="1" noRot="1" noChangeAspect="1" noChangeArrowheads="1" noTextEdit="1"/>
          </p:cNvSpPr>
          <p:nvPr>
            <p:ph type="sldImg"/>
          </p:nvPr>
        </p:nvSpPr>
        <p:spPr>
          <a:solidFill>
            <a:srgbClr val="FFFFFF"/>
          </a:solidFill>
          <a:ln/>
        </p:spPr>
      </p:sp>
      <p:sp>
        <p:nvSpPr>
          <p:cNvPr id="83973" name="Rectangle 3"/>
          <p:cNvSpPr>
            <a:spLocks noGrp="1" noChangeArrowheads="1"/>
          </p:cNvSpPr>
          <p:nvPr>
            <p:ph type="body" idx="1"/>
          </p:nvPr>
        </p:nvSpPr>
        <p:spPr>
          <a:noFill/>
          <a:ln>
            <a:solidFill>
              <a:srgbClr val="000000"/>
            </a:solidFill>
          </a:ln>
        </p:spPr>
        <p:txBody>
          <a:bodyPr/>
          <a:lstStyle/>
          <a:p>
            <a:pPr eaLnBrk="1" hangingPunct="1"/>
            <a:endParaRPr lang="el-GR" b="1"/>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513178F4-9F14-4C31-9231-2A66C75F040C}" type="slidenum">
              <a:rPr lang="el-GR"/>
              <a:pPr/>
              <a:t>43</a:t>
            </a:fld>
            <a:endParaRPr lang="el-GR"/>
          </a:p>
        </p:txBody>
      </p:sp>
      <p:sp>
        <p:nvSpPr>
          <p:cNvPr id="84995"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FE117B55-1E5F-46BD-8796-FD5CBFCD38EB}" type="slidenum">
              <a:rPr lang="el-GR" sz="1200"/>
              <a:pPr algn="r"/>
              <a:t>43</a:t>
            </a:fld>
            <a:endParaRPr lang="el-GR" sz="1200"/>
          </a:p>
        </p:txBody>
      </p:sp>
      <p:sp>
        <p:nvSpPr>
          <p:cNvPr id="84996" name="Rectangle 2"/>
          <p:cNvSpPr>
            <a:spLocks noGrp="1" noRot="1" noChangeAspect="1" noChangeArrowheads="1" noTextEdit="1"/>
          </p:cNvSpPr>
          <p:nvPr>
            <p:ph type="sldImg"/>
          </p:nvPr>
        </p:nvSpPr>
        <p:spPr>
          <a:solidFill>
            <a:srgbClr val="FFFFFF"/>
          </a:solidFill>
          <a:ln/>
        </p:spPr>
      </p:sp>
      <p:sp>
        <p:nvSpPr>
          <p:cNvPr id="84997" name="Rectangle 3"/>
          <p:cNvSpPr>
            <a:spLocks noGrp="1" noChangeArrowheads="1"/>
          </p:cNvSpPr>
          <p:nvPr>
            <p:ph type="body" idx="1"/>
          </p:nvPr>
        </p:nvSpPr>
        <p:spPr>
          <a:noFill/>
          <a:ln>
            <a:solidFill>
              <a:srgbClr val="000000"/>
            </a:solidFill>
          </a:ln>
        </p:spPr>
        <p:txBody>
          <a:bodyPr/>
          <a:lstStyle/>
          <a:p>
            <a:pPr eaLnBrk="1" hangingPunct="1"/>
            <a:endParaRPr lang="el-GR" b="1"/>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6C9BCBFA-5E6F-499B-9731-203E71F35E30}" type="slidenum">
              <a:rPr lang="el-GR"/>
              <a:pPr/>
              <a:t>45</a:t>
            </a:fld>
            <a:endParaRPr lang="el-GR"/>
          </a:p>
        </p:txBody>
      </p:sp>
      <p:sp>
        <p:nvSpPr>
          <p:cNvPr id="8601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942EA33-FAD8-4825-AB8D-BCB07F2D7F6C}" type="slidenum">
              <a:rPr lang="el-GR" sz="1200"/>
              <a:pPr algn="r"/>
              <a:t>45</a:t>
            </a:fld>
            <a:endParaRPr lang="el-GR" sz="1200"/>
          </a:p>
        </p:txBody>
      </p:sp>
      <p:sp>
        <p:nvSpPr>
          <p:cNvPr id="86020" name="Rectangle 2"/>
          <p:cNvSpPr>
            <a:spLocks noGrp="1" noRot="1" noChangeAspect="1" noChangeArrowheads="1" noTextEdit="1"/>
          </p:cNvSpPr>
          <p:nvPr>
            <p:ph type="sldImg"/>
          </p:nvPr>
        </p:nvSpPr>
        <p:spPr>
          <a:solidFill>
            <a:srgbClr val="FFFFFF"/>
          </a:solidFill>
          <a:ln/>
        </p:spPr>
      </p:sp>
      <p:sp>
        <p:nvSpPr>
          <p:cNvPr id="86021" name="Rectangle 3"/>
          <p:cNvSpPr>
            <a:spLocks noGrp="1" noChangeArrowheads="1"/>
          </p:cNvSpPr>
          <p:nvPr>
            <p:ph type="body" idx="1"/>
          </p:nvPr>
        </p:nvSpPr>
        <p:spPr>
          <a:xfrm>
            <a:off x="685800" y="4343400"/>
            <a:ext cx="5486400" cy="4114800"/>
          </a:xfrm>
          <a:noFill/>
          <a:ln>
            <a:solidFill>
              <a:srgbClr val="000000"/>
            </a:solidFill>
          </a:ln>
        </p:spPr>
        <p:txBody>
          <a:bodyPr/>
          <a:lstStyle/>
          <a:p>
            <a:pPr eaLnBrk="1" hangingPunct="1"/>
            <a:r>
              <a:rPr lang="en-US" b="1"/>
              <a:t>To conclude:</a:t>
            </a:r>
            <a:endParaRPr lang="el-GR" b="1"/>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6C9BCBFA-5E6F-499B-9731-203E71F35E30}" type="slidenum">
              <a:rPr lang="el-GR"/>
              <a:pPr/>
              <a:t>46</a:t>
            </a:fld>
            <a:endParaRPr lang="el-GR"/>
          </a:p>
        </p:txBody>
      </p:sp>
      <p:sp>
        <p:nvSpPr>
          <p:cNvPr id="8601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942EA33-FAD8-4825-AB8D-BCB07F2D7F6C}" type="slidenum">
              <a:rPr lang="el-GR" sz="1200"/>
              <a:pPr algn="r"/>
              <a:t>46</a:t>
            </a:fld>
            <a:endParaRPr lang="el-GR" sz="1200"/>
          </a:p>
        </p:txBody>
      </p:sp>
      <p:sp>
        <p:nvSpPr>
          <p:cNvPr id="86020" name="Rectangle 2"/>
          <p:cNvSpPr>
            <a:spLocks noGrp="1" noRot="1" noChangeAspect="1" noChangeArrowheads="1" noTextEdit="1"/>
          </p:cNvSpPr>
          <p:nvPr>
            <p:ph type="sldImg"/>
          </p:nvPr>
        </p:nvSpPr>
        <p:spPr>
          <a:solidFill>
            <a:srgbClr val="FFFFFF"/>
          </a:solidFill>
          <a:ln/>
        </p:spPr>
      </p:sp>
      <p:sp>
        <p:nvSpPr>
          <p:cNvPr id="86021" name="Rectangle 3"/>
          <p:cNvSpPr>
            <a:spLocks noGrp="1" noChangeArrowheads="1"/>
          </p:cNvSpPr>
          <p:nvPr>
            <p:ph type="body" idx="1"/>
          </p:nvPr>
        </p:nvSpPr>
        <p:spPr>
          <a:xfrm>
            <a:off x="685800" y="4343400"/>
            <a:ext cx="5486400" cy="4114800"/>
          </a:xfrm>
          <a:noFill/>
          <a:ln>
            <a:solidFill>
              <a:srgbClr val="000000"/>
            </a:solidFill>
          </a:ln>
        </p:spPr>
        <p:txBody>
          <a:bodyPr/>
          <a:lstStyle/>
          <a:p>
            <a:pPr eaLnBrk="1" hangingPunct="1"/>
            <a:r>
              <a:rPr lang="en-US" b="1"/>
              <a:t>To conclude:</a:t>
            </a:r>
            <a:endParaRPr lang="el-GR" b="1"/>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6C9BCBFA-5E6F-499B-9731-203E71F35E30}" type="slidenum">
              <a:rPr lang="el-GR"/>
              <a:pPr/>
              <a:t>47</a:t>
            </a:fld>
            <a:endParaRPr lang="el-GR"/>
          </a:p>
        </p:txBody>
      </p:sp>
      <p:sp>
        <p:nvSpPr>
          <p:cNvPr id="8601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942EA33-FAD8-4825-AB8D-BCB07F2D7F6C}" type="slidenum">
              <a:rPr lang="el-GR" sz="1200"/>
              <a:pPr algn="r"/>
              <a:t>47</a:t>
            </a:fld>
            <a:endParaRPr lang="el-GR" sz="1200"/>
          </a:p>
        </p:txBody>
      </p:sp>
      <p:sp>
        <p:nvSpPr>
          <p:cNvPr id="86020" name="Rectangle 2"/>
          <p:cNvSpPr>
            <a:spLocks noGrp="1" noRot="1" noChangeAspect="1" noChangeArrowheads="1" noTextEdit="1"/>
          </p:cNvSpPr>
          <p:nvPr>
            <p:ph type="sldImg"/>
          </p:nvPr>
        </p:nvSpPr>
        <p:spPr>
          <a:solidFill>
            <a:srgbClr val="FFFFFF"/>
          </a:solidFill>
          <a:ln/>
        </p:spPr>
      </p:sp>
      <p:sp>
        <p:nvSpPr>
          <p:cNvPr id="86021" name="Rectangle 3"/>
          <p:cNvSpPr>
            <a:spLocks noGrp="1" noChangeArrowheads="1"/>
          </p:cNvSpPr>
          <p:nvPr>
            <p:ph type="body" idx="1"/>
          </p:nvPr>
        </p:nvSpPr>
        <p:spPr>
          <a:xfrm>
            <a:off x="685800" y="4343400"/>
            <a:ext cx="5486400" cy="4114800"/>
          </a:xfrm>
          <a:noFill/>
          <a:ln>
            <a:solidFill>
              <a:srgbClr val="000000"/>
            </a:solidFill>
          </a:ln>
        </p:spPr>
        <p:txBody>
          <a:bodyPr/>
          <a:lstStyle/>
          <a:p>
            <a:pPr eaLnBrk="1" hangingPunct="1"/>
            <a:r>
              <a:rPr lang="en-US" b="1"/>
              <a:t>To conclude:</a:t>
            </a:r>
            <a:endParaRPr lang="el-GR" b="1"/>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6C9BCBFA-5E6F-499B-9731-203E71F35E30}" type="slidenum">
              <a:rPr lang="el-GR"/>
              <a:pPr/>
              <a:t>48</a:t>
            </a:fld>
            <a:endParaRPr lang="el-GR"/>
          </a:p>
        </p:txBody>
      </p:sp>
      <p:sp>
        <p:nvSpPr>
          <p:cNvPr id="8601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942EA33-FAD8-4825-AB8D-BCB07F2D7F6C}" type="slidenum">
              <a:rPr lang="el-GR" sz="1200"/>
              <a:pPr algn="r"/>
              <a:t>48</a:t>
            </a:fld>
            <a:endParaRPr lang="el-GR" sz="1200"/>
          </a:p>
        </p:txBody>
      </p:sp>
      <p:sp>
        <p:nvSpPr>
          <p:cNvPr id="86020" name="Rectangle 2"/>
          <p:cNvSpPr>
            <a:spLocks noGrp="1" noRot="1" noChangeAspect="1" noChangeArrowheads="1" noTextEdit="1"/>
          </p:cNvSpPr>
          <p:nvPr>
            <p:ph type="sldImg"/>
          </p:nvPr>
        </p:nvSpPr>
        <p:spPr>
          <a:solidFill>
            <a:srgbClr val="FFFFFF"/>
          </a:solidFill>
          <a:ln/>
        </p:spPr>
      </p:sp>
      <p:sp>
        <p:nvSpPr>
          <p:cNvPr id="86021" name="Rectangle 3"/>
          <p:cNvSpPr>
            <a:spLocks noGrp="1" noChangeArrowheads="1"/>
          </p:cNvSpPr>
          <p:nvPr>
            <p:ph type="body" idx="1"/>
          </p:nvPr>
        </p:nvSpPr>
        <p:spPr>
          <a:xfrm>
            <a:off x="685800" y="4343400"/>
            <a:ext cx="5486400" cy="4114800"/>
          </a:xfrm>
          <a:noFill/>
          <a:ln>
            <a:solidFill>
              <a:srgbClr val="000000"/>
            </a:solidFill>
          </a:ln>
        </p:spPr>
        <p:txBody>
          <a:bodyPr/>
          <a:lstStyle/>
          <a:p>
            <a:pPr eaLnBrk="1" hangingPunct="1"/>
            <a:r>
              <a:rPr lang="en-US" b="1"/>
              <a:t>To conclude:</a:t>
            </a:r>
            <a:endParaRPr lang="el-GR" b="1"/>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6C9BCBFA-5E6F-499B-9731-203E71F35E30}" type="slidenum">
              <a:rPr lang="el-GR"/>
              <a:pPr/>
              <a:t>49</a:t>
            </a:fld>
            <a:endParaRPr lang="el-GR"/>
          </a:p>
        </p:txBody>
      </p:sp>
      <p:sp>
        <p:nvSpPr>
          <p:cNvPr id="8601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942EA33-FAD8-4825-AB8D-BCB07F2D7F6C}" type="slidenum">
              <a:rPr lang="el-GR" sz="1200"/>
              <a:pPr algn="r"/>
              <a:t>49</a:t>
            </a:fld>
            <a:endParaRPr lang="el-GR" sz="1200"/>
          </a:p>
        </p:txBody>
      </p:sp>
      <p:sp>
        <p:nvSpPr>
          <p:cNvPr id="86020" name="Rectangle 2"/>
          <p:cNvSpPr>
            <a:spLocks noGrp="1" noRot="1" noChangeAspect="1" noChangeArrowheads="1" noTextEdit="1"/>
          </p:cNvSpPr>
          <p:nvPr>
            <p:ph type="sldImg"/>
          </p:nvPr>
        </p:nvSpPr>
        <p:spPr>
          <a:solidFill>
            <a:srgbClr val="FFFFFF"/>
          </a:solidFill>
          <a:ln/>
        </p:spPr>
      </p:sp>
      <p:sp>
        <p:nvSpPr>
          <p:cNvPr id="86021" name="Rectangle 3"/>
          <p:cNvSpPr>
            <a:spLocks noGrp="1" noChangeArrowheads="1"/>
          </p:cNvSpPr>
          <p:nvPr>
            <p:ph type="body" idx="1"/>
          </p:nvPr>
        </p:nvSpPr>
        <p:spPr>
          <a:xfrm>
            <a:off x="685800" y="4343400"/>
            <a:ext cx="5486400" cy="4114800"/>
          </a:xfrm>
          <a:noFill/>
          <a:ln>
            <a:solidFill>
              <a:srgbClr val="000000"/>
            </a:solidFill>
          </a:ln>
        </p:spPr>
        <p:txBody>
          <a:bodyPr/>
          <a:lstStyle/>
          <a:p>
            <a:pPr eaLnBrk="1" hangingPunct="1"/>
            <a:r>
              <a:rPr lang="en-US" b="1"/>
              <a:t>To conclude:</a:t>
            </a:r>
            <a:endParaRPr lang="el-GR" b="1"/>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6C9BCBFA-5E6F-499B-9731-203E71F35E30}" type="slidenum">
              <a:rPr lang="el-GR"/>
              <a:pPr/>
              <a:t>50</a:t>
            </a:fld>
            <a:endParaRPr lang="el-GR"/>
          </a:p>
        </p:txBody>
      </p:sp>
      <p:sp>
        <p:nvSpPr>
          <p:cNvPr id="8601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942EA33-FAD8-4825-AB8D-BCB07F2D7F6C}" type="slidenum">
              <a:rPr lang="el-GR" sz="1200"/>
              <a:pPr algn="r"/>
              <a:t>50</a:t>
            </a:fld>
            <a:endParaRPr lang="el-GR" sz="1200"/>
          </a:p>
        </p:txBody>
      </p:sp>
      <p:sp>
        <p:nvSpPr>
          <p:cNvPr id="86020" name="Rectangle 2"/>
          <p:cNvSpPr>
            <a:spLocks noGrp="1" noRot="1" noChangeAspect="1" noChangeArrowheads="1" noTextEdit="1"/>
          </p:cNvSpPr>
          <p:nvPr>
            <p:ph type="sldImg"/>
          </p:nvPr>
        </p:nvSpPr>
        <p:spPr>
          <a:solidFill>
            <a:srgbClr val="FFFFFF"/>
          </a:solidFill>
          <a:ln/>
        </p:spPr>
      </p:sp>
      <p:sp>
        <p:nvSpPr>
          <p:cNvPr id="86021" name="Rectangle 3"/>
          <p:cNvSpPr>
            <a:spLocks noGrp="1" noChangeArrowheads="1"/>
          </p:cNvSpPr>
          <p:nvPr>
            <p:ph type="body" idx="1"/>
          </p:nvPr>
        </p:nvSpPr>
        <p:spPr>
          <a:xfrm>
            <a:off x="685800" y="4343400"/>
            <a:ext cx="5486400" cy="4114800"/>
          </a:xfrm>
          <a:noFill/>
          <a:ln>
            <a:solidFill>
              <a:srgbClr val="000000"/>
            </a:solidFill>
          </a:ln>
        </p:spPr>
        <p:txBody>
          <a:bodyPr/>
          <a:lstStyle/>
          <a:p>
            <a:pPr eaLnBrk="1" hangingPunct="1"/>
            <a:r>
              <a:rPr lang="en-US" b="1"/>
              <a:t>To conclude:</a:t>
            </a:r>
            <a:endParaRPr lang="el-GR" b="1"/>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6C9BCBFA-5E6F-499B-9731-203E71F35E30}" type="slidenum">
              <a:rPr lang="el-GR"/>
              <a:pPr/>
              <a:t>51</a:t>
            </a:fld>
            <a:endParaRPr lang="el-GR"/>
          </a:p>
        </p:txBody>
      </p:sp>
      <p:sp>
        <p:nvSpPr>
          <p:cNvPr id="8601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942EA33-FAD8-4825-AB8D-BCB07F2D7F6C}" type="slidenum">
              <a:rPr lang="el-GR" sz="1200"/>
              <a:pPr algn="r"/>
              <a:t>51</a:t>
            </a:fld>
            <a:endParaRPr lang="el-GR" sz="1200"/>
          </a:p>
        </p:txBody>
      </p:sp>
      <p:sp>
        <p:nvSpPr>
          <p:cNvPr id="86020" name="Rectangle 2"/>
          <p:cNvSpPr>
            <a:spLocks noGrp="1" noRot="1" noChangeAspect="1" noChangeArrowheads="1" noTextEdit="1"/>
          </p:cNvSpPr>
          <p:nvPr>
            <p:ph type="sldImg"/>
          </p:nvPr>
        </p:nvSpPr>
        <p:spPr>
          <a:solidFill>
            <a:srgbClr val="FFFFFF"/>
          </a:solidFill>
          <a:ln/>
        </p:spPr>
      </p:sp>
      <p:sp>
        <p:nvSpPr>
          <p:cNvPr id="86021" name="Rectangle 3"/>
          <p:cNvSpPr>
            <a:spLocks noGrp="1" noChangeArrowheads="1"/>
          </p:cNvSpPr>
          <p:nvPr>
            <p:ph type="body" idx="1"/>
          </p:nvPr>
        </p:nvSpPr>
        <p:spPr>
          <a:xfrm>
            <a:off x="685800" y="4343400"/>
            <a:ext cx="5486400" cy="4114800"/>
          </a:xfrm>
          <a:noFill/>
          <a:ln>
            <a:solidFill>
              <a:srgbClr val="000000"/>
            </a:solidFill>
          </a:ln>
        </p:spPr>
        <p:txBody>
          <a:bodyPr/>
          <a:lstStyle/>
          <a:p>
            <a:pPr eaLnBrk="1" hangingPunct="1"/>
            <a:r>
              <a:rPr lang="en-US" b="1"/>
              <a:t>To conclude:</a:t>
            </a:r>
            <a:endParaRPr lang="el-GR" b="1"/>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6C9BCBFA-5E6F-499B-9731-203E71F35E30}" type="slidenum">
              <a:rPr lang="el-GR"/>
              <a:pPr/>
              <a:t>52</a:t>
            </a:fld>
            <a:endParaRPr lang="el-GR"/>
          </a:p>
        </p:txBody>
      </p:sp>
      <p:sp>
        <p:nvSpPr>
          <p:cNvPr id="8601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942EA33-FAD8-4825-AB8D-BCB07F2D7F6C}" type="slidenum">
              <a:rPr lang="el-GR" sz="1200"/>
              <a:pPr algn="r"/>
              <a:t>52</a:t>
            </a:fld>
            <a:endParaRPr lang="el-GR" sz="1200"/>
          </a:p>
        </p:txBody>
      </p:sp>
      <p:sp>
        <p:nvSpPr>
          <p:cNvPr id="86020" name="Rectangle 2"/>
          <p:cNvSpPr>
            <a:spLocks noGrp="1" noRot="1" noChangeAspect="1" noChangeArrowheads="1" noTextEdit="1"/>
          </p:cNvSpPr>
          <p:nvPr>
            <p:ph type="sldImg"/>
          </p:nvPr>
        </p:nvSpPr>
        <p:spPr>
          <a:solidFill>
            <a:srgbClr val="FFFFFF"/>
          </a:solidFill>
          <a:ln/>
        </p:spPr>
      </p:sp>
      <p:sp>
        <p:nvSpPr>
          <p:cNvPr id="86021" name="Rectangle 3"/>
          <p:cNvSpPr>
            <a:spLocks noGrp="1" noChangeArrowheads="1"/>
          </p:cNvSpPr>
          <p:nvPr>
            <p:ph type="body" idx="1"/>
          </p:nvPr>
        </p:nvSpPr>
        <p:spPr>
          <a:xfrm>
            <a:off x="685800" y="4343400"/>
            <a:ext cx="5486400" cy="4114800"/>
          </a:xfrm>
          <a:noFill/>
          <a:ln>
            <a:solidFill>
              <a:srgbClr val="000000"/>
            </a:solidFill>
          </a:ln>
        </p:spPr>
        <p:txBody>
          <a:bodyPr/>
          <a:lstStyle/>
          <a:p>
            <a:pPr eaLnBrk="1" hangingPunct="1"/>
            <a:r>
              <a:rPr lang="en-US" b="1"/>
              <a:t>To conclude:</a:t>
            </a:r>
            <a:endParaRPr lang="el-GR" b="1"/>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4DB30E8E-70FE-40B8-898C-3561AB8CD91E}" type="slidenum">
              <a:rPr lang="el-GR" smtClean="0"/>
              <a:pPr/>
              <a:t>28</a:t>
            </a:fld>
            <a:endParaRPr lang="el-G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r>
              <a:rPr lang="el-GR"/>
              <a:t>Όσο για τα ινομυώματα, η ειδικότητα αγγίζει τη μονάδα.</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6C9BCBFA-5E6F-499B-9731-203E71F35E30}" type="slidenum">
              <a:rPr lang="el-GR"/>
              <a:pPr/>
              <a:t>53</a:t>
            </a:fld>
            <a:endParaRPr lang="el-GR"/>
          </a:p>
        </p:txBody>
      </p:sp>
      <p:sp>
        <p:nvSpPr>
          <p:cNvPr id="8601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942EA33-FAD8-4825-AB8D-BCB07F2D7F6C}" type="slidenum">
              <a:rPr lang="el-GR" sz="1200"/>
              <a:pPr algn="r"/>
              <a:t>53</a:t>
            </a:fld>
            <a:endParaRPr lang="el-GR" sz="1200"/>
          </a:p>
        </p:txBody>
      </p:sp>
      <p:sp>
        <p:nvSpPr>
          <p:cNvPr id="86020" name="Rectangle 2"/>
          <p:cNvSpPr>
            <a:spLocks noGrp="1" noRot="1" noChangeAspect="1" noChangeArrowheads="1" noTextEdit="1"/>
          </p:cNvSpPr>
          <p:nvPr>
            <p:ph type="sldImg"/>
          </p:nvPr>
        </p:nvSpPr>
        <p:spPr>
          <a:solidFill>
            <a:srgbClr val="FFFFFF"/>
          </a:solidFill>
          <a:ln/>
        </p:spPr>
      </p:sp>
      <p:sp>
        <p:nvSpPr>
          <p:cNvPr id="86021" name="Rectangle 3"/>
          <p:cNvSpPr>
            <a:spLocks noGrp="1" noChangeArrowheads="1"/>
          </p:cNvSpPr>
          <p:nvPr>
            <p:ph type="body" idx="1"/>
          </p:nvPr>
        </p:nvSpPr>
        <p:spPr>
          <a:xfrm>
            <a:off x="685800" y="4343400"/>
            <a:ext cx="5486400" cy="4114800"/>
          </a:xfrm>
          <a:noFill/>
          <a:ln>
            <a:solidFill>
              <a:srgbClr val="000000"/>
            </a:solidFill>
          </a:ln>
        </p:spPr>
        <p:txBody>
          <a:bodyPr/>
          <a:lstStyle/>
          <a:p>
            <a:pPr eaLnBrk="1" hangingPunct="1"/>
            <a:r>
              <a:rPr lang="en-US" b="1"/>
              <a:t>To conclude:</a:t>
            </a:r>
            <a:endParaRPr lang="el-GR" b="1"/>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6C9BCBFA-5E6F-499B-9731-203E71F35E30}" type="slidenum">
              <a:rPr lang="el-GR"/>
              <a:pPr/>
              <a:t>54</a:t>
            </a:fld>
            <a:endParaRPr lang="el-GR"/>
          </a:p>
        </p:txBody>
      </p:sp>
      <p:sp>
        <p:nvSpPr>
          <p:cNvPr id="8601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942EA33-FAD8-4825-AB8D-BCB07F2D7F6C}" type="slidenum">
              <a:rPr lang="el-GR" sz="1200"/>
              <a:pPr algn="r"/>
              <a:t>54</a:t>
            </a:fld>
            <a:endParaRPr lang="el-GR" sz="1200"/>
          </a:p>
        </p:txBody>
      </p:sp>
      <p:sp>
        <p:nvSpPr>
          <p:cNvPr id="86020" name="Rectangle 2"/>
          <p:cNvSpPr>
            <a:spLocks noGrp="1" noRot="1" noChangeAspect="1" noChangeArrowheads="1" noTextEdit="1"/>
          </p:cNvSpPr>
          <p:nvPr>
            <p:ph type="sldImg"/>
          </p:nvPr>
        </p:nvSpPr>
        <p:spPr>
          <a:solidFill>
            <a:srgbClr val="FFFFFF"/>
          </a:solidFill>
          <a:ln/>
        </p:spPr>
      </p:sp>
      <p:sp>
        <p:nvSpPr>
          <p:cNvPr id="86021" name="Rectangle 3"/>
          <p:cNvSpPr>
            <a:spLocks noGrp="1" noChangeArrowheads="1"/>
          </p:cNvSpPr>
          <p:nvPr>
            <p:ph type="body" idx="1"/>
          </p:nvPr>
        </p:nvSpPr>
        <p:spPr>
          <a:xfrm>
            <a:off x="685800" y="4343400"/>
            <a:ext cx="5486400" cy="4114800"/>
          </a:xfrm>
          <a:noFill/>
          <a:ln>
            <a:solidFill>
              <a:srgbClr val="000000"/>
            </a:solidFill>
          </a:ln>
        </p:spPr>
        <p:txBody>
          <a:bodyPr/>
          <a:lstStyle/>
          <a:p>
            <a:pPr eaLnBrk="1" hangingPunct="1"/>
            <a:r>
              <a:rPr lang="en-US" b="1"/>
              <a:t>To conclude:</a:t>
            </a:r>
            <a:endParaRPr lang="el-GR" b="1"/>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6C9BCBFA-5E6F-499B-9731-203E71F35E30}" type="slidenum">
              <a:rPr lang="el-GR"/>
              <a:pPr/>
              <a:t>55</a:t>
            </a:fld>
            <a:endParaRPr lang="el-GR"/>
          </a:p>
        </p:txBody>
      </p:sp>
      <p:sp>
        <p:nvSpPr>
          <p:cNvPr id="8601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942EA33-FAD8-4825-AB8D-BCB07F2D7F6C}" type="slidenum">
              <a:rPr lang="el-GR" sz="1200"/>
              <a:pPr algn="r"/>
              <a:t>55</a:t>
            </a:fld>
            <a:endParaRPr lang="el-GR" sz="1200"/>
          </a:p>
        </p:txBody>
      </p:sp>
      <p:sp>
        <p:nvSpPr>
          <p:cNvPr id="86020" name="Rectangle 2"/>
          <p:cNvSpPr>
            <a:spLocks noGrp="1" noRot="1" noChangeAspect="1" noChangeArrowheads="1" noTextEdit="1"/>
          </p:cNvSpPr>
          <p:nvPr>
            <p:ph type="sldImg"/>
          </p:nvPr>
        </p:nvSpPr>
        <p:spPr>
          <a:solidFill>
            <a:srgbClr val="FFFFFF"/>
          </a:solidFill>
          <a:ln/>
        </p:spPr>
      </p:sp>
      <p:sp>
        <p:nvSpPr>
          <p:cNvPr id="86021" name="Rectangle 3"/>
          <p:cNvSpPr>
            <a:spLocks noGrp="1" noChangeArrowheads="1"/>
          </p:cNvSpPr>
          <p:nvPr>
            <p:ph type="body" idx="1"/>
          </p:nvPr>
        </p:nvSpPr>
        <p:spPr>
          <a:xfrm>
            <a:off x="685800" y="4343400"/>
            <a:ext cx="5486400" cy="4114800"/>
          </a:xfrm>
          <a:noFill/>
          <a:ln>
            <a:solidFill>
              <a:srgbClr val="000000"/>
            </a:solidFill>
          </a:ln>
        </p:spPr>
        <p:txBody>
          <a:bodyPr/>
          <a:lstStyle/>
          <a:p>
            <a:pPr eaLnBrk="1" hangingPunct="1"/>
            <a:r>
              <a:rPr lang="en-US" b="1"/>
              <a:t>To conclude:</a:t>
            </a:r>
            <a:endParaRPr lang="el-GR" b="1"/>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6C9BCBFA-5E6F-499B-9731-203E71F35E30}" type="slidenum">
              <a:rPr lang="el-GR"/>
              <a:pPr/>
              <a:t>56</a:t>
            </a:fld>
            <a:endParaRPr lang="el-GR"/>
          </a:p>
        </p:txBody>
      </p:sp>
      <p:sp>
        <p:nvSpPr>
          <p:cNvPr id="8601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942EA33-FAD8-4825-AB8D-BCB07F2D7F6C}" type="slidenum">
              <a:rPr lang="el-GR" sz="1200"/>
              <a:pPr algn="r"/>
              <a:t>56</a:t>
            </a:fld>
            <a:endParaRPr lang="el-GR" sz="1200"/>
          </a:p>
        </p:txBody>
      </p:sp>
      <p:sp>
        <p:nvSpPr>
          <p:cNvPr id="86020" name="Rectangle 2"/>
          <p:cNvSpPr>
            <a:spLocks noGrp="1" noRot="1" noChangeAspect="1" noChangeArrowheads="1" noTextEdit="1"/>
          </p:cNvSpPr>
          <p:nvPr>
            <p:ph type="sldImg"/>
          </p:nvPr>
        </p:nvSpPr>
        <p:spPr>
          <a:solidFill>
            <a:srgbClr val="FFFFFF"/>
          </a:solidFill>
          <a:ln/>
        </p:spPr>
      </p:sp>
      <p:sp>
        <p:nvSpPr>
          <p:cNvPr id="86021" name="Rectangle 3"/>
          <p:cNvSpPr>
            <a:spLocks noGrp="1" noChangeArrowheads="1"/>
          </p:cNvSpPr>
          <p:nvPr>
            <p:ph type="body" idx="1"/>
          </p:nvPr>
        </p:nvSpPr>
        <p:spPr>
          <a:xfrm>
            <a:off x="685800" y="4343400"/>
            <a:ext cx="5486400" cy="4114800"/>
          </a:xfrm>
          <a:noFill/>
          <a:ln>
            <a:solidFill>
              <a:srgbClr val="000000"/>
            </a:solidFill>
          </a:ln>
        </p:spPr>
        <p:txBody>
          <a:bodyPr/>
          <a:lstStyle/>
          <a:p>
            <a:pPr eaLnBrk="1" hangingPunct="1"/>
            <a:r>
              <a:rPr lang="en-US" b="1"/>
              <a:t>To conclude:</a:t>
            </a:r>
            <a:endParaRPr lang="el-GR" b="1"/>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6C9BCBFA-5E6F-499B-9731-203E71F35E30}" type="slidenum">
              <a:rPr lang="el-GR"/>
              <a:pPr/>
              <a:t>57</a:t>
            </a:fld>
            <a:endParaRPr lang="el-GR"/>
          </a:p>
        </p:txBody>
      </p:sp>
      <p:sp>
        <p:nvSpPr>
          <p:cNvPr id="8601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942EA33-FAD8-4825-AB8D-BCB07F2D7F6C}" type="slidenum">
              <a:rPr lang="el-GR" sz="1200"/>
              <a:pPr algn="r"/>
              <a:t>57</a:t>
            </a:fld>
            <a:endParaRPr lang="el-GR" sz="1200"/>
          </a:p>
        </p:txBody>
      </p:sp>
      <p:sp>
        <p:nvSpPr>
          <p:cNvPr id="86020" name="Rectangle 2"/>
          <p:cNvSpPr>
            <a:spLocks noGrp="1" noRot="1" noChangeAspect="1" noChangeArrowheads="1" noTextEdit="1"/>
          </p:cNvSpPr>
          <p:nvPr>
            <p:ph type="sldImg"/>
          </p:nvPr>
        </p:nvSpPr>
        <p:spPr>
          <a:solidFill>
            <a:srgbClr val="FFFFFF"/>
          </a:solidFill>
          <a:ln/>
        </p:spPr>
      </p:sp>
      <p:sp>
        <p:nvSpPr>
          <p:cNvPr id="86021" name="Rectangle 3"/>
          <p:cNvSpPr>
            <a:spLocks noGrp="1" noChangeArrowheads="1"/>
          </p:cNvSpPr>
          <p:nvPr>
            <p:ph type="body" idx="1"/>
          </p:nvPr>
        </p:nvSpPr>
        <p:spPr>
          <a:xfrm>
            <a:off x="685800" y="4343400"/>
            <a:ext cx="5486400" cy="4114800"/>
          </a:xfrm>
          <a:noFill/>
          <a:ln>
            <a:solidFill>
              <a:srgbClr val="000000"/>
            </a:solidFill>
          </a:ln>
        </p:spPr>
        <p:txBody>
          <a:bodyPr/>
          <a:lstStyle/>
          <a:p>
            <a:pPr eaLnBrk="1" hangingPunct="1"/>
            <a:r>
              <a:rPr lang="en-US" b="1"/>
              <a:t>To conclude:</a:t>
            </a:r>
            <a:endParaRPr lang="el-GR" b="1"/>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6C9BCBFA-5E6F-499B-9731-203E71F35E30}" type="slidenum">
              <a:rPr lang="el-GR"/>
              <a:pPr/>
              <a:t>58</a:t>
            </a:fld>
            <a:endParaRPr lang="el-GR"/>
          </a:p>
        </p:txBody>
      </p:sp>
      <p:sp>
        <p:nvSpPr>
          <p:cNvPr id="86019"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a:fld id="{3942EA33-FAD8-4825-AB8D-BCB07F2D7F6C}" type="slidenum">
              <a:rPr lang="el-GR" sz="1200"/>
              <a:pPr algn="r"/>
              <a:t>58</a:t>
            </a:fld>
            <a:endParaRPr lang="el-GR" sz="1200"/>
          </a:p>
        </p:txBody>
      </p:sp>
      <p:sp>
        <p:nvSpPr>
          <p:cNvPr id="86020" name="Rectangle 2"/>
          <p:cNvSpPr>
            <a:spLocks noGrp="1" noRot="1" noChangeAspect="1" noChangeArrowheads="1" noTextEdit="1"/>
          </p:cNvSpPr>
          <p:nvPr>
            <p:ph type="sldImg"/>
          </p:nvPr>
        </p:nvSpPr>
        <p:spPr>
          <a:solidFill>
            <a:srgbClr val="FFFFFF"/>
          </a:solidFill>
          <a:ln/>
        </p:spPr>
      </p:sp>
      <p:sp>
        <p:nvSpPr>
          <p:cNvPr id="86021" name="Rectangle 3"/>
          <p:cNvSpPr>
            <a:spLocks noGrp="1" noChangeArrowheads="1"/>
          </p:cNvSpPr>
          <p:nvPr>
            <p:ph type="body" idx="1"/>
          </p:nvPr>
        </p:nvSpPr>
        <p:spPr>
          <a:xfrm>
            <a:off x="685800" y="4343400"/>
            <a:ext cx="5486400" cy="4114800"/>
          </a:xfrm>
          <a:noFill/>
          <a:ln>
            <a:solidFill>
              <a:srgbClr val="000000"/>
            </a:solidFill>
          </a:ln>
        </p:spPr>
        <p:txBody>
          <a:bodyPr/>
          <a:lstStyle/>
          <a:p>
            <a:pPr eaLnBrk="1" hangingPunct="1"/>
            <a:r>
              <a:rPr lang="en-US" b="1"/>
              <a:t>To conclude:</a:t>
            </a:r>
            <a:endParaRPr lang="el-GR" b="1"/>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66851B5F-4006-43DA-A97F-879A961EEFF8}" type="slidenum">
              <a:rPr lang="el-GR"/>
              <a:pPr/>
              <a:t>59</a:t>
            </a:fld>
            <a:endParaRPr lang="el-G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r>
              <a:rPr lang="en-US" b="1"/>
              <a:t>The first of the two is carbon dioxide. It has a clear view, so many endoscopists thought that it is the ideal distending medium for the uterine cavity. Its flow can be controlled by an hysteroflator, it does not cause any cellular dissemination and, also, it does not create an important vasovagal reaction. </a:t>
            </a:r>
            <a:endParaRPr lang="el-GR" b="1"/>
          </a:p>
          <a:p>
            <a:pPr eaLnBrk="1" hangingPunct="1"/>
            <a:endParaRPr lang="el-G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66851B5F-4006-43DA-A97F-879A961EEFF8}" type="slidenum">
              <a:rPr lang="el-GR"/>
              <a:pPr/>
              <a:t>60</a:t>
            </a:fld>
            <a:endParaRPr lang="el-G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r>
              <a:rPr lang="en-US" b="1"/>
              <a:t>The first of the two is carbon dioxide. It has a clear view, so many endoscopists thought that it is the ideal distending medium for the uterine cavity. Its flow can be controlled by an hysteroflator, it does not cause any cellular dissemination and, also, it does not create an important vasovagal reaction. </a:t>
            </a:r>
            <a:endParaRPr lang="el-GR" b="1"/>
          </a:p>
          <a:p>
            <a:pPr eaLnBrk="1" hangingPunct="1"/>
            <a:endParaRPr lang="el-G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66851B5F-4006-43DA-A97F-879A961EEFF8}" type="slidenum">
              <a:rPr lang="el-GR"/>
              <a:pPr/>
              <a:t>61</a:t>
            </a:fld>
            <a:endParaRPr lang="el-G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r>
              <a:rPr lang="en-US" b="1"/>
              <a:t>The first of the two is carbon dioxide. It has a clear view, so many endoscopists thought that it is the ideal distending medium for the uterine cavity. Its flow can be controlled by an hysteroflator, it does not cause any cellular dissemination and, also, it does not create an important vasovagal reaction. </a:t>
            </a:r>
            <a:endParaRPr lang="el-GR" b="1"/>
          </a:p>
          <a:p>
            <a:pPr eaLnBrk="1" hangingPunct="1"/>
            <a:endParaRPr lang="el-G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66851B5F-4006-43DA-A97F-879A961EEFF8}" type="slidenum">
              <a:rPr lang="el-GR"/>
              <a:pPr/>
              <a:t>62</a:t>
            </a:fld>
            <a:endParaRPr lang="el-G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r>
              <a:rPr lang="en-US" b="1"/>
              <a:t>The first of the two is carbon dioxide. It has a clear view, so many endoscopists thought that it is the ideal distending medium for the uterine cavity. Its flow can be controlled by an hysteroflator, it does not cause any cellular dissemination and, also, it does not create an important vasovagal reaction. </a:t>
            </a:r>
            <a:endParaRPr lang="el-GR" b="1"/>
          </a:p>
          <a:p>
            <a:pPr eaLnBrk="1" hangingPunct="1"/>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BC03EE28-6AF3-4C18-A875-8E5BCB7983E4}" type="slidenum">
              <a:rPr lang="el-GR" smtClean="0"/>
              <a:pPr/>
              <a:t>29</a:t>
            </a:fld>
            <a:endParaRPr lang="el-G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r>
              <a:rPr lang="el-GR"/>
              <a:t>Δυστυχώς, δε συμβαίνει το ίδιο και με την υπερπλασία. Εδώ η ευαισθησία είναι πολύ μεγαλύτερη από ότι στις προηγούμενες παθολογικές οντότητες, ενώ η ειδικότητα φαίνεται ότι είναι επίσης σχετικά χαμηλή.</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66851B5F-4006-43DA-A97F-879A961EEFF8}" type="slidenum">
              <a:rPr lang="el-GR"/>
              <a:pPr/>
              <a:t>63</a:t>
            </a:fld>
            <a:endParaRPr lang="el-G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r>
              <a:rPr lang="en-US" b="1"/>
              <a:t>The first of the two is carbon dioxide. It has a clear view, so many endoscopists thought that it is the ideal distending medium for the uterine cavity. Its flow can be controlled by an hysteroflator, it does not cause any cellular dissemination and, also, it does not create an important vasovagal reaction. </a:t>
            </a:r>
            <a:endParaRPr lang="el-GR" b="1"/>
          </a:p>
          <a:p>
            <a:pPr eaLnBrk="1" hangingPunct="1"/>
            <a:endParaRPr lang="el-G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66851B5F-4006-43DA-A97F-879A961EEFF8}" type="slidenum">
              <a:rPr lang="el-GR"/>
              <a:pPr/>
              <a:t>64</a:t>
            </a:fld>
            <a:endParaRPr lang="el-G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r>
              <a:rPr lang="en-US" b="1"/>
              <a:t>The first of the two is carbon dioxide. It has a clear view, so many endoscopists thought that it is the ideal distending medium for the uterine cavity. Its flow can be controlled by an hysteroflator, it does not cause any cellular dissemination and, also, it does not create an important vasovagal reaction. </a:t>
            </a:r>
            <a:endParaRPr lang="el-GR" b="1"/>
          </a:p>
          <a:p>
            <a:pPr eaLnBrk="1" hangingPunct="1"/>
            <a:endParaRPr lang="el-G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66851B5F-4006-43DA-A97F-879A961EEFF8}" type="slidenum">
              <a:rPr lang="el-GR"/>
              <a:pPr/>
              <a:t>65</a:t>
            </a:fld>
            <a:endParaRPr lang="el-G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r>
              <a:rPr lang="en-US" b="1"/>
              <a:t>The first of the two is carbon dioxide. It has a clear view, so many endoscopists thought that it is the ideal distending medium for the uterine cavity. Its flow can be controlled by an hysteroflator, it does not cause any cellular dissemination and, also, it does not create an important vasovagal reaction. </a:t>
            </a:r>
            <a:endParaRPr lang="el-GR" b="1"/>
          </a:p>
          <a:p>
            <a:pPr eaLnBrk="1" hangingPunct="1"/>
            <a:endParaRPr lang="el-G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66851B5F-4006-43DA-A97F-879A961EEFF8}" type="slidenum">
              <a:rPr lang="el-GR"/>
              <a:pPr/>
              <a:t>66</a:t>
            </a:fld>
            <a:endParaRPr lang="el-G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r>
              <a:rPr lang="en-US" b="1"/>
              <a:t>The first of the two is carbon dioxide. It has a clear view, so many endoscopists thought that it is the ideal distending medium for the uterine cavity. Its flow can be controlled by an hysteroflator, it does not cause any cellular dissemination and, also, it does not create an important vasovagal reaction. </a:t>
            </a:r>
            <a:endParaRPr lang="el-GR" b="1"/>
          </a:p>
          <a:p>
            <a:pPr eaLnBrk="1" hangingPunct="1"/>
            <a:endParaRPr lang="el-G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66851B5F-4006-43DA-A97F-879A961EEFF8}" type="slidenum">
              <a:rPr lang="el-GR"/>
              <a:pPr/>
              <a:t>67</a:t>
            </a:fld>
            <a:endParaRPr lang="el-G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r>
              <a:rPr lang="en-US" b="1"/>
              <a:t>The first of the two is carbon dioxide. It has a clear view, so many endoscopists thought that it is the ideal distending medium for the uterine cavity. Its flow can be controlled by an hysteroflator, it does not cause any cellular dissemination and, also, it does not create an important vasovagal reaction. </a:t>
            </a:r>
            <a:endParaRPr lang="el-GR" b="1"/>
          </a:p>
          <a:p>
            <a:pPr eaLnBrk="1" hangingPunct="1"/>
            <a:endParaRPr lang="el-G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66851B5F-4006-43DA-A97F-879A961EEFF8}" type="slidenum">
              <a:rPr lang="el-GR"/>
              <a:pPr/>
              <a:t>68</a:t>
            </a:fld>
            <a:endParaRPr lang="el-G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r>
              <a:rPr lang="en-US" b="1"/>
              <a:t>The first of the two is carbon dioxide. It has a clear view, so many endoscopists thought that it is the ideal distending medium for the uterine cavity. Its flow can be controlled by an hysteroflator, it does not cause any cellular dissemination and, also, it does not create an important vasovagal reaction. </a:t>
            </a:r>
            <a:endParaRPr lang="el-GR" b="1"/>
          </a:p>
          <a:p>
            <a:pPr eaLnBrk="1" hangingPunct="1"/>
            <a:endParaRPr lang="el-G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66851B5F-4006-43DA-A97F-879A961EEFF8}" type="slidenum">
              <a:rPr lang="el-GR"/>
              <a:pPr/>
              <a:t>69</a:t>
            </a:fld>
            <a:endParaRPr lang="el-G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r>
              <a:rPr lang="en-US" b="1"/>
              <a:t>The first of the two is carbon dioxide. It has a clear view, so many endoscopists thought that it is the ideal distending medium for the uterine cavity. Its flow can be controlled by an hysteroflator, it does not cause any cellular dissemination and, also, it does not create an important vasovagal reaction. </a:t>
            </a:r>
            <a:endParaRPr lang="el-GR" b="1"/>
          </a:p>
          <a:p>
            <a:pPr eaLnBrk="1" hangingPunct="1"/>
            <a:endParaRPr lang="el-G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419F420F-A3E8-432A-8B79-6DB41806738D}" type="slidenum">
              <a:rPr lang="el-GR"/>
              <a:pPr/>
              <a:t>92</a:t>
            </a:fld>
            <a:endParaRPr lang="el-G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80CA1B58-81FB-469A-9A3F-C215E13DC0ED}" type="slidenum">
              <a:rPr lang="el-GR" smtClean="0"/>
              <a:pPr/>
              <a:t>30</a:t>
            </a:fld>
            <a:endParaRPr lang="el-G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r>
              <a:rPr lang="el-GR"/>
              <a:t>Αυτό που συμβαίνει με την αναγνώριση του καρκίνου ως προς την ειδικότητα της μεθόδου, μοιάζει με αυτό που συμβαίνει για τα ινομυώματα. Δηλαδή, η ειδικότητα αγγίζει πολύ υψηλό ποσοστό.</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80CA1B58-81FB-469A-9A3F-C215E13DC0ED}" type="slidenum">
              <a:rPr lang="el-GR" smtClean="0"/>
              <a:pPr/>
              <a:t>31</a:t>
            </a:fld>
            <a:endParaRPr lang="el-G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r>
              <a:rPr lang="el-GR"/>
              <a:t>Αυτό που συμβαίνει με την αναγνώριση του καρκίνου ως προς την ειδικότητα της μεθόδου, μοιάζει με αυτό που συμβαίνει για τα ινομυώματα. Δηλαδή, η ειδικότητα αγγίζει πολύ υψηλό ποσοστό.</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80CA1B58-81FB-469A-9A3F-C215E13DC0ED}" type="slidenum">
              <a:rPr lang="el-GR" smtClean="0"/>
              <a:pPr/>
              <a:t>32</a:t>
            </a:fld>
            <a:endParaRPr lang="el-G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r>
              <a:rPr lang="el-GR"/>
              <a:t>Αυτό που συμβαίνει με την αναγνώριση του καρκίνου ως προς την ειδικότητα της μεθόδου, μοιάζει με αυτό που συμβαίνει για τα ινομυώματα. Δηλαδή, η ειδικότητα αγγίζει πολύ υψηλό ποσοστό.</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80CA1B58-81FB-469A-9A3F-C215E13DC0ED}" type="slidenum">
              <a:rPr lang="el-GR" smtClean="0"/>
              <a:pPr/>
              <a:t>33</a:t>
            </a:fld>
            <a:endParaRPr lang="el-G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r>
              <a:rPr lang="el-GR"/>
              <a:t>Αυτό που συμβαίνει με την αναγνώριση του καρκίνου ως προς την ειδικότητα της μεθόδου, μοιάζει με αυτό που συμβαίνει για τα ινομυώματα. Δηλαδή, η ειδικότητα αγγίζει πολύ υψηλό ποσοστό.</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80CA1B58-81FB-469A-9A3F-C215E13DC0ED}" type="slidenum">
              <a:rPr lang="el-GR" smtClean="0"/>
              <a:pPr/>
              <a:t>34</a:t>
            </a:fld>
            <a:endParaRPr lang="el-G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r>
              <a:rPr lang="el-GR"/>
              <a:t>Αυτό που συμβαίνει με την αναγνώριση του καρκίνου ως προς την ειδικότητα της μεθόδου, μοιάζει με αυτό που συμβαίνει για τα ινομυώματα. Δηλαδή, η ειδικότητα αγγίζει πολύ υψηλό ποσοστό.</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80CA1B58-81FB-469A-9A3F-C215E13DC0ED}" type="slidenum">
              <a:rPr lang="el-GR" smtClean="0"/>
              <a:pPr/>
              <a:t>35</a:t>
            </a:fld>
            <a:endParaRPr lang="el-G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r>
              <a:rPr lang="el-GR"/>
              <a:t>Αυτό που συμβαίνει με την αναγνώριση του καρκίνου ως προς την ειδικότητα της μεθόδου, μοιάζει με αυτό που συμβαίνει για τα ινομυώματα. Δηλαδή, η ειδικότητα αγγίζει πολύ υψηλό ποσοστό.</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a:t>Κάντε κλικ για να επεξεργαστείτε τον υπότιτλο του υποδείγματος</a:t>
            </a: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1FF11B88-65EB-4F7E-9654-7C7EE93C2B04}" type="slidenum">
              <a:rPr lang="el-GR"/>
              <a:pPr>
                <a:defRPr/>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CEF6A66E-FB16-4390-81BC-C1D4E3E8A88D}" type="slidenum">
              <a:rPr lang="el-GR"/>
              <a:pPr>
                <a:defRPr/>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515100" y="609600"/>
            <a:ext cx="1943100" cy="5486400"/>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685800" y="609600"/>
            <a:ext cx="5676900" cy="5486400"/>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066A9E6E-12BF-4D33-9172-0D6983BE877A}" type="slidenum">
              <a:rPr lang="el-GR"/>
              <a:pPr>
                <a:defRPr/>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Τίτλος και Αντικείμενο επάνω από 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61913" y="44450"/>
            <a:ext cx="8686800" cy="706438"/>
          </a:xfrm>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8229600" cy="2185988"/>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3938588"/>
            <a:ext cx="8229600" cy="218757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FF161B80-2E28-4B44-B456-78C19BE9152F}" type="slidenum">
              <a:rPr lang="el-GR"/>
              <a:pPr>
                <a:defRPr/>
              </a:pPr>
              <a:t>‹#›</a:t>
            </a:fld>
            <a:endParaRPr lang="el-G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524E7869-2818-4C04-88F7-0B42E8BC9141}" type="slidenum">
              <a:rPr lang="el-GR"/>
              <a:pPr>
                <a:defRPr/>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Kλικ για επεξεργασία των στυλ του υποδείγματος</a:t>
            </a: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9270D40E-24FF-4590-933C-0AA1A50D1B06}" type="slidenum">
              <a:rPr lang="el-GR"/>
              <a:pPr>
                <a:defRPr/>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5B866A5C-7A61-4FE0-B234-9E48FA88AFF3}" type="slidenum">
              <a:rPr lang="el-GR"/>
              <a:pPr>
                <a:defRPr/>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4"/>
          <p:cNvSpPr>
            <a:spLocks noGrp="1" noChangeArrowheads="1"/>
          </p:cNvSpPr>
          <p:nvPr>
            <p:ph type="dt" sz="half" idx="10"/>
          </p:nvPr>
        </p:nvSpPr>
        <p:spPr>
          <a:ln/>
        </p:spPr>
        <p:txBody>
          <a:bodyPr/>
          <a:lstStyle>
            <a:lvl1pPr>
              <a:defRPr/>
            </a:lvl1pPr>
          </a:lstStyle>
          <a:p>
            <a:pPr>
              <a:defRPr/>
            </a:pPr>
            <a:endParaRPr lang="el-GR"/>
          </a:p>
        </p:txBody>
      </p:sp>
      <p:sp>
        <p:nvSpPr>
          <p:cNvPr id="8" name="Rectangle 5"/>
          <p:cNvSpPr>
            <a:spLocks noGrp="1" noChangeArrowheads="1"/>
          </p:cNvSpPr>
          <p:nvPr>
            <p:ph type="ftr" sz="quarter" idx="11"/>
          </p:nvPr>
        </p:nvSpPr>
        <p:spPr>
          <a:ln/>
        </p:spPr>
        <p:txBody>
          <a:bodyPr/>
          <a:lstStyle>
            <a:lvl1pPr>
              <a:defRPr/>
            </a:lvl1pPr>
          </a:lstStyle>
          <a:p>
            <a:pPr>
              <a:defRPr/>
            </a:pPr>
            <a:endParaRPr lang="el-GR"/>
          </a:p>
        </p:txBody>
      </p:sp>
      <p:sp>
        <p:nvSpPr>
          <p:cNvPr id="9" name="Rectangle 6"/>
          <p:cNvSpPr>
            <a:spLocks noGrp="1" noChangeArrowheads="1"/>
          </p:cNvSpPr>
          <p:nvPr>
            <p:ph type="sldNum" sz="quarter" idx="12"/>
          </p:nvPr>
        </p:nvSpPr>
        <p:spPr>
          <a:ln/>
        </p:spPr>
        <p:txBody>
          <a:bodyPr/>
          <a:lstStyle>
            <a:lvl1pPr>
              <a:defRPr/>
            </a:lvl1pPr>
          </a:lstStyle>
          <a:p>
            <a:pPr>
              <a:defRPr/>
            </a:pPr>
            <a:fld id="{BAD80884-454E-49BE-A1B8-196EA41C4611}" type="slidenum">
              <a:rPr lang="el-GR"/>
              <a:pPr>
                <a:defRPr/>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Rectangle 4"/>
          <p:cNvSpPr>
            <a:spLocks noGrp="1" noChangeArrowheads="1"/>
          </p:cNvSpPr>
          <p:nvPr>
            <p:ph type="dt" sz="half" idx="10"/>
          </p:nvPr>
        </p:nvSpPr>
        <p:spPr>
          <a:ln/>
        </p:spPr>
        <p:txBody>
          <a:bodyPr/>
          <a:lstStyle>
            <a:lvl1pPr>
              <a:defRPr/>
            </a:lvl1pPr>
          </a:lstStyle>
          <a:p>
            <a:pPr>
              <a:defRPr/>
            </a:pPr>
            <a:endParaRPr lang="el-GR"/>
          </a:p>
        </p:txBody>
      </p:sp>
      <p:sp>
        <p:nvSpPr>
          <p:cNvPr id="4" name="Rectangle 5"/>
          <p:cNvSpPr>
            <a:spLocks noGrp="1" noChangeArrowheads="1"/>
          </p:cNvSpPr>
          <p:nvPr>
            <p:ph type="ftr" sz="quarter" idx="11"/>
          </p:nvPr>
        </p:nvSpPr>
        <p:spPr>
          <a:ln/>
        </p:spPr>
        <p:txBody>
          <a:bodyPr/>
          <a:lstStyle>
            <a:lvl1pPr>
              <a:defRPr/>
            </a:lvl1pPr>
          </a:lstStyle>
          <a:p>
            <a:pPr>
              <a:defRPr/>
            </a:pPr>
            <a:endParaRPr lang="el-GR"/>
          </a:p>
        </p:txBody>
      </p:sp>
      <p:sp>
        <p:nvSpPr>
          <p:cNvPr id="5" name="Rectangle 6"/>
          <p:cNvSpPr>
            <a:spLocks noGrp="1" noChangeArrowheads="1"/>
          </p:cNvSpPr>
          <p:nvPr>
            <p:ph type="sldNum" sz="quarter" idx="12"/>
          </p:nvPr>
        </p:nvSpPr>
        <p:spPr>
          <a:ln/>
        </p:spPr>
        <p:txBody>
          <a:bodyPr/>
          <a:lstStyle>
            <a:lvl1pPr>
              <a:defRPr/>
            </a:lvl1pPr>
          </a:lstStyle>
          <a:p>
            <a:pPr>
              <a:defRPr/>
            </a:pPr>
            <a:fld id="{EFC991BF-62F7-4147-81A1-1CAF889089C4}" type="slidenum">
              <a:rPr lang="el-GR"/>
              <a:pPr>
                <a:defRPr/>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l-GR"/>
          </a:p>
        </p:txBody>
      </p:sp>
      <p:sp>
        <p:nvSpPr>
          <p:cNvPr id="3" name="Rectangle 5"/>
          <p:cNvSpPr>
            <a:spLocks noGrp="1" noChangeArrowheads="1"/>
          </p:cNvSpPr>
          <p:nvPr>
            <p:ph type="ftr" sz="quarter" idx="11"/>
          </p:nvPr>
        </p:nvSpPr>
        <p:spPr>
          <a:ln/>
        </p:spPr>
        <p:txBody>
          <a:bodyPr/>
          <a:lstStyle>
            <a:lvl1pPr>
              <a:defRPr/>
            </a:lvl1pPr>
          </a:lstStyle>
          <a:p>
            <a:pPr>
              <a:defRPr/>
            </a:pPr>
            <a:endParaRPr lang="el-GR"/>
          </a:p>
        </p:txBody>
      </p:sp>
      <p:sp>
        <p:nvSpPr>
          <p:cNvPr id="4" name="Rectangle 6"/>
          <p:cNvSpPr>
            <a:spLocks noGrp="1" noChangeArrowheads="1"/>
          </p:cNvSpPr>
          <p:nvPr>
            <p:ph type="sldNum" sz="quarter" idx="12"/>
          </p:nvPr>
        </p:nvSpPr>
        <p:spPr>
          <a:ln/>
        </p:spPr>
        <p:txBody>
          <a:bodyPr/>
          <a:lstStyle>
            <a:lvl1pPr>
              <a:defRPr/>
            </a:lvl1pPr>
          </a:lstStyle>
          <a:p>
            <a:pPr>
              <a:defRPr/>
            </a:pPr>
            <a:fld id="{7B2D608A-54D4-49A5-869C-67B9D167BBC3}" type="slidenum">
              <a:rPr lang="el-GR"/>
              <a:pPr>
                <a:defRPr/>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32E0C272-5F9C-4DEB-B045-0B6B224F39CA}" type="slidenum">
              <a:rPr lang="el-GR"/>
              <a:pPr>
                <a:defRPr/>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64C3060D-0E7B-4912-8159-865CC3D5AB85}" type="slidenum">
              <a:rPr lang="el-GR"/>
              <a:pPr>
                <a:defRPr/>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l-GR"/>
              <a:t>Κάντε κλικ για να επεξεργαστείτε τον τίτλο</a:t>
            </a:r>
          </a:p>
        </p:txBody>
      </p:sp>
      <p:sp>
        <p:nvSpPr>
          <p:cNvPr id="614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a:t>Κάντε κλικ για να επεξεργαστείτε τα στυλ κειμένου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900" smtClean="0">
                <a:latin typeface="+mn-lt"/>
              </a:defRPr>
            </a:lvl1pPr>
          </a:lstStyle>
          <a:p>
            <a:pPr>
              <a:defRPr/>
            </a:pPr>
            <a:endParaRPr lang="el-G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900" smtClean="0">
                <a:latin typeface="+mn-lt"/>
              </a:defRPr>
            </a:lvl1pPr>
          </a:lstStyle>
          <a:p>
            <a:pPr>
              <a:defRPr/>
            </a:pPr>
            <a:endParaRPr lang="el-G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900" smtClean="0">
                <a:latin typeface="+mn-lt"/>
              </a:defRPr>
            </a:lvl1pPr>
          </a:lstStyle>
          <a:p>
            <a:pPr>
              <a:defRPr/>
            </a:pPr>
            <a:fld id="{8ADD2BB9-75D0-42B3-82D1-38C7D948A394}"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400">
          <a:solidFill>
            <a:schemeClr val="tx2"/>
          </a:solidFill>
          <a:latin typeface="Cambria" pitchFamily="18" charset="0"/>
          <a:cs typeface="Times New Roman" pitchFamily="18" charset="0"/>
        </a:defRPr>
      </a:lvl2pPr>
      <a:lvl3pPr algn="ctr" rtl="0" eaLnBrk="0" fontAlgn="base" hangingPunct="0">
        <a:spcBef>
          <a:spcPct val="0"/>
        </a:spcBef>
        <a:spcAft>
          <a:spcPct val="0"/>
        </a:spcAft>
        <a:defRPr sz="2400">
          <a:solidFill>
            <a:schemeClr val="tx2"/>
          </a:solidFill>
          <a:latin typeface="Cambria" pitchFamily="18" charset="0"/>
          <a:cs typeface="Times New Roman" pitchFamily="18" charset="0"/>
        </a:defRPr>
      </a:lvl3pPr>
      <a:lvl4pPr algn="ctr" rtl="0" eaLnBrk="0" fontAlgn="base" hangingPunct="0">
        <a:spcBef>
          <a:spcPct val="0"/>
        </a:spcBef>
        <a:spcAft>
          <a:spcPct val="0"/>
        </a:spcAft>
        <a:defRPr sz="2400">
          <a:solidFill>
            <a:schemeClr val="tx2"/>
          </a:solidFill>
          <a:latin typeface="Cambria" pitchFamily="18" charset="0"/>
          <a:cs typeface="Times New Roman" pitchFamily="18" charset="0"/>
        </a:defRPr>
      </a:lvl4pPr>
      <a:lvl5pPr algn="ctr" rtl="0" eaLnBrk="0" fontAlgn="base" hangingPunct="0">
        <a:spcBef>
          <a:spcPct val="0"/>
        </a:spcBef>
        <a:spcAft>
          <a:spcPct val="0"/>
        </a:spcAft>
        <a:defRPr sz="2400">
          <a:solidFill>
            <a:schemeClr val="tx2"/>
          </a:solidFill>
          <a:latin typeface="Cambria" pitchFamily="18" charset="0"/>
          <a:cs typeface="Times New Roman" pitchFamily="18" charset="0"/>
        </a:defRPr>
      </a:lvl5pPr>
      <a:lvl6pPr marL="457200" algn="ctr" rtl="0" fontAlgn="base">
        <a:spcBef>
          <a:spcPct val="0"/>
        </a:spcBef>
        <a:spcAft>
          <a:spcPct val="0"/>
        </a:spcAft>
        <a:defRPr sz="2400">
          <a:solidFill>
            <a:schemeClr val="tx2"/>
          </a:solidFill>
          <a:latin typeface="Cambria" pitchFamily="18" charset="0"/>
          <a:cs typeface="Times New Roman" pitchFamily="18" charset="0"/>
        </a:defRPr>
      </a:lvl6pPr>
      <a:lvl7pPr marL="914400" algn="ctr" rtl="0" fontAlgn="base">
        <a:spcBef>
          <a:spcPct val="0"/>
        </a:spcBef>
        <a:spcAft>
          <a:spcPct val="0"/>
        </a:spcAft>
        <a:defRPr sz="2400">
          <a:solidFill>
            <a:schemeClr val="tx2"/>
          </a:solidFill>
          <a:latin typeface="Cambria" pitchFamily="18" charset="0"/>
          <a:cs typeface="Times New Roman" pitchFamily="18" charset="0"/>
        </a:defRPr>
      </a:lvl7pPr>
      <a:lvl8pPr marL="1371600" algn="ctr" rtl="0" fontAlgn="base">
        <a:spcBef>
          <a:spcPct val="0"/>
        </a:spcBef>
        <a:spcAft>
          <a:spcPct val="0"/>
        </a:spcAft>
        <a:defRPr sz="2400">
          <a:solidFill>
            <a:schemeClr val="tx2"/>
          </a:solidFill>
          <a:latin typeface="Cambria" pitchFamily="18" charset="0"/>
          <a:cs typeface="Times New Roman" pitchFamily="18" charset="0"/>
        </a:defRPr>
      </a:lvl8pPr>
      <a:lvl9pPr marL="1828800" algn="ctr" rtl="0" fontAlgn="base">
        <a:spcBef>
          <a:spcPct val="0"/>
        </a:spcBef>
        <a:spcAft>
          <a:spcPct val="0"/>
        </a:spcAft>
        <a:defRPr sz="2400">
          <a:solidFill>
            <a:schemeClr val="tx2"/>
          </a:solidFill>
          <a:latin typeface="Cambria"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1600">
          <a:solidFill>
            <a:schemeClr val="tx1"/>
          </a:solidFill>
          <a:latin typeface="+mn-lt"/>
          <a:cs typeface="+mn-cs"/>
        </a:defRPr>
      </a:lvl2pPr>
      <a:lvl3pPr marL="1143000" indent="-228600" algn="l" rtl="0" eaLnBrk="0" fontAlgn="base" hangingPunct="0">
        <a:spcBef>
          <a:spcPct val="20000"/>
        </a:spcBef>
        <a:spcAft>
          <a:spcPct val="0"/>
        </a:spcAft>
        <a:buChar char="•"/>
        <a:defRPr sz="1400">
          <a:solidFill>
            <a:schemeClr val="tx1"/>
          </a:solidFill>
          <a:latin typeface="+mn-lt"/>
          <a:cs typeface="+mn-cs"/>
        </a:defRPr>
      </a:lvl3pPr>
      <a:lvl4pPr marL="1600200" indent="-228600" algn="l" rtl="0" eaLnBrk="0" fontAlgn="base" hangingPunct="0">
        <a:spcBef>
          <a:spcPct val="20000"/>
        </a:spcBef>
        <a:spcAft>
          <a:spcPct val="0"/>
        </a:spcAft>
        <a:buChar char="–"/>
        <a:defRPr sz="1200">
          <a:solidFill>
            <a:schemeClr val="tx1"/>
          </a:solidFill>
          <a:latin typeface="+mn-lt"/>
          <a:cs typeface="+mn-cs"/>
        </a:defRPr>
      </a:lvl4pPr>
      <a:lvl5pPr marL="2057400" indent="-228600" algn="l" rtl="0" eaLnBrk="0" fontAlgn="base" hangingPunct="0">
        <a:spcBef>
          <a:spcPct val="20000"/>
        </a:spcBef>
        <a:spcAft>
          <a:spcPct val="0"/>
        </a:spcAft>
        <a:buChar char="»"/>
        <a:defRPr sz="1200">
          <a:solidFill>
            <a:schemeClr val="tx1"/>
          </a:solidFill>
          <a:latin typeface="+mn-lt"/>
          <a:cs typeface="+mn-cs"/>
        </a:defRPr>
      </a:lvl5pPr>
      <a:lvl6pPr marL="2514600" indent="-228600" algn="l" rtl="0" fontAlgn="base">
        <a:spcBef>
          <a:spcPct val="20000"/>
        </a:spcBef>
        <a:spcAft>
          <a:spcPct val="0"/>
        </a:spcAft>
        <a:buChar char="»"/>
        <a:defRPr sz="1200">
          <a:solidFill>
            <a:schemeClr val="tx1"/>
          </a:solidFill>
          <a:latin typeface="+mn-lt"/>
          <a:cs typeface="+mn-cs"/>
        </a:defRPr>
      </a:lvl6pPr>
      <a:lvl7pPr marL="2971800" indent="-228600" algn="l" rtl="0" fontAlgn="base">
        <a:spcBef>
          <a:spcPct val="20000"/>
        </a:spcBef>
        <a:spcAft>
          <a:spcPct val="0"/>
        </a:spcAft>
        <a:buChar char="»"/>
        <a:defRPr sz="1200">
          <a:solidFill>
            <a:schemeClr val="tx1"/>
          </a:solidFill>
          <a:latin typeface="+mn-lt"/>
          <a:cs typeface="+mn-cs"/>
        </a:defRPr>
      </a:lvl7pPr>
      <a:lvl8pPr marL="3429000" indent="-228600" algn="l" rtl="0" fontAlgn="base">
        <a:spcBef>
          <a:spcPct val="20000"/>
        </a:spcBef>
        <a:spcAft>
          <a:spcPct val="0"/>
        </a:spcAft>
        <a:buChar char="»"/>
        <a:defRPr sz="1200">
          <a:solidFill>
            <a:schemeClr val="tx1"/>
          </a:solidFill>
          <a:latin typeface="+mn-lt"/>
          <a:cs typeface="+mn-cs"/>
        </a:defRPr>
      </a:lvl8pPr>
      <a:lvl9pPr marL="3886200" indent="-228600" algn="l" rtl="0" fontAlgn="base">
        <a:spcBef>
          <a:spcPct val="20000"/>
        </a:spcBef>
        <a:spcAft>
          <a:spcPct val="0"/>
        </a:spcAft>
        <a:buChar char="»"/>
        <a:defRPr sz="1200">
          <a:solidFill>
            <a:schemeClr val="tx1"/>
          </a:solidFill>
          <a:latin typeface="+mn-lt"/>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4.png"/><Relationship Id="rId5" Type="http://schemas.openxmlformats.org/officeDocument/2006/relationships/oleObject" Target="../embeddings/oleObject2.bin"/><Relationship Id="rId10" Type="http://schemas.openxmlformats.org/officeDocument/2006/relationships/image" Target="../media/image27.jpeg"/><Relationship Id="rId4" Type="http://schemas.openxmlformats.org/officeDocument/2006/relationships/image" Target="../media/image23.png"/><Relationship Id="rId9"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6.png"/><Relationship Id="rId5" Type="http://schemas.openxmlformats.org/officeDocument/2006/relationships/oleObject" Target="../embeddings/oleObject5.bin"/><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49.emf"/><Relationship Id="rId5" Type="http://schemas.openxmlformats.org/officeDocument/2006/relationships/oleObject" Target="../embeddings/oleObject7.bin"/><Relationship Id="rId4" Type="http://schemas.openxmlformats.org/officeDocument/2006/relationships/image" Target="../media/image48.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notesSlide" Target="../notesSlides/notesSlide10.xml"/><Relationship Id="rId7" Type="http://schemas.openxmlformats.org/officeDocument/2006/relationships/image" Target="../media/image52.wmf"/><Relationship Id="rId12" Type="http://schemas.openxmlformats.org/officeDocument/2006/relationships/image" Target="../media/image55.pn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9.bin"/><Relationship Id="rId11" Type="http://schemas.openxmlformats.org/officeDocument/2006/relationships/image" Target="../media/image54.wmf"/><Relationship Id="rId5" Type="http://schemas.openxmlformats.org/officeDocument/2006/relationships/image" Target="../media/image51.wmf"/><Relationship Id="rId10" Type="http://schemas.openxmlformats.org/officeDocument/2006/relationships/oleObject" Target="../embeddings/oleObject11.bin"/><Relationship Id="rId4" Type="http://schemas.openxmlformats.org/officeDocument/2006/relationships/oleObject" Target="../embeddings/oleObject8.bin"/><Relationship Id="rId9" Type="http://schemas.openxmlformats.org/officeDocument/2006/relationships/image" Target="../media/image53.wmf"/></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notesSlide" Target="../notesSlides/notesSlide11.xml"/><Relationship Id="rId7" Type="http://schemas.openxmlformats.org/officeDocument/2006/relationships/image" Target="../media/image57.wmf"/><Relationship Id="rId12" Type="http://schemas.openxmlformats.org/officeDocument/2006/relationships/image" Target="../media/image60.pn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13.bin"/><Relationship Id="rId11" Type="http://schemas.openxmlformats.org/officeDocument/2006/relationships/image" Target="../media/image59.wmf"/><Relationship Id="rId5" Type="http://schemas.openxmlformats.org/officeDocument/2006/relationships/image" Target="../media/image56.wmf"/><Relationship Id="rId10" Type="http://schemas.openxmlformats.org/officeDocument/2006/relationships/oleObject" Target="../embeddings/oleObject15.bin"/><Relationship Id="rId4" Type="http://schemas.openxmlformats.org/officeDocument/2006/relationships/oleObject" Target="../embeddings/oleObject12.bin"/><Relationship Id="rId9" Type="http://schemas.openxmlformats.org/officeDocument/2006/relationships/image" Target="../media/image58.wmf"/></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62.wmf"/><Relationship Id="rId5" Type="http://schemas.openxmlformats.org/officeDocument/2006/relationships/oleObject" Target="../embeddings/oleObject17.bin"/><Relationship Id="rId4" Type="http://schemas.openxmlformats.org/officeDocument/2006/relationships/image" Target="../media/image61.wmf"/></Relationships>
</file>

<file path=ppt/slides/_rels/slide4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65.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image" Target="../media/image68.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70.png"/><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oleObject" Target="../embeddings/oleObject18.bin"/><Relationship Id="rId5" Type="http://schemas.openxmlformats.org/officeDocument/2006/relationships/image" Target="../media/image72.jpeg"/><Relationship Id="rId4" Type="http://schemas.openxmlformats.org/officeDocument/2006/relationships/image" Target="../media/image71.png"/></Relationships>
</file>

<file path=ppt/slides/_rels/slide5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5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hyperlink" Target="https://www.google.gr/url?sa=i&amp;source=images&amp;cd=&amp;cad=rja&amp;uact=8&amp;ved=2ahUKEwjKwrWH9ajbAhXMhqQKHZFIDAQQjRx6BAgBEAU&amp;url=https://www.ece.ntua.gr/gr/staff/175&amp;psig=AOvVaw2DB7xkzQ1yRlwkDijuav2b&amp;ust=1527614343400309"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5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hyperlink" Target="file:///D:\&#927;&#956;&#953;&#955;&#943;&#949;&#962;\4\d3\img2_WL.bmp" TargetMode="External"/><Relationship Id="rId4" Type="http://schemas.openxmlformats.org/officeDocument/2006/relationships/image" Target="../media/image84.jpeg"/></Relationships>
</file>

<file path=ppt/slides/_rels/slide6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jpeg"/></Relationships>
</file>

<file path=ppt/slides/_rels/slide6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image" Target="../media/image90.jpeg"/></Relationships>
</file>

<file path=ppt/slides/_rels/slide6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jpeg"/></Relationships>
</file>

<file path=ppt/slides/_rels/slide6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96.png"/></Relationships>
</file>

<file path=ppt/slides/_rels/slide6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00.jpeg"/><Relationship Id="rId4" Type="http://schemas.openxmlformats.org/officeDocument/2006/relationships/image" Target="../media/image99.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jpeg"/><Relationship Id="rId7" Type="http://schemas.openxmlformats.org/officeDocument/2006/relationships/image" Target="../media/image109.png"/><Relationship Id="rId2" Type="http://schemas.openxmlformats.org/officeDocument/2006/relationships/image" Target="../media/image104.jpeg"/><Relationship Id="rId1" Type="http://schemas.openxmlformats.org/officeDocument/2006/relationships/slideLayout" Target="../slideLayouts/slideLayout1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e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12.xml"/><Relationship Id="rId4" Type="http://schemas.openxmlformats.org/officeDocument/2006/relationships/image" Target="../media/image117.jpeg"/></Relationships>
</file>

<file path=ppt/slides/_rels/slide81.xml.rels><?xml version="1.0" encoding="UTF-8" standalone="yes"?>
<Relationships xmlns="http://schemas.openxmlformats.org/package/2006/relationships"><Relationship Id="rId3" Type="http://schemas.openxmlformats.org/officeDocument/2006/relationships/image" Target="../media/image119.jpeg"/><Relationship Id="rId7" Type="http://schemas.openxmlformats.org/officeDocument/2006/relationships/image" Target="../media/image122.jpeg"/><Relationship Id="rId2" Type="http://schemas.openxmlformats.org/officeDocument/2006/relationships/image" Target="../media/image118.jpeg"/><Relationship Id="rId1" Type="http://schemas.openxmlformats.org/officeDocument/2006/relationships/slideLayout" Target="../slideLayouts/slideLayout12.xml"/><Relationship Id="rId6" Type="http://schemas.openxmlformats.org/officeDocument/2006/relationships/hyperlink" Target="https://www.google.gr/url?sa=i&amp;source=images&amp;cd=&amp;cad=rja&amp;uact=8&amp;ved=2ahUKEwjm6tDeiKnbAhXG2aQKHdgTBOsQjRx6BAgBEAU&amp;url=http://www.radioitalia5.it/music-news/712-fertilita-consapevole-in-casentino-un-ambulatorio-dedicato-alle-coppie-che-cercano-la-gravidanza-da-almeno-un-anno-senza-riuscirci.html&amp;psig=AOvVaw1j5jmPpkK37FvEBZyWl5Gj&amp;ust=1527619630344816" TargetMode="External"/><Relationship Id="rId5" Type="http://schemas.openxmlformats.org/officeDocument/2006/relationships/image" Target="../media/image121.jpeg"/><Relationship Id="rId4" Type="http://schemas.openxmlformats.org/officeDocument/2006/relationships/image" Target="../media/image120.jpeg"/></Relationships>
</file>

<file path=ppt/slides/_rels/slide82.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29.jpe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128.jpeg"/><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idx="4294967295"/>
          </p:nvPr>
        </p:nvSpPr>
        <p:spPr>
          <a:xfrm>
            <a:off x="868363" y="549275"/>
            <a:ext cx="7664450" cy="792163"/>
          </a:xfrm>
        </p:spPr>
        <p:txBody>
          <a:bodyPr/>
          <a:lstStyle/>
          <a:p>
            <a:pPr algn="r" eaLnBrk="1" hangingPunct="1"/>
            <a:r>
              <a:rPr lang="el-GR" dirty="0" err="1">
                <a:latin typeface="Book Antiqua" pitchFamily="18" charset="0"/>
              </a:rPr>
              <a:t>Υστεροσκόπηση</a:t>
            </a:r>
            <a:endParaRPr lang="el-GR" sz="2000" dirty="0">
              <a:solidFill>
                <a:schemeClr val="accent2"/>
              </a:solidFill>
              <a:latin typeface="Book Antiqua" pitchFamily="18" charset="0"/>
            </a:endParaRPr>
          </a:p>
        </p:txBody>
      </p:sp>
      <p:sp>
        <p:nvSpPr>
          <p:cNvPr id="7171" name="Rectangle 3"/>
          <p:cNvSpPr>
            <a:spLocks noChangeArrowheads="1"/>
          </p:cNvSpPr>
          <p:nvPr/>
        </p:nvSpPr>
        <p:spPr bwMode="auto">
          <a:xfrm>
            <a:off x="5616575" y="5110163"/>
            <a:ext cx="3527425" cy="1271587"/>
          </a:xfrm>
          <a:prstGeom prst="rect">
            <a:avLst/>
          </a:prstGeom>
          <a:noFill/>
          <a:ln w="9525">
            <a:noFill/>
            <a:miter lim="800000"/>
            <a:headEnd/>
            <a:tailEnd/>
          </a:ln>
        </p:spPr>
        <p:txBody>
          <a:bodyPr/>
          <a:lstStyle/>
          <a:p>
            <a:pPr algn="ctr">
              <a:spcBef>
                <a:spcPct val="20000"/>
              </a:spcBef>
            </a:pPr>
            <a:r>
              <a:rPr lang="el-GR" sz="1200" b="1" dirty="0">
                <a:latin typeface="Book Antiqua" pitchFamily="18" charset="0"/>
              </a:rPr>
              <a:t>Μηνάς Η. </a:t>
            </a:r>
            <a:r>
              <a:rPr lang="el-GR" sz="1200" b="1" dirty="0" err="1">
                <a:latin typeface="Book Antiqua" pitchFamily="18" charset="0"/>
              </a:rPr>
              <a:t>Πασχόπουλος</a:t>
            </a:r>
            <a:endParaRPr lang="el-GR" sz="1200" b="1" dirty="0">
              <a:latin typeface="Book Antiqua" pitchFamily="18" charset="0"/>
            </a:endParaRPr>
          </a:p>
          <a:p>
            <a:pPr algn="ctr">
              <a:spcBef>
                <a:spcPct val="20000"/>
              </a:spcBef>
            </a:pPr>
            <a:r>
              <a:rPr lang="el-GR" sz="1050" dirty="0">
                <a:latin typeface="Book Antiqua" pitchFamily="18" charset="0"/>
              </a:rPr>
              <a:t>Καθηγητής </a:t>
            </a:r>
            <a:br>
              <a:rPr lang="el-GR" sz="1050" dirty="0">
                <a:latin typeface="Book Antiqua" pitchFamily="18" charset="0"/>
              </a:rPr>
            </a:br>
            <a:r>
              <a:rPr lang="el-GR" sz="1050" dirty="0">
                <a:latin typeface="Book Antiqua" pitchFamily="18" charset="0"/>
              </a:rPr>
              <a:t>Μαιευτικής &amp; Γυναικολογίας</a:t>
            </a:r>
          </a:p>
          <a:p>
            <a:pPr algn="ctr">
              <a:spcBef>
                <a:spcPct val="20000"/>
              </a:spcBef>
            </a:pPr>
            <a:r>
              <a:rPr lang="el-GR" sz="1050" dirty="0">
                <a:latin typeface="Book Antiqua" pitchFamily="18" charset="0"/>
              </a:rPr>
              <a:t>Ιατρικής Σχολής</a:t>
            </a:r>
          </a:p>
          <a:p>
            <a:pPr algn="ctr">
              <a:spcBef>
                <a:spcPct val="20000"/>
              </a:spcBef>
            </a:pPr>
            <a:r>
              <a:rPr lang="el-GR" sz="1050" dirty="0">
                <a:latin typeface="Book Antiqua" pitchFamily="18" charset="0"/>
              </a:rPr>
              <a:t>Πανεπιστημίου Ιωαννίνων</a:t>
            </a:r>
          </a:p>
          <a:p>
            <a:pPr algn="ctr">
              <a:spcBef>
                <a:spcPct val="20000"/>
              </a:spcBef>
            </a:pPr>
            <a:r>
              <a:rPr lang="el-GR" sz="1050" dirty="0">
                <a:solidFill>
                  <a:srgbClr val="000099"/>
                </a:solidFill>
                <a:latin typeface="Book Antiqua" pitchFamily="18" charset="0"/>
              </a:rPr>
              <a:t>- </a:t>
            </a:r>
            <a:r>
              <a:rPr lang="en-US" sz="1050" dirty="0">
                <a:solidFill>
                  <a:srgbClr val="000099"/>
                </a:solidFill>
                <a:latin typeface="Book Antiqua" pitchFamily="18" charset="0"/>
              </a:rPr>
              <a:t>mpaschop@gmail.com - </a:t>
            </a:r>
            <a:endParaRPr lang="el-GR" sz="1050" dirty="0">
              <a:solidFill>
                <a:srgbClr val="000099"/>
              </a:solidFill>
              <a:latin typeface="Book Antiqua" pitchFamily="18" charset="0"/>
            </a:endParaRPr>
          </a:p>
        </p:txBody>
      </p:sp>
      <p:grpSp>
        <p:nvGrpSpPr>
          <p:cNvPr id="7172" name="Group 4"/>
          <p:cNvGrpSpPr>
            <a:grpSpLocks/>
          </p:cNvGrpSpPr>
          <p:nvPr/>
        </p:nvGrpSpPr>
        <p:grpSpPr bwMode="auto">
          <a:xfrm>
            <a:off x="107950" y="1341438"/>
            <a:ext cx="8496300" cy="4392612"/>
            <a:chOff x="68" y="845"/>
            <a:chExt cx="5352" cy="2767"/>
          </a:xfrm>
        </p:grpSpPr>
        <p:sp>
          <p:nvSpPr>
            <p:cNvPr id="7178" name="Line 5"/>
            <p:cNvSpPr>
              <a:spLocks noChangeShapeType="1"/>
            </p:cNvSpPr>
            <p:nvPr/>
          </p:nvSpPr>
          <p:spPr bwMode="auto">
            <a:xfrm>
              <a:off x="68" y="3612"/>
              <a:ext cx="3855" cy="0"/>
            </a:xfrm>
            <a:prstGeom prst="line">
              <a:avLst/>
            </a:prstGeom>
            <a:noFill/>
            <a:ln w="9525">
              <a:solidFill>
                <a:schemeClr val="tx1"/>
              </a:solidFill>
              <a:round/>
              <a:headEnd/>
              <a:tailEnd/>
            </a:ln>
          </p:spPr>
          <p:txBody>
            <a:bodyPr/>
            <a:lstStyle/>
            <a:p>
              <a:endParaRPr lang="el-GR"/>
            </a:p>
          </p:txBody>
        </p:sp>
        <p:sp>
          <p:nvSpPr>
            <p:cNvPr id="7179" name="Line 6"/>
            <p:cNvSpPr>
              <a:spLocks noChangeShapeType="1"/>
            </p:cNvSpPr>
            <p:nvPr/>
          </p:nvSpPr>
          <p:spPr bwMode="auto">
            <a:xfrm flipV="1">
              <a:off x="204" y="3566"/>
              <a:ext cx="3583" cy="1"/>
            </a:xfrm>
            <a:prstGeom prst="line">
              <a:avLst/>
            </a:prstGeom>
            <a:noFill/>
            <a:ln w="28575">
              <a:solidFill>
                <a:schemeClr val="tx1"/>
              </a:solidFill>
              <a:round/>
              <a:headEnd/>
              <a:tailEnd/>
            </a:ln>
          </p:spPr>
          <p:txBody>
            <a:bodyPr/>
            <a:lstStyle/>
            <a:p>
              <a:endParaRPr lang="el-GR"/>
            </a:p>
          </p:txBody>
        </p:sp>
        <p:sp>
          <p:nvSpPr>
            <p:cNvPr id="7180" name="Line 7"/>
            <p:cNvSpPr>
              <a:spLocks noChangeShapeType="1"/>
            </p:cNvSpPr>
            <p:nvPr/>
          </p:nvSpPr>
          <p:spPr bwMode="auto">
            <a:xfrm>
              <a:off x="975" y="890"/>
              <a:ext cx="4309" cy="0"/>
            </a:xfrm>
            <a:prstGeom prst="line">
              <a:avLst/>
            </a:prstGeom>
            <a:noFill/>
            <a:ln w="9525">
              <a:solidFill>
                <a:schemeClr val="tx1"/>
              </a:solidFill>
              <a:round/>
              <a:headEnd/>
              <a:tailEnd/>
            </a:ln>
          </p:spPr>
          <p:txBody>
            <a:bodyPr/>
            <a:lstStyle/>
            <a:p>
              <a:endParaRPr lang="el-GR"/>
            </a:p>
          </p:txBody>
        </p:sp>
        <p:sp>
          <p:nvSpPr>
            <p:cNvPr id="7181" name="Line 8"/>
            <p:cNvSpPr>
              <a:spLocks noChangeShapeType="1"/>
            </p:cNvSpPr>
            <p:nvPr/>
          </p:nvSpPr>
          <p:spPr bwMode="auto">
            <a:xfrm>
              <a:off x="1111" y="845"/>
              <a:ext cx="4309" cy="0"/>
            </a:xfrm>
            <a:prstGeom prst="line">
              <a:avLst/>
            </a:prstGeom>
            <a:noFill/>
            <a:ln w="28575">
              <a:solidFill>
                <a:schemeClr val="tx1"/>
              </a:solidFill>
              <a:round/>
              <a:headEnd/>
              <a:tailEnd/>
            </a:ln>
          </p:spPr>
          <p:txBody>
            <a:bodyPr/>
            <a:lstStyle/>
            <a:p>
              <a:endParaRPr lang="el-GR"/>
            </a:p>
          </p:txBody>
        </p:sp>
      </p:grpSp>
      <p:pic>
        <p:nvPicPr>
          <p:cNvPr id="7173" name="Picture 9" descr="SIMA3"/>
          <p:cNvPicPr>
            <a:picLocks noChangeAspect="1" noChangeArrowheads="1"/>
          </p:cNvPicPr>
          <p:nvPr/>
        </p:nvPicPr>
        <p:blipFill>
          <a:blip r:embed="rId2" cstate="email">
            <a:clrChange>
              <a:clrFrom>
                <a:srgbClr val="FDFEFE"/>
              </a:clrFrom>
              <a:clrTo>
                <a:srgbClr val="FDFEFE">
                  <a:alpha val="0"/>
                </a:srgbClr>
              </a:clrTo>
            </a:clrChange>
            <a:extLst>
              <a:ext uri="{28A0092B-C50C-407E-A947-70E740481C1C}">
                <a14:useLocalDpi xmlns:a14="http://schemas.microsoft.com/office/drawing/2010/main"/>
              </a:ext>
            </a:extLst>
          </a:blip>
          <a:srcRect/>
          <a:stretch>
            <a:fillRect/>
          </a:stretch>
        </p:blipFill>
        <p:spPr bwMode="auto">
          <a:xfrm>
            <a:off x="388938" y="4868863"/>
            <a:ext cx="484187" cy="654050"/>
          </a:xfrm>
          <a:prstGeom prst="rect">
            <a:avLst/>
          </a:prstGeom>
          <a:noFill/>
          <a:ln w="9525">
            <a:solidFill>
              <a:schemeClr val="tx1"/>
            </a:solidFill>
            <a:miter lim="800000"/>
            <a:headEnd/>
            <a:tailEnd/>
          </a:ln>
        </p:spPr>
      </p:pic>
      <p:pic>
        <p:nvPicPr>
          <p:cNvPr id="7174" name="Picture 10" descr="SIMA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33450" y="4868863"/>
            <a:ext cx="438150" cy="652462"/>
          </a:xfrm>
          <a:prstGeom prst="rect">
            <a:avLst/>
          </a:prstGeom>
          <a:noFill/>
          <a:ln w="9525">
            <a:solidFill>
              <a:schemeClr val="tx1"/>
            </a:solidFill>
            <a:miter lim="800000"/>
            <a:headEnd/>
            <a:tailEnd/>
          </a:ln>
        </p:spPr>
      </p:pic>
      <p:pic>
        <p:nvPicPr>
          <p:cNvPr id="7175" name="Picture 11" descr="SIMA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27163" y="4868863"/>
            <a:ext cx="620712" cy="647700"/>
          </a:xfrm>
          <a:prstGeom prst="rect">
            <a:avLst/>
          </a:prstGeom>
          <a:noFill/>
          <a:ln w="9525">
            <a:solidFill>
              <a:schemeClr val="tx1"/>
            </a:solidFill>
            <a:miter lim="800000"/>
            <a:headEnd/>
            <a:tailEnd/>
          </a:ln>
        </p:spPr>
      </p:pic>
      <p:sp>
        <p:nvSpPr>
          <p:cNvPr id="14" name="13 - Ορθογώνιο"/>
          <p:cNvSpPr>
            <a:spLocks noChangeArrowheads="1"/>
          </p:cNvSpPr>
          <p:nvPr/>
        </p:nvSpPr>
        <p:spPr bwMode="auto">
          <a:xfrm>
            <a:off x="1785938" y="1500188"/>
            <a:ext cx="4572000" cy="366712"/>
          </a:xfrm>
          <a:prstGeom prst="rect">
            <a:avLst/>
          </a:prstGeom>
          <a:noFill/>
          <a:ln w="9525">
            <a:noFill/>
            <a:miter lim="800000"/>
            <a:headEnd/>
            <a:tailEnd/>
          </a:ln>
        </p:spPr>
        <p:txBody>
          <a:bodyPr>
            <a:spAutoFit/>
          </a:bodyPr>
          <a:lstStyle/>
          <a:p>
            <a:pPr algn="ctr"/>
            <a:r>
              <a:rPr lang="el-GR" sz="1800" dirty="0">
                <a:solidFill>
                  <a:srgbClr val="C00000"/>
                </a:solidFill>
                <a:latin typeface="Book Antiqua" pitchFamily="18" charset="0"/>
              </a:rPr>
              <a:t>…από τον </a:t>
            </a:r>
            <a:r>
              <a:rPr lang="en-US" sz="1800" dirty="0" err="1">
                <a:solidFill>
                  <a:srgbClr val="C00000"/>
                </a:solidFill>
                <a:latin typeface="Book Antiqua" pitchFamily="18" charset="0"/>
              </a:rPr>
              <a:t>Pantaleoni</a:t>
            </a:r>
            <a:r>
              <a:rPr lang="en-US" sz="1800" dirty="0">
                <a:solidFill>
                  <a:srgbClr val="C00000"/>
                </a:solidFill>
                <a:latin typeface="Book Antiqua" pitchFamily="18" charset="0"/>
              </a:rPr>
              <a:t> </a:t>
            </a:r>
            <a:r>
              <a:rPr lang="el-GR" sz="1800" dirty="0">
                <a:solidFill>
                  <a:srgbClr val="C00000"/>
                </a:solidFill>
                <a:latin typeface="Book Antiqua" pitchFamily="18" charset="0"/>
              </a:rPr>
              <a:t>έως σήμερα</a:t>
            </a:r>
            <a:endParaRPr lang="el-GR" sz="1800" dirty="0">
              <a:solidFill>
                <a:srgbClr val="C00000"/>
              </a:solidFill>
            </a:endParaRPr>
          </a:p>
        </p:txBody>
      </p:sp>
      <p:pic>
        <p:nvPicPr>
          <p:cNvPr id="7177" name="Picture 14" descr="C:\Users\Maria\Desktop\Απεικόνιση στην υστεροσκόπηση\IMG_0081.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857875" y="2214563"/>
            <a:ext cx="2814638" cy="2500312"/>
          </a:xfrm>
          <a:prstGeom prst="rect">
            <a:avLst/>
          </a:prstGeom>
          <a:noFill/>
          <a:ln w="9525">
            <a:solidFill>
              <a:srgbClr val="CC3300"/>
            </a:solid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6"/>
          <p:cNvPicPr>
            <a:picLocks noChangeAspect="1" noChangeArrowheads="1"/>
          </p:cNvPicPr>
          <p:nvPr/>
        </p:nvPicPr>
        <p:blipFill>
          <a:blip r:embed="rId2" cstate="email">
            <a:extLst>
              <a:ext uri="{28A0092B-C50C-407E-A947-70E740481C1C}">
                <a14:useLocalDpi xmlns:a14="http://schemas.microsoft.com/office/drawing/2010/main"/>
              </a:ext>
            </a:extLst>
          </a:blip>
          <a:srcRect l="8269" r="8450" b="17497"/>
          <a:stretch>
            <a:fillRect/>
          </a:stretch>
        </p:blipFill>
        <p:spPr bwMode="auto">
          <a:xfrm>
            <a:off x="0" y="0"/>
            <a:ext cx="9144000" cy="6858000"/>
          </a:xfrm>
          <a:prstGeom prst="rect">
            <a:avLst/>
          </a:prstGeom>
          <a:noFill/>
          <a:ln w="9525">
            <a:noFill/>
            <a:miter lim="800000"/>
            <a:headEnd/>
            <a:tailEnd/>
          </a:ln>
        </p:spPr>
      </p:pic>
      <p:sp>
        <p:nvSpPr>
          <p:cNvPr id="16387" name="Text Box 3"/>
          <p:cNvSpPr txBox="1">
            <a:spLocks noChangeArrowheads="1"/>
          </p:cNvSpPr>
          <p:nvPr/>
        </p:nvSpPr>
        <p:spPr bwMode="auto">
          <a:xfrm>
            <a:off x="428596" y="1928802"/>
            <a:ext cx="7921625" cy="1411287"/>
          </a:xfrm>
          <a:prstGeom prst="rect">
            <a:avLst/>
          </a:prstGeom>
          <a:noFill/>
          <a:ln w="9525" algn="ctr">
            <a:noFill/>
            <a:miter lim="800000"/>
            <a:headEnd/>
            <a:tailEnd/>
          </a:ln>
        </p:spPr>
        <p:txBody>
          <a:bodyPr>
            <a:spAutoFit/>
          </a:bodyPr>
          <a:lstStyle/>
          <a:p>
            <a:pPr marL="187325" indent="-187325">
              <a:lnSpc>
                <a:spcPct val="115000"/>
              </a:lnSpc>
              <a:spcBef>
                <a:spcPct val="15000"/>
              </a:spcBef>
              <a:spcAft>
                <a:spcPct val="5000"/>
              </a:spcAft>
              <a:buFontTx/>
              <a:buChar char="•"/>
            </a:pPr>
            <a:r>
              <a:rPr lang="el-GR" sz="1800" b="1" dirty="0">
                <a:solidFill>
                  <a:schemeClr val="tx2"/>
                </a:solidFill>
                <a:latin typeface="Book Antiqua" pitchFamily="18" charset="0"/>
              </a:rPr>
              <a:t>Πρώτη επιτυχημένη διαγνωστική και θεραπευτική </a:t>
            </a:r>
            <a:r>
              <a:rPr lang="el-GR" sz="1800" b="1" dirty="0" err="1">
                <a:solidFill>
                  <a:schemeClr val="tx2"/>
                </a:solidFill>
                <a:latin typeface="Book Antiqua" pitchFamily="18" charset="0"/>
              </a:rPr>
              <a:t>υστεροσκόπηση</a:t>
            </a:r>
            <a:r>
              <a:rPr lang="el-GR" sz="1800" dirty="0">
                <a:solidFill>
                  <a:schemeClr val="tx2"/>
                </a:solidFill>
                <a:latin typeface="Book Antiqua" pitchFamily="18" charset="0"/>
              </a:rPr>
              <a:t>. </a:t>
            </a:r>
          </a:p>
          <a:p>
            <a:pPr marL="187325" indent="-187325">
              <a:lnSpc>
                <a:spcPct val="115000"/>
              </a:lnSpc>
              <a:spcBef>
                <a:spcPct val="15000"/>
              </a:spcBef>
              <a:spcAft>
                <a:spcPct val="5000"/>
              </a:spcAft>
              <a:buFontTx/>
              <a:buChar char="•"/>
            </a:pPr>
            <a:r>
              <a:rPr lang="el-GR" sz="1800" dirty="0">
                <a:solidFill>
                  <a:schemeClr val="tx2"/>
                </a:solidFill>
                <a:latin typeface="Book Antiqua" pitchFamily="18" charset="0"/>
              </a:rPr>
              <a:t>Έγινε διάγνωση ενός ενδομήτριου πολύποδα σε ασθενή που παρουσίαζε άτυπη ενδομήτρια αιμορραγία, που θεραπεύτηκε με καυτηρίαση νιτρικού αργύρου.</a:t>
            </a:r>
          </a:p>
        </p:txBody>
      </p:sp>
      <p:pic>
        <p:nvPicPr>
          <p:cNvPr id="15364"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00200" y="4191000"/>
            <a:ext cx="4114800" cy="1508125"/>
          </a:xfrm>
          <a:prstGeom prst="rect">
            <a:avLst/>
          </a:prstGeom>
          <a:noFill/>
          <a:ln w="9525">
            <a:noFill/>
            <a:miter lim="800000"/>
            <a:headEnd/>
            <a:tailEnd/>
          </a:ln>
          <a:effectLst>
            <a:outerShdw dist="71842" dir="2700000" algn="ctr" rotWithShape="0">
              <a:schemeClr val="tx2"/>
            </a:outerShdw>
          </a:effectLst>
        </p:spPr>
      </p:pic>
      <p:sp>
        <p:nvSpPr>
          <p:cNvPr id="16389" name="Rectangle 9"/>
          <p:cNvSpPr>
            <a:spLocks noChangeArrowheads="1"/>
          </p:cNvSpPr>
          <p:nvPr/>
        </p:nvSpPr>
        <p:spPr bwMode="auto">
          <a:xfrm>
            <a:off x="609600" y="6003925"/>
            <a:ext cx="5257800" cy="427038"/>
          </a:xfrm>
          <a:prstGeom prst="rect">
            <a:avLst/>
          </a:prstGeom>
          <a:noFill/>
          <a:ln w="9525">
            <a:noFill/>
            <a:miter lim="800000"/>
            <a:headEnd/>
            <a:tailEnd/>
          </a:ln>
        </p:spPr>
        <p:txBody>
          <a:bodyPr>
            <a:spAutoFit/>
          </a:bodyPr>
          <a:lstStyle/>
          <a:p>
            <a:pPr lvl="3" algn="r" eaLnBrk="0" hangingPunct="0">
              <a:spcBef>
                <a:spcPts val="500"/>
              </a:spcBef>
              <a:spcAft>
                <a:spcPts val="500"/>
              </a:spcAft>
            </a:pPr>
            <a:r>
              <a:rPr lang="el-GR" sz="2200" i="1">
                <a:solidFill>
                  <a:schemeClr val="accent2"/>
                </a:solidFill>
                <a:latin typeface="Cambria" pitchFamily="18" charset="0"/>
              </a:rPr>
              <a:t>Commander Pantaleoni, </a:t>
            </a:r>
            <a:r>
              <a:rPr lang="el-GR" sz="2200" i="1">
                <a:solidFill>
                  <a:schemeClr val="accent2"/>
                </a:solidFill>
                <a:latin typeface="Book Antiqua" pitchFamily="18" charset="0"/>
              </a:rPr>
              <a:t>1869</a:t>
            </a:r>
            <a:endParaRPr lang="el-GR" sz="2200" i="1">
              <a:solidFill>
                <a:schemeClr val="accent2"/>
              </a:solidFill>
              <a:latin typeface="Cambria" pitchFamily="18" charset="0"/>
            </a:endParaRPr>
          </a:p>
        </p:txBody>
      </p:sp>
      <p:sp>
        <p:nvSpPr>
          <p:cNvPr id="16391" name="Line 13"/>
          <p:cNvSpPr>
            <a:spLocks noChangeShapeType="1"/>
          </p:cNvSpPr>
          <p:nvPr/>
        </p:nvSpPr>
        <p:spPr bwMode="auto">
          <a:xfrm>
            <a:off x="0" y="5929313"/>
            <a:ext cx="6119813" cy="0"/>
          </a:xfrm>
          <a:prstGeom prst="line">
            <a:avLst/>
          </a:prstGeom>
          <a:noFill/>
          <a:ln w="9525">
            <a:solidFill>
              <a:schemeClr val="tx1"/>
            </a:solidFill>
            <a:round/>
            <a:headEnd/>
            <a:tailEnd/>
          </a:ln>
        </p:spPr>
        <p:txBody>
          <a:bodyPr/>
          <a:lstStyle/>
          <a:p>
            <a:endParaRPr lang="el-GR"/>
          </a:p>
        </p:txBody>
      </p:sp>
      <p:sp>
        <p:nvSpPr>
          <p:cNvPr id="16392" name="Line 14"/>
          <p:cNvSpPr>
            <a:spLocks noChangeShapeType="1"/>
          </p:cNvSpPr>
          <p:nvPr/>
        </p:nvSpPr>
        <p:spPr bwMode="auto">
          <a:xfrm flipV="1">
            <a:off x="215900" y="5856288"/>
            <a:ext cx="5688013" cy="1587"/>
          </a:xfrm>
          <a:prstGeom prst="line">
            <a:avLst/>
          </a:prstGeom>
          <a:noFill/>
          <a:ln w="28575">
            <a:solidFill>
              <a:schemeClr val="tx1"/>
            </a:solidFill>
            <a:round/>
            <a:headEnd/>
            <a:tailEnd/>
          </a:ln>
        </p:spPr>
        <p:txBody>
          <a:bodyPr/>
          <a:lstStyle/>
          <a:p>
            <a:endParaRPr lang="el-GR"/>
          </a:p>
        </p:txBody>
      </p:sp>
      <p:sp>
        <p:nvSpPr>
          <p:cNvPr id="16393" name="Line 15"/>
          <p:cNvSpPr>
            <a:spLocks noChangeShapeType="1"/>
          </p:cNvSpPr>
          <p:nvPr/>
        </p:nvSpPr>
        <p:spPr bwMode="auto">
          <a:xfrm>
            <a:off x="1439863" y="1062038"/>
            <a:ext cx="6840537" cy="0"/>
          </a:xfrm>
          <a:prstGeom prst="line">
            <a:avLst/>
          </a:prstGeom>
          <a:noFill/>
          <a:ln w="9525">
            <a:solidFill>
              <a:schemeClr val="tx1"/>
            </a:solidFill>
            <a:round/>
            <a:headEnd/>
            <a:tailEnd/>
          </a:ln>
        </p:spPr>
        <p:txBody>
          <a:bodyPr/>
          <a:lstStyle/>
          <a:p>
            <a:endParaRPr lang="el-GR"/>
          </a:p>
        </p:txBody>
      </p:sp>
      <p:sp>
        <p:nvSpPr>
          <p:cNvPr id="16394" name="Line 16"/>
          <p:cNvSpPr>
            <a:spLocks noChangeShapeType="1"/>
          </p:cNvSpPr>
          <p:nvPr/>
        </p:nvSpPr>
        <p:spPr bwMode="auto">
          <a:xfrm>
            <a:off x="1655763" y="990600"/>
            <a:ext cx="6840537" cy="0"/>
          </a:xfrm>
          <a:prstGeom prst="line">
            <a:avLst/>
          </a:prstGeom>
          <a:noFill/>
          <a:ln w="28575">
            <a:solidFill>
              <a:schemeClr val="tx1"/>
            </a:solidFill>
            <a:round/>
            <a:headEnd/>
            <a:tailEnd/>
          </a:ln>
        </p:spPr>
        <p:txBody>
          <a:bodyPr/>
          <a:lstStyle/>
          <a:p>
            <a:endParaRPr lang="el-GR"/>
          </a:p>
        </p:txBody>
      </p:sp>
      <p:sp>
        <p:nvSpPr>
          <p:cNvPr id="12" name="Rectangle 10"/>
          <p:cNvSpPr>
            <a:spLocks noChangeArrowheads="1"/>
          </p:cNvSpPr>
          <p:nvPr/>
        </p:nvSpPr>
        <p:spPr bwMode="auto">
          <a:xfrm>
            <a:off x="685800" y="533400"/>
            <a:ext cx="7467600" cy="381000"/>
          </a:xfrm>
          <a:prstGeom prst="rect">
            <a:avLst/>
          </a:prstGeom>
          <a:noFill/>
          <a:ln w="9525">
            <a:noFill/>
            <a:miter lim="800000"/>
            <a:headEnd/>
            <a:tailEnd/>
          </a:ln>
        </p:spPr>
        <p:txBody>
          <a:bodyPr anchor="ctr"/>
          <a:lstStyle/>
          <a:p>
            <a:pPr algn="r"/>
            <a:r>
              <a:rPr lang="el-GR" dirty="0"/>
              <a:t>Διαγνωστική </a:t>
            </a:r>
            <a:r>
              <a:rPr lang="en-US" dirty="0"/>
              <a:t>HYS</a:t>
            </a:r>
            <a:endParaRPr lang="el-GR" dirty="0">
              <a:solidFill>
                <a:schemeClr val="tx2"/>
              </a:solidFill>
              <a:latin typeface="Cambria" pitchFamily="18" charset="0"/>
            </a:endParaRPr>
          </a:p>
        </p:txBody>
      </p:sp>
      <p:sp>
        <p:nvSpPr>
          <p:cNvPr id="13" name="Line 14"/>
          <p:cNvSpPr>
            <a:spLocks noChangeShapeType="1"/>
          </p:cNvSpPr>
          <p:nvPr/>
        </p:nvSpPr>
        <p:spPr bwMode="auto">
          <a:xfrm>
            <a:off x="1439863" y="1062038"/>
            <a:ext cx="6840537" cy="0"/>
          </a:xfrm>
          <a:prstGeom prst="line">
            <a:avLst/>
          </a:prstGeom>
          <a:noFill/>
          <a:ln w="9525">
            <a:solidFill>
              <a:schemeClr val="tx1"/>
            </a:solidFill>
            <a:round/>
            <a:headEnd/>
            <a:tailEnd/>
          </a:ln>
        </p:spPr>
        <p:txBody>
          <a:bodyPr/>
          <a:lstStyle/>
          <a:p>
            <a:endParaRPr lang="el-GR"/>
          </a:p>
        </p:txBody>
      </p:sp>
      <p:sp>
        <p:nvSpPr>
          <p:cNvPr id="14" name="Rectangle 16"/>
          <p:cNvSpPr>
            <a:spLocks noChangeArrowheads="1"/>
          </p:cNvSpPr>
          <p:nvPr/>
        </p:nvSpPr>
        <p:spPr bwMode="auto">
          <a:xfrm>
            <a:off x="685800" y="1042974"/>
            <a:ext cx="7467600" cy="457200"/>
          </a:xfrm>
          <a:prstGeom prst="rect">
            <a:avLst/>
          </a:prstGeom>
          <a:noFill/>
          <a:ln w="9525">
            <a:noFill/>
            <a:miter lim="800000"/>
            <a:headEnd/>
            <a:tailEnd/>
          </a:ln>
        </p:spPr>
        <p:txBody>
          <a:bodyPr anchor="ctr"/>
          <a:lstStyle/>
          <a:p>
            <a:pPr algn="r"/>
            <a:r>
              <a:rPr lang="el-GR" sz="2000" b="1" dirty="0">
                <a:solidFill>
                  <a:srgbClr val="CC3300"/>
                </a:solidFill>
                <a:latin typeface="Cambria" pitchFamily="18" charset="0"/>
              </a:rPr>
              <a:t>Κατασκευή</a:t>
            </a:r>
            <a:r>
              <a:rPr lang="el-GR" sz="2000" dirty="0">
                <a:solidFill>
                  <a:srgbClr val="CC3300"/>
                </a:solidFill>
                <a:latin typeface="Cambria" pitchFamily="18" charset="0"/>
              </a:rPr>
              <a:t> </a:t>
            </a:r>
            <a:r>
              <a:rPr lang="el-GR" sz="2000" dirty="0" err="1">
                <a:solidFill>
                  <a:srgbClr val="CC3300"/>
                </a:solidFill>
                <a:latin typeface="Cambria" pitchFamily="18" charset="0"/>
              </a:rPr>
              <a:t>Υστεροσκοπίου</a:t>
            </a:r>
            <a:endParaRPr lang="el-GR" sz="2000" dirty="0">
              <a:solidFill>
                <a:srgbClr val="CC3300"/>
              </a:solidFill>
              <a:latin typeface="Cambria"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7"/>
          <p:cNvPicPr>
            <a:picLocks noChangeAspect="1" noChangeArrowheads="1"/>
          </p:cNvPicPr>
          <p:nvPr/>
        </p:nvPicPr>
        <p:blipFill>
          <a:blip r:embed="rId2" cstate="email">
            <a:extLst>
              <a:ext uri="{28A0092B-C50C-407E-A947-70E740481C1C}">
                <a14:useLocalDpi xmlns:a14="http://schemas.microsoft.com/office/drawing/2010/main"/>
              </a:ext>
            </a:extLst>
          </a:blip>
          <a:srcRect l="8269" r="8450" b="17497"/>
          <a:stretch>
            <a:fillRect/>
          </a:stretch>
        </p:blipFill>
        <p:spPr bwMode="auto">
          <a:xfrm>
            <a:off x="0" y="0"/>
            <a:ext cx="9144000" cy="6858000"/>
          </a:xfrm>
          <a:prstGeom prst="rect">
            <a:avLst/>
          </a:prstGeom>
          <a:noFill/>
          <a:ln w="9525">
            <a:noFill/>
            <a:miter lim="800000"/>
            <a:headEnd/>
            <a:tailEnd/>
          </a:ln>
        </p:spPr>
      </p:pic>
      <p:sp>
        <p:nvSpPr>
          <p:cNvPr id="17411" name="Rectangle 2"/>
          <p:cNvSpPr>
            <a:spLocks noChangeArrowheads="1"/>
          </p:cNvSpPr>
          <p:nvPr/>
        </p:nvSpPr>
        <p:spPr bwMode="auto">
          <a:xfrm>
            <a:off x="4495800" y="2312988"/>
            <a:ext cx="4191000" cy="2259012"/>
          </a:xfrm>
          <a:prstGeom prst="rect">
            <a:avLst/>
          </a:prstGeom>
          <a:noFill/>
          <a:ln w="9525" algn="ctr">
            <a:noFill/>
            <a:miter lim="800000"/>
            <a:headEnd/>
            <a:tailEnd/>
          </a:ln>
        </p:spPr>
        <p:txBody>
          <a:bodyPr>
            <a:spAutoFit/>
          </a:bodyPr>
          <a:lstStyle/>
          <a:p>
            <a:pPr marL="190500" indent="-190500">
              <a:lnSpc>
                <a:spcPct val="115000"/>
              </a:lnSpc>
              <a:spcBef>
                <a:spcPct val="15000"/>
              </a:spcBef>
              <a:spcAft>
                <a:spcPct val="5000"/>
              </a:spcAft>
              <a:buFontTx/>
              <a:buChar char="•"/>
            </a:pPr>
            <a:r>
              <a:rPr lang="el-GR" sz="2000" b="1">
                <a:solidFill>
                  <a:schemeClr val="tx2"/>
                </a:solidFill>
                <a:latin typeface="Book Antiqua" pitchFamily="18" charset="0"/>
              </a:rPr>
              <a:t>Παρουσίασαν το πρώτο βιβλίο υστεροσκόπησης</a:t>
            </a:r>
          </a:p>
          <a:p>
            <a:pPr marL="190500" indent="-190500">
              <a:lnSpc>
                <a:spcPct val="115000"/>
              </a:lnSpc>
              <a:spcBef>
                <a:spcPct val="15000"/>
              </a:spcBef>
              <a:spcAft>
                <a:spcPct val="5000"/>
              </a:spcAft>
              <a:buFontTx/>
              <a:buChar char="•"/>
            </a:pPr>
            <a:r>
              <a:rPr lang="el-GR" sz="2000">
                <a:solidFill>
                  <a:schemeClr val="tx2"/>
                </a:solidFill>
                <a:latin typeface="Book Antiqua" pitchFamily="18" charset="0"/>
              </a:rPr>
              <a:t>Περιείχε 28 απεικονίσεις της ενδομήτριας κοιλότητας, περιέγραφε τα εργαλεία και την τεχνική</a:t>
            </a:r>
          </a:p>
        </p:txBody>
      </p:sp>
      <p:pic>
        <p:nvPicPr>
          <p:cNvPr id="17412" name="Picture 3"/>
          <p:cNvPicPr>
            <a:picLocks noChangeAspect="1" noChangeArrowheads="1"/>
          </p:cNvPicPr>
          <p:nvPr/>
        </p:nvPicPr>
        <p:blipFill>
          <a:blip r:embed="rId3" cstate="print"/>
          <a:srcRect/>
          <a:stretch>
            <a:fillRect/>
          </a:stretch>
        </p:blipFill>
        <p:spPr bwMode="auto">
          <a:xfrm>
            <a:off x="304800" y="3657600"/>
            <a:ext cx="3581400" cy="2201863"/>
          </a:xfrm>
          <a:prstGeom prst="rect">
            <a:avLst/>
          </a:prstGeom>
          <a:noFill/>
          <a:ln w="9525">
            <a:noFill/>
            <a:miter lim="800000"/>
            <a:headEnd/>
            <a:tailEnd/>
          </a:ln>
        </p:spPr>
      </p:pic>
      <p:pic>
        <p:nvPicPr>
          <p:cNvPr id="17413" name="Picture 4"/>
          <p:cNvPicPr>
            <a:picLocks noChangeAspect="1" noChangeArrowheads="1"/>
          </p:cNvPicPr>
          <p:nvPr/>
        </p:nvPicPr>
        <p:blipFill>
          <a:blip r:embed="rId4" cstate="print"/>
          <a:srcRect/>
          <a:stretch>
            <a:fillRect/>
          </a:stretch>
        </p:blipFill>
        <p:spPr bwMode="auto">
          <a:xfrm>
            <a:off x="304800" y="1219200"/>
            <a:ext cx="3571875" cy="2273300"/>
          </a:xfrm>
          <a:prstGeom prst="rect">
            <a:avLst/>
          </a:prstGeom>
          <a:noFill/>
          <a:ln w="9525">
            <a:noFill/>
            <a:miter lim="800000"/>
            <a:headEnd/>
            <a:tailEnd/>
          </a:ln>
        </p:spPr>
      </p:pic>
      <p:sp>
        <p:nvSpPr>
          <p:cNvPr id="17414" name="Rectangle 6"/>
          <p:cNvSpPr>
            <a:spLocks noChangeArrowheads="1"/>
          </p:cNvSpPr>
          <p:nvPr/>
        </p:nvSpPr>
        <p:spPr bwMode="auto">
          <a:xfrm>
            <a:off x="2770188" y="6096000"/>
            <a:ext cx="3249612" cy="520700"/>
          </a:xfrm>
          <a:prstGeom prst="rect">
            <a:avLst/>
          </a:prstGeom>
          <a:noFill/>
          <a:ln w="9525" algn="ctr">
            <a:noFill/>
            <a:miter lim="800000"/>
            <a:headEnd/>
            <a:tailEnd/>
          </a:ln>
        </p:spPr>
        <p:txBody>
          <a:bodyPr anchor="ctr"/>
          <a:lstStyle/>
          <a:p>
            <a:pPr algn="r"/>
            <a:r>
              <a:rPr lang="en-US" sz="2000" i="1">
                <a:solidFill>
                  <a:schemeClr val="accent2"/>
                </a:solidFill>
                <a:latin typeface="Book Antiqua" pitchFamily="18" charset="0"/>
              </a:rPr>
              <a:t>S. </a:t>
            </a:r>
            <a:r>
              <a:rPr lang="el-GR" sz="2000" i="1">
                <a:solidFill>
                  <a:schemeClr val="accent2"/>
                </a:solidFill>
                <a:latin typeface="Book Antiqua" pitchFamily="18" charset="0"/>
              </a:rPr>
              <a:t>Duplay &amp; </a:t>
            </a:r>
            <a:r>
              <a:rPr lang="en-US" sz="2000" i="1">
                <a:solidFill>
                  <a:schemeClr val="accent2"/>
                </a:solidFill>
                <a:latin typeface="Book Antiqua" pitchFamily="18" charset="0"/>
              </a:rPr>
              <a:t>S. </a:t>
            </a:r>
            <a:r>
              <a:rPr lang="el-GR" sz="2000" i="1">
                <a:solidFill>
                  <a:schemeClr val="accent2"/>
                </a:solidFill>
                <a:latin typeface="Book Antiqua" pitchFamily="18" charset="0"/>
              </a:rPr>
              <a:t>Clado , 1898</a:t>
            </a:r>
          </a:p>
        </p:txBody>
      </p:sp>
      <p:sp>
        <p:nvSpPr>
          <p:cNvPr id="17416" name="Line 14"/>
          <p:cNvSpPr>
            <a:spLocks noChangeShapeType="1"/>
          </p:cNvSpPr>
          <p:nvPr/>
        </p:nvSpPr>
        <p:spPr bwMode="auto">
          <a:xfrm>
            <a:off x="0" y="6092825"/>
            <a:ext cx="6119813" cy="0"/>
          </a:xfrm>
          <a:prstGeom prst="line">
            <a:avLst/>
          </a:prstGeom>
          <a:noFill/>
          <a:ln w="9525">
            <a:solidFill>
              <a:schemeClr val="tx1"/>
            </a:solidFill>
            <a:round/>
            <a:headEnd/>
            <a:tailEnd/>
          </a:ln>
        </p:spPr>
        <p:txBody>
          <a:bodyPr/>
          <a:lstStyle/>
          <a:p>
            <a:endParaRPr lang="el-GR"/>
          </a:p>
        </p:txBody>
      </p:sp>
      <p:sp>
        <p:nvSpPr>
          <p:cNvPr id="17417" name="Line 15"/>
          <p:cNvSpPr>
            <a:spLocks noChangeShapeType="1"/>
          </p:cNvSpPr>
          <p:nvPr/>
        </p:nvSpPr>
        <p:spPr bwMode="auto">
          <a:xfrm flipV="1">
            <a:off x="215900" y="6019800"/>
            <a:ext cx="5688013" cy="1588"/>
          </a:xfrm>
          <a:prstGeom prst="line">
            <a:avLst/>
          </a:prstGeom>
          <a:noFill/>
          <a:ln w="28575">
            <a:solidFill>
              <a:schemeClr val="tx1"/>
            </a:solidFill>
            <a:round/>
            <a:headEnd/>
            <a:tailEnd/>
          </a:ln>
        </p:spPr>
        <p:txBody>
          <a:bodyPr/>
          <a:lstStyle/>
          <a:p>
            <a:endParaRPr lang="el-GR"/>
          </a:p>
        </p:txBody>
      </p:sp>
      <p:sp>
        <p:nvSpPr>
          <p:cNvPr id="17418" name="Line 16"/>
          <p:cNvSpPr>
            <a:spLocks noChangeShapeType="1"/>
          </p:cNvSpPr>
          <p:nvPr/>
        </p:nvSpPr>
        <p:spPr bwMode="auto">
          <a:xfrm>
            <a:off x="1439863" y="1062038"/>
            <a:ext cx="6840537" cy="0"/>
          </a:xfrm>
          <a:prstGeom prst="line">
            <a:avLst/>
          </a:prstGeom>
          <a:noFill/>
          <a:ln w="9525">
            <a:solidFill>
              <a:schemeClr val="tx1"/>
            </a:solidFill>
            <a:round/>
            <a:headEnd/>
            <a:tailEnd/>
          </a:ln>
        </p:spPr>
        <p:txBody>
          <a:bodyPr/>
          <a:lstStyle/>
          <a:p>
            <a:endParaRPr lang="el-GR"/>
          </a:p>
        </p:txBody>
      </p:sp>
      <p:sp>
        <p:nvSpPr>
          <p:cNvPr id="17419" name="Line 17"/>
          <p:cNvSpPr>
            <a:spLocks noChangeShapeType="1"/>
          </p:cNvSpPr>
          <p:nvPr/>
        </p:nvSpPr>
        <p:spPr bwMode="auto">
          <a:xfrm>
            <a:off x="1655763" y="990600"/>
            <a:ext cx="6840537" cy="0"/>
          </a:xfrm>
          <a:prstGeom prst="line">
            <a:avLst/>
          </a:prstGeom>
          <a:noFill/>
          <a:ln w="28575">
            <a:solidFill>
              <a:schemeClr val="tx1"/>
            </a:solidFill>
            <a:round/>
            <a:headEnd/>
            <a:tailEnd/>
          </a:ln>
        </p:spPr>
        <p:txBody>
          <a:bodyPr/>
          <a:lstStyle/>
          <a:p>
            <a:endParaRPr lang="el-GR"/>
          </a:p>
        </p:txBody>
      </p:sp>
      <p:pic>
        <p:nvPicPr>
          <p:cNvPr id="17421" name="Picture 19" descr="C:\Users\Maria\Desktop\Απεικόνιση στην υστεροσκόπηση\IMG_4072.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215063" y="4429125"/>
            <a:ext cx="1528762" cy="2270125"/>
          </a:xfrm>
          <a:prstGeom prst="rect">
            <a:avLst/>
          </a:prstGeom>
          <a:noFill/>
          <a:ln w="9525">
            <a:solidFill>
              <a:srgbClr val="C00000"/>
            </a:solidFill>
            <a:miter lim="800000"/>
            <a:headEnd/>
            <a:tailEnd/>
          </a:ln>
        </p:spPr>
      </p:pic>
      <p:sp>
        <p:nvSpPr>
          <p:cNvPr id="14" name="Rectangle 10"/>
          <p:cNvSpPr>
            <a:spLocks noChangeArrowheads="1"/>
          </p:cNvSpPr>
          <p:nvPr/>
        </p:nvSpPr>
        <p:spPr bwMode="auto">
          <a:xfrm>
            <a:off x="685800" y="533400"/>
            <a:ext cx="7467600" cy="381000"/>
          </a:xfrm>
          <a:prstGeom prst="rect">
            <a:avLst/>
          </a:prstGeom>
          <a:noFill/>
          <a:ln w="9525">
            <a:noFill/>
            <a:miter lim="800000"/>
            <a:headEnd/>
            <a:tailEnd/>
          </a:ln>
        </p:spPr>
        <p:txBody>
          <a:bodyPr anchor="ctr"/>
          <a:lstStyle/>
          <a:p>
            <a:pPr algn="r"/>
            <a:r>
              <a:rPr lang="el-GR" dirty="0"/>
              <a:t>Διαγνωστική </a:t>
            </a:r>
            <a:r>
              <a:rPr lang="en-US" dirty="0"/>
              <a:t>HYS</a:t>
            </a:r>
            <a:endParaRPr lang="el-GR" dirty="0">
              <a:solidFill>
                <a:schemeClr val="tx2"/>
              </a:solidFill>
              <a:latin typeface="Cambria" pitchFamily="18" charset="0"/>
            </a:endParaRPr>
          </a:p>
        </p:txBody>
      </p:sp>
      <p:sp>
        <p:nvSpPr>
          <p:cNvPr id="15" name="Rectangle 16"/>
          <p:cNvSpPr>
            <a:spLocks noChangeArrowheads="1"/>
          </p:cNvSpPr>
          <p:nvPr/>
        </p:nvSpPr>
        <p:spPr bwMode="auto">
          <a:xfrm>
            <a:off x="685800" y="1042974"/>
            <a:ext cx="7467600" cy="457200"/>
          </a:xfrm>
          <a:prstGeom prst="rect">
            <a:avLst/>
          </a:prstGeom>
          <a:noFill/>
          <a:ln w="9525">
            <a:noFill/>
            <a:miter lim="800000"/>
            <a:headEnd/>
            <a:tailEnd/>
          </a:ln>
        </p:spPr>
        <p:txBody>
          <a:bodyPr anchor="ctr"/>
          <a:lstStyle/>
          <a:p>
            <a:pPr algn="r"/>
            <a:r>
              <a:rPr lang="el-GR" sz="2000" b="1" dirty="0">
                <a:solidFill>
                  <a:srgbClr val="CC3300"/>
                </a:solidFill>
                <a:latin typeface="Cambria" pitchFamily="18" charset="0"/>
              </a:rPr>
              <a:t>Κατασκευή</a:t>
            </a:r>
            <a:r>
              <a:rPr lang="el-GR" sz="2000" dirty="0">
                <a:solidFill>
                  <a:srgbClr val="CC3300"/>
                </a:solidFill>
                <a:latin typeface="Cambria" pitchFamily="18" charset="0"/>
              </a:rPr>
              <a:t> </a:t>
            </a:r>
            <a:r>
              <a:rPr lang="el-GR" sz="2000" dirty="0" err="1">
                <a:solidFill>
                  <a:srgbClr val="CC3300"/>
                </a:solidFill>
                <a:latin typeface="Cambria" pitchFamily="18" charset="0"/>
              </a:rPr>
              <a:t>Υστεροσκοπίου</a:t>
            </a:r>
            <a:endParaRPr lang="el-GR" sz="2000" dirty="0">
              <a:solidFill>
                <a:srgbClr val="CC3300"/>
              </a:solidFill>
              <a:latin typeface="Cambria"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6"/>
          <p:cNvPicPr>
            <a:picLocks noChangeAspect="1" noChangeArrowheads="1"/>
          </p:cNvPicPr>
          <p:nvPr/>
        </p:nvPicPr>
        <p:blipFill>
          <a:blip r:embed="rId2" cstate="email">
            <a:extLst>
              <a:ext uri="{28A0092B-C50C-407E-A947-70E740481C1C}">
                <a14:useLocalDpi xmlns:a14="http://schemas.microsoft.com/office/drawing/2010/main"/>
              </a:ext>
            </a:extLst>
          </a:blip>
          <a:srcRect l="8269" r="8450" b="17497"/>
          <a:stretch>
            <a:fillRect/>
          </a:stretch>
        </p:blipFill>
        <p:spPr bwMode="auto">
          <a:xfrm>
            <a:off x="0" y="0"/>
            <a:ext cx="9144000" cy="6858000"/>
          </a:xfrm>
          <a:prstGeom prst="rect">
            <a:avLst/>
          </a:prstGeom>
          <a:noFill/>
          <a:ln w="9525">
            <a:noFill/>
            <a:miter lim="800000"/>
            <a:headEnd/>
            <a:tailEnd/>
          </a:ln>
        </p:spPr>
      </p:pic>
      <p:sp>
        <p:nvSpPr>
          <p:cNvPr id="18435" name="Rectangle 2"/>
          <p:cNvSpPr>
            <a:spLocks noChangeArrowheads="1"/>
          </p:cNvSpPr>
          <p:nvPr/>
        </p:nvSpPr>
        <p:spPr bwMode="auto">
          <a:xfrm>
            <a:off x="609600" y="2133600"/>
            <a:ext cx="5410200" cy="1495425"/>
          </a:xfrm>
          <a:prstGeom prst="rect">
            <a:avLst/>
          </a:prstGeom>
          <a:noFill/>
          <a:ln w="9525" algn="ctr">
            <a:noFill/>
            <a:miter lim="800000"/>
            <a:headEnd/>
            <a:tailEnd/>
          </a:ln>
        </p:spPr>
        <p:txBody>
          <a:bodyPr>
            <a:spAutoFit/>
          </a:bodyPr>
          <a:lstStyle/>
          <a:p>
            <a:pPr algn="ctr">
              <a:lnSpc>
                <a:spcPct val="115000"/>
              </a:lnSpc>
              <a:spcBef>
                <a:spcPct val="15000"/>
              </a:spcBef>
              <a:spcAft>
                <a:spcPct val="5000"/>
              </a:spcAft>
            </a:pPr>
            <a:r>
              <a:rPr lang="el-GR" sz="2000">
                <a:solidFill>
                  <a:schemeClr val="tx2"/>
                </a:solidFill>
                <a:latin typeface="Book Antiqua" pitchFamily="18" charset="0"/>
              </a:rPr>
              <a:t>Περί το 1886 ο Έλληνας γυναικολόγος </a:t>
            </a:r>
            <a:br>
              <a:rPr lang="el-GR" sz="2000">
                <a:solidFill>
                  <a:schemeClr val="tx2"/>
                </a:solidFill>
                <a:latin typeface="Book Antiqua" pitchFamily="18" charset="0"/>
              </a:rPr>
            </a:br>
            <a:r>
              <a:rPr lang="el-GR" sz="2000">
                <a:solidFill>
                  <a:schemeClr val="tx2"/>
                </a:solidFill>
                <a:latin typeface="Book Antiqua" pitchFamily="18" charset="0"/>
              </a:rPr>
              <a:t>Σπυρίδων Κλάδος σχεδίασε το δικό του υστεροσκόπιο το οποίο ονόμαζε «Ενδοϋστεροσκόπιο»</a:t>
            </a:r>
          </a:p>
        </p:txBody>
      </p:sp>
      <p:pic>
        <p:nvPicPr>
          <p:cNvPr id="18436" name="Picture 3"/>
          <p:cNvPicPr>
            <a:picLocks noChangeAspect="1" noChangeArrowheads="1"/>
          </p:cNvPicPr>
          <p:nvPr/>
        </p:nvPicPr>
        <p:blipFill>
          <a:blip r:embed="rId3" cstate="print"/>
          <a:srcRect/>
          <a:stretch>
            <a:fillRect/>
          </a:stretch>
        </p:blipFill>
        <p:spPr bwMode="auto">
          <a:xfrm>
            <a:off x="1000125" y="3865563"/>
            <a:ext cx="5400675" cy="1936750"/>
          </a:xfrm>
          <a:prstGeom prst="rect">
            <a:avLst/>
          </a:prstGeom>
          <a:noFill/>
          <a:ln w="9525">
            <a:solidFill>
              <a:srgbClr val="CC3300"/>
            </a:solidFill>
            <a:miter lim="800000"/>
            <a:headEnd/>
            <a:tailEnd/>
          </a:ln>
        </p:spPr>
      </p:pic>
      <p:sp>
        <p:nvSpPr>
          <p:cNvPr id="18437" name="Rectangle 4"/>
          <p:cNvSpPr>
            <a:spLocks noChangeArrowheads="1"/>
          </p:cNvSpPr>
          <p:nvPr/>
        </p:nvSpPr>
        <p:spPr bwMode="auto">
          <a:xfrm>
            <a:off x="2274888" y="5940425"/>
            <a:ext cx="4202112" cy="549275"/>
          </a:xfrm>
          <a:prstGeom prst="rect">
            <a:avLst/>
          </a:prstGeom>
          <a:noFill/>
          <a:ln w="9525" algn="ctr">
            <a:noFill/>
            <a:miter lim="800000"/>
            <a:headEnd/>
            <a:tailEnd/>
          </a:ln>
        </p:spPr>
        <p:txBody>
          <a:bodyPr anchor="ctr"/>
          <a:lstStyle/>
          <a:p>
            <a:pPr algn="r"/>
            <a:r>
              <a:rPr lang="el-GR" sz="2000" i="1">
                <a:solidFill>
                  <a:schemeClr val="accent2"/>
                </a:solidFill>
                <a:latin typeface="Book Antiqua" pitchFamily="18" charset="0"/>
              </a:rPr>
              <a:t>«Εγχειρητική» του Ευ. Καλλιοντζή</a:t>
            </a:r>
          </a:p>
        </p:txBody>
      </p:sp>
      <p:sp>
        <p:nvSpPr>
          <p:cNvPr id="18439" name="Line 12"/>
          <p:cNvSpPr>
            <a:spLocks noChangeShapeType="1"/>
          </p:cNvSpPr>
          <p:nvPr/>
        </p:nvSpPr>
        <p:spPr bwMode="auto">
          <a:xfrm>
            <a:off x="609600" y="6032500"/>
            <a:ext cx="6119813" cy="0"/>
          </a:xfrm>
          <a:prstGeom prst="line">
            <a:avLst/>
          </a:prstGeom>
          <a:noFill/>
          <a:ln w="9525">
            <a:solidFill>
              <a:schemeClr val="tx1"/>
            </a:solidFill>
            <a:round/>
            <a:headEnd/>
            <a:tailEnd/>
          </a:ln>
        </p:spPr>
        <p:txBody>
          <a:bodyPr/>
          <a:lstStyle/>
          <a:p>
            <a:endParaRPr lang="el-GR"/>
          </a:p>
        </p:txBody>
      </p:sp>
      <p:sp>
        <p:nvSpPr>
          <p:cNvPr id="18440" name="Line 13"/>
          <p:cNvSpPr>
            <a:spLocks noChangeShapeType="1"/>
          </p:cNvSpPr>
          <p:nvPr/>
        </p:nvSpPr>
        <p:spPr bwMode="auto">
          <a:xfrm flipV="1">
            <a:off x="825500" y="5956300"/>
            <a:ext cx="5688013" cy="1588"/>
          </a:xfrm>
          <a:prstGeom prst="line">
            <a:avLst/>
          </a:prstGeom>
          <a:noFill/>
          <a:ln w="28575">
            <a:solidFill>
              <a:schemeClr val="tx1"/>
            </a:solidFill>
            <a:round/>
            <a:headEnd/>
            <a:tailEnd/>
          </a:ln>
        </p:spPr>
        <p:txBody>
          <a:bodyPr/>
          <a:lstStyle/>
          <a:p>
            <a:endParaRPr lang="el-GR"/>
          </a:p>
        </p:txBody>
      </p:sp>
      <p:sp>
        <p:nvSpPr>
          <p:cNvPr id="18441" name="Line 14"/>
          <p:cNvSpPr>
            <a:spLocks noChangeShapeType="1"/>
          </p:cNvSpPr>
          <p:nvPr/>
        </p:nvSpPr>
        <p:spPr bwMode="auto">
          <a:xfrm>
            <a:off x="1439863" y="1062038"/>
            <a:ext cx="6840537" cy="0"/>
          </a:xfrm>
          <a:prstGeom prst="line">
            <a:avLst/>
          </a:prstGeom>
          <a:noFill/>
          <a:ln w="9525">
            <a:solidFill>
              <a:schemeClr val="tx1"/>
            </a:solidFill>
            <a:round/>
            <a:headEnd/>
            <a:tailEnd/>
          </a:ln>
        </p:spPr>
        <p:txBody>
          <a:bodyPr/>
          <a:lstStyle/>
          <a:p>
            <a:endParaRPr lang="el-GR"/>
          </a:p>
        </p:txBody>
      </p:sp>
      <p:sp>
        <p:nvSpPr>
          <p:cNvPr id="18442" name="Line 15"/>
          <p:cNvSpPr>
            <a:spLocks noChangeShapeType="1"/>
          </p:cNvSpPr>
          <p:nvPr/>
        </p:nvSpPr>
        <p:spPr bwMode="auto">
          <a:xfrm>
            <a:off x="1655763" y="990600"/>
            <a:ext cx="6840537" cy="0"/>
          </a:xfrm>
          <a:prstGeom prst="line">
            <a:avLst/>
          </a:prstGeom>
          <a:noFill/>
          <a:ln w="28575">
            <a:solidFill>
              <a:schemeClr val="tx1"/>
            </a:solidFill>
            <a:round/>
            <a:headEnd/>
            <a:tailEnd/>
          </a:ln>
        </p:spPr>
        <p:txBody>
          <a:bodyPr/>
          <a:lstStyle/>
          <a:p>
            <a:endParaRPr lang="el-GR"/>
          </a:p>
        </p:txBody>
      </p:sp>
      <p:sp>
        <p:nvSpPr>
          <p:cNvPr id="18444" name="Text Box 17"/>
          <p:cNvSpPr txBox="1">
            <a:spLocks noChangeArrowheads="1"/>
          </p:cNvSpPr>
          <p:nvPr/>
        </p:nvSpPr>
        <p:spPr bwMode="auto">
          <a:xfrm>
            <a:off x="5029200" y="1352536"/>
            <a:ext cx="3048000" cy="579438"/>
          </a:xfrm>
          <a:prstGeom prst="rect">
            <a:avLst/>
          </a:prstGeom>
          <a:noFill/>
          <a:ln w="9525" algn="ctr">
            <a:noFill/>
            <a:miter lim="800000"/>
            <a:headEnd/>
            <a:tailEnd/>
          </a:ln>
        </p:spPr>
        <p:txBody>
          <a:bodyPr anchor="ctr"/>
          <a:lstStyle/>
          <a:p>
            <a:pPr algn="r"/>
            <a:r>
              <a:rPr lang="en-US" sz="2800" dirty="0">
                <a:solidFill>
                  <a:schemeClr val="accent2"/>
                </a:solidFill>
                <a:latin typeface="Book Antiqua" pitchFamily="18" charset="0"/>
              </a:rPr>
              <a:t>Spyros </a:t>
            </a:r>
            <a:r>
              <a:rPr lang="en-US" sz="2800" dirty="0" err="1">
                <a:solidFill>
                  <a:schemeClr val="accent2"/>
                </a:solidFill>
                <a:latin typeface="Book Antiqua" pitchFamily="18" charset="0"/>
              </a:rPr>
              <a:t>Clado</a:t>
            </a:r>
            <a:endParaRPr lang="el-GR" sz="2800" dirty="0">
              <a:solidFill>
                <a:schemeClr val="accent2"/>
              </a:solidFill>
              <a:latin typeface="Book Antiqua" pitchFamily="18" charset="0"/>
            </a:endParaRPr>
          </a:p>
        </p:txBody>
      </p:sp>
      <p:sp>
        <p:nvSpPr>
          <p:cNvPr id="13" name="Rectangle 10"/>
          <p:cNvSpPr>
            <a:spLocks noChangeArrowheads="1"/>
          </p:cNvSpPr>
          <p:nvPr/>
        </p:nvSpPr>
        <p:spPr bwMode="auto">
          <a:xfrm>
            <a:off x="685800" y="533400"/>
            <a:ext cx="7467600" cy="381000"/>
          </a:xfrm>
          <a:prstGeom prst="rect">
            <a:avLst/>
          </a:prstGeom>
          <a:noFill/>
          <a:ln w="9525">
            <a:noFill/>
            <a:miter lim="800000"/>
            <a:headEnd/>
            <a:tailEnd/>
          </a:ln>
        </p:spPr>
        <p:txBody>
          <a:bodyPr anchor="ctr"/>
          <a:lstStyle/>
          <a:p>
            <a:pPr algn="r"/>
            <a:r>
              <a:rPr lang="el-GR" dirty="0"/>
              <a:t>Διαγνωστική </a:t>
            </a:r>
            <a:r>
              <a:rPr lang="en-US" dirty="0"/>
              <a:t>HYS</a:t>
            </a:r>
            <a:endParaRPr lang="el-GR" dirty="0">
              <a:solidFill>
                <a:schemeClr val="tx2"/>
              </a:solidFill>
              <a:latin typeface="Cambria" pitchFamily="18" charset="0"/>
            </a:endParaRPr>
          </a:p>
        </p:txBody>
      </p:sp>
      <p:sp>
        <p:nvSpPr>
          <p:cNvPr id="14" name="Rectangle 16"/>
          <p:cNvSpPr>
            <a:spLocks noChangeArrowheads="1"/>
          </p:cNvSpPr>
          <p:nvPr/>
        </p:nvSpPr>
        <p:spPr bwMode="auto">
          <a:xfrm>
            <a:off x="685800" y="1042974"/>
            <a:ext cx="7467600" cy="457200"/>
          </a:xfrm>
          <a:prstGeom prst="rect">
            <a:avLst/>
          </a:prstGeom>
          <a:noFill/>
          <a:ln w="9525">
            <a:noFill/>
            <a:miter lim="800000"/>
            <a:headEnd/>
            <a:tailEnd/>
          </a:ln>
        </p:spPr>
        <p:txBody>
          <a:bodyPr anchor="ctr"/>
          <a:lstStyle/>
          <a:p>
            <a:pPr algn="r"/>
            <a:r>
              <a:rPr lang="el-GR" sz="2000" b="1" dirty="0">
                <a:solidFill>
                  <a:srgbClr val="CC3300"/>
                </a:solidFill>
                <a:latin typeface="Cambria" pitchFamily="18" charset="0"/>
              </a:rPr>
              <a:t>Κατασκευή</a:t>
            </a:r>
            <a:r>
              <a:rPr lang="el-GR" sz="2000" dirty="0">
                <a:solidFill>
                  <a:srgbClr val="CC3300"/>
                </a:solidFill>
                <a:latin typeface="Cambria" pitchFamily="18" charset="0"/>
              </a:rPr>
              <a:t> </a:t>
            </a:r>
            <a:r>
              <a:rPr lang="el-GR" sz="2000" dirty="0" err="1">
                <a:solidFill>
                  <a:srgbClr val="CC3300"/>
                </a:solidFill>
                <a:latin typeface="Cambria" pitchFamily="18" charset="0"/>
              </a:rPr>
              <a:t>Υστεροσκοπίου</a:t>
            </a:r>
            <a:endParaRPr lang="el-GR" sz="2000" dirty="0">
              <a:solidFill>
                <a:srgbClr val="CC3300"/>
              </a:solidFill>
              <a:latin typeface="Cambria"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7"/>
          <p:cNvPicPr>
            <a:picLocks noChangeAspect="1" noChangeArrowheads="1"/>
          </p:cNvPicPr>
          <p:nvPr/>
        </p:nvPicPr>
        <p:blipFill>
          <a:blip r:embed="rId2" cstate="email">
            <a:extLst>
              <a:ext uri="{28A0092B-C50C-407E-A947-70E740481C1C}">
                <a14:useLocalDpi xmlns:a14="http://schemas.microsoft.com/office/drawing/2010/main"/>
              </a:ext>
            </a:extLst>
          </a:blip>
          <a:srcRect l="8269" r="8450" b="17497"/>
          <a:stretch>
            <a:fillRect/>
          </a:stretch>
        </p:blipFill>
        <p:spPr bwMode="auto">
          <a:xfrm>
            <a:off x="0" y="0"/>
            <a:ext cx="9144000" cy="6858000"/>
          </a:xfrm>
          <a:prstGeom prst="rect">
            <a:avLst/>
          </a:prstGeom>
          <a:noFill/>
          <a:ln w="9525">
            <a:noFill/>
            <a:miter lim="800000"/>
            <a:headEnd/>
            <a:tailEnd/>
          </a:ln>
        </p:spPr>
      </p:pic>
      <p:pic>
        <p:nvPicPr>
          <p:cNvPr id="2355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28800" y="3352800"/>
            <a:ext cx="1893888" cy="2532063"/>
          </a:xfrm>
          <a:prstGeom prst="rect">
            <a:avLst/>
          </a:prstGeom>
          <a:noFill/>
          <a:ln w="9525">
            <a:noFill/>
            <a:miter lim="800000"/>
            <a:headEnd/>
            <a:tailEnd/>
          </a:ln>
        </p:spPr>
      </p:pic>
      <p:sp>
        <p:nvSpPr>
          <p:cNvPr id="23556" name="Rectangle 4"/>
          <p:cNvSpPr>
            <a:spLocks noChangeArrowheads="1"/>
          </p:cNvSpPr>
          <p:nvPr/>
        </p:nvSpPr>
        <p:spPr bwMode="auto">
          <a:xfrm>
            <a:off x="4724400" y="6096000"/>
            <a:ext cx="1954213" cy="520700"/>
          </a:xfrm>
          <a:prstGeom prst="rect">
            <a:avLst/>
          </a:prstGeom>
          <a:noFill/>
          <a:ln w="9525" algn="ctr">
            <a:noFill/>
            <a:miter lim="800000"/>
            <a:headEnd/>
            <a:tailEnd/>
          </a:ln>
        </p:spPr>
        <p:txBody>
          <a:bodyPr anchor="ctr"/>
          <a:lstStyle/>
          <a:p>
            <a:pPr algn="r"/>
            <a:r>
              <a:rPr lang="el-GR" sz="2000" i="1">
                <a:solidFill>
                  <a:schemeClr val="accent2"/>
                </a:solidFill>
                <a:latin typeface="Book Antiqua" pitchFamily="18" charset="0"/>
              </a:rPr>
              <a:t>Nitze, 1879</a:t>
            </a:r>
          </a:p>
        </p:txBody>
      </p:sp>
      <p:sp>
        <p:nvSpPr>
          <p:cNvPr id="23557" name="Rectangle 5"/>
          <p:cNvSpPr>
            <a:spLocks noChangeArrowheads="1"/>
          </p:cNvSpPr>
          <p:nvPr/>
        </p:nvSpPr>
        <p:spPr bwMode="auto">
          <a:xfrm>
            <a:off x="381000" y="2082800"/>
            <a:ext cx="8382000" cy="1206500"/>
          </a:xfrm>
          <a:prstGeom prst="rect">
            <a:avLst/>
          </a:prstGeom>
          <a:noFill/>
          <a:ln w="9525" algn="ctr">
            <a:noFill/>
            <a:miter lim="800000"/>
            <a:headEnd/>
            <a:tailEnd/>
          </a:ln>
        </p:spPr>
        <p:txBody>
          <a:bodyPr>
            <a:spAutoFit/>
          </a:bodyPr>
          <a:lstStyle/>
          <a:p>
            <a:pPr marL="190500" indent="-190500">
              <a:lnSpc>
                <a:spcPct val="115000"/>
              </a:lnSpc>
              <a:spcBef>
                <a:spcPct val="15000"/>
              </a:spcBef>
              <a:spcAft>
                <a:spcPct val="5000"/>
              </a:spcAft>
              <a:buFontTx/>
              <a:buChar char="•"/>
            </a:pPr>
            <a:r>
              <a:rPr lang="el-GR" sz="2000">
                <a:solidFill>
                  <a:schemeClr val="tx2"/>
                </a:solidFill>
                <a:latin typeface="Book Antiqua" pitchFamily="18" charset="0"/>
              </a:rPr>
              <a:t>Στο κυστεοσκόπιό του ο φωτισμός γινόταν από </a:t>
            </a:r>
            <a:br>
              <a:rPr lang="el-GR" sz="2000">
                <a:solidFill>
                  <a:schemeClr val="tx2"/>
                </a:solidFill>
                <a:latin typeface="Book Antiqua" pitchFamily="18" charset="0"/>
              </a:rPr>
            </a:br>
            <a:r>
              <a:rPr lang="el-GR" sz="2000">
                <a:solidFill>
                  <a:schemeClr val="tx2"/>
                </a:solidFill>
                <a:latin typeface="Book Antiqua" pitchFamily="18" charset="0"/>
              </a:rPr>
              <a:t>"</a:t>
            </a:r>
            <a:r>
              <a:rPr lang="el-GR" sz="2000" i="1">
                <a:solidFill>
                  <a:schemeClr val="tx2"/>
                </a:solidFill>
                <a:latin typeface="Book Antiqua" pitchFamily="18" charset="0"/>
              </a:rPr>
              <a:t>Incandescent platinum loop</a:t>
            </a:r>
            <a:r>
              <a:rPr lang="el-GR" sz="2000">
                <a:solidFill>
                  <a:schemeClr val="tx2"/>
                </a:solidFill>
                <a:latin typeface="Book Antiqua" pitchFamily="18" charset="0"/>
              </a:rPr>
              <a:t>", το οποίο ψυχόταν με υγρό. </a:t>
            </a:r>
          </a:p>
          <a:p>
            <a:pPr marL="190500" indent="-190500">
              <a:lnSpc>
                <a:spcPct val="115000"/>
              </a:lnSpc>
              <a:spcBef>
                <a:spcPct val="15000"/>
              </a:spcBef>
              <a:spcAft>
                <a:spcPct val="5000"/>
              </a:spcAft>
              <a:buFontTx/>
              <a:buChar char="•"/>
            </a:pPr>
            <a:r>
              <a:rPr lang="el-GR" sz="2000">
                <a:solidFill>
                  <a:schemeClr val="tx2"/>
                </a:solidFill>
                <a:latin typeface="Book Antiqua" pitchFamily="18" charset="0"/>
              </a:rPr>
              <a:t>Θεωρείται ο πατέρας του σύγχρονου ενδοσκοπικού φωτισμού.</a:t>
            </a:r>
          </a:p>
        </p:txBody>
      </p:sp>
      <p:sp>
        <p:nvSpPr>
          <p:cNvPr id="23558" name="Rectangle 11"/>
          <p:cNvSpPr>
            <a:spLocks noChangeArrowheads="1"/>
          </p:cNvSpPr>
          <p:nvPr/>
        </p:nvSpPr>
        <p:spPr bwMode="auto">
          <a:xfrm>
            <a:off x="2362200" y="1066800"/>
            <a:ext cx="4432300" cy="701675"/>
          </a:xfrm>
          <a:prstGeom prst="rect">
            <a:avLst/>
          </a:prstGeom>
          <a:noFill/>
          <a:ln w="9525" algn="ctr">
            <a:noFill/>
            <a:miter lim="800000"/>
            <a:headEnd/>
            <a:tailEnd/>
          </a:ln>
        </p:spPr>
        <p:txBody>
          <a:bodyPr anchor="ctr"/>
          <a:lstStyle/>
          <a:p>
            <a:pPr algn="r"/>
            <a:endParaRPr lang="el-GR" sz="2800">
              <a:solidFill>
                <a:schemeClr val="accent2"/>
              </a:solidFill>
              <a:latin typeface="Book Antiqua" pitchFamily="18" charset="0"/>
            </a:endParaRPr>
          </a:p>
        </p:txBody>
      </p:sp>
      <p:sp>
        <p:nvSpPr>
          <p:cNvPr id="23559" name="Rectangle 12"/>
          <p:cNvSpPr>
            <a:spLocks noChangeArrowheads="1"/>
          </p:cNvSpPr>
          <p:nvPr/>
        </p:nvSpPr>
        <p:spPr bwMode="auto">
          <a:xfrm>
            <a:off x="685800" y="533400"/>
            <a:ext cx="7467600" cy="381000"/>
          </a:xfrm>
          <a:prstGeom prst="rect">
            <a:avLst/>
          </a:prstGeom>
          <a:noFill/>
          <a:ln w="9525">
            <a:noFill/>
            <a:miter lim="800000"/>
            <a:headEnd/>
            <a:tailEnd/>
          </a:ln>
        </p:spPr>
        <p:txBody>
          <a:bodyPr anchor="ctr"/>
          <a:lstStyle/>
          <a:p>
            <a:pPr algn="r"/>
            <a:r>
              <a:rPr lang="el-GR" dirty="0"/>
              <a:t>Διαγνωστική </a:t>
            </a:r>
            <a:r>
              <a:rPr lang="en-US" dirty="0"/>
              <a:t>HYS</a:t>
            </a:r>
            <a:endParaRPr lang="el-GR" dirty="0">
              <a:solidFill>
                <a:schemeClr val="tx2"/>
              </a:solidFill>
              <a:latin typeface="Cambria" pitchFamily="18" charset="0"/>
            </a:endParaRPr>
          </a:p>
        </p:txBody>
      </p:sp>
      <p:sp>
        <p:nvSpPr>
          <p:cNvPr id="23560" name="Line 13"/>
          <p:cNvSpPr>
            <a:spLocks noChangeShapeType="1"/>
          </p:cNvSpPr>
          <p:nvPr/>
        </p:nvSpPr>
        <p:spPr bwMode="auto">
          <a:xfrm>
            <a:off x="609600" y="6062663"/>
            <a:ext cx="6119813" cy="0"/>
          </a:xfrm>
          <a:prstGeom prst="line">
            <a:avLst/>
          </a:prstGeom>
          <a:noFill/>
          <a:ln w="9525">
            <a:solidFill>
              <a:schemeClr val="tx1"/>
            </a:solidFill>
            <a:round/>
            <a:headEnd/>
            <a:tailEnd/>
          </a:ln>
        </p:spPr>
        <p:txBody>
          <a:bodyPr/>
          <a:lstStyle/>
          <a:p>
            <a:endParaRPr lang="el-GR"/>
          </a:p>
        </p:txBody>
      </p:sp>
      <p:sp>
        <p:nvSpPr>
          <p:cNvPr id="23561" name="Line 14"/>
          <p:cNvSpPr>
            <a:spLocks noChangeShapeType="1"/>
          </p:cNvSpPr>
          <p:nvPr/>
        </p:nvSpPr>
        <p:spPr bwMode="auto">
          <a:xfrm flipV="1">
            <a:off x="825500" y="5986463"/>
            <a:ext cx="5688013" cy="1587"/>
          </a:xfrm>
          <a:prstGeom prst="line">
            <a:avLst/>
          </a:prstGeom>
          <a:noFill/>
          <a:ln w="28575">
            <a:solidFill>
              <a:schemeClr val="tx1"/>
            </a:solidFill>
            <a:round/>
            <a:headEnd/>
            <a:tailEnd/>
          </a:ln>
        </p:spPr>
        <p:txBody>
          <a:bodyPr/>
          <a:lstStyle/>
          <a:p>
            <a:endParaRPr lang="el-GR"/>
          </a:p>
        </p:txBody>
      </p:sp>
      <p:sp>
        <p:nvSpPr>
          <p:cNvPr id="23562" name="Line 15"/>
          <p:cNvSpPr>
            <a:spLocks noChangeShapeType="1"/>
          </p:cNvSpPr>
          <p:nvPr/>
        </p:nvSpPr>
        <p:spPr bwMode="auto">
          <a:xfrm>
            <a:off x="1439863" y="1062038"/>
            <a:ext cx="6840537" cy="0"/>
          </a:xfrm>
          <a:prstGeom prst="line">
            <a:avLst/>
          </a:prstGeom>
          <a:noFill/>
          <a:ln w="9525">
            <a:solidFill>
              <a:schemeClr val="tx1"/>
            </a:solidFill>
            <a:round/>
            <a:headEnd/>
            <a:tailEnd/>
          </a:ln>
        </p:spPr>
        <p:txBody>
          <a:bodyPr/>
          <a:lstStyle/>
          <a:p>
            <a:endParaRPr lang="el-GR"/>
          </a:p>
        </p:txBody>
      </p:sp>
      <p:sp>
        <p:nvSpPr>
          <p:cNvPr id="23563" name="Line 16"/>
          <p:cNvSpPr>
            <a:spLocks noChangeShapeType="1"/>
          </p:cNvSpPr>
          <p:nvPr/>
        </p:nvSpPr>
        <p:spPr bwMode="auto">
          <a:xfrm>
            <a:off x="1655763" y="990600"/>
            <a:ext cx="6840537" cy="0"/>
          </a:xfrm>
          <a:prstGeom prst="line">
            <a:avLst/>
          </a:prstGeom>
          <a:noFill/>
          <a:ln w="28575">
            <a:solidFill>
              <a:schemeClr val="tx1"/>
            </a:solidFill>
            <a:round/>
            <a:headEnd/>
            <a:tailEnd/>
          </a:ln>
        </p:spPr>
        <p:txBody>
          <a:bodyPr/>
          <a:lstStyle/>
          <a:p>
            <a:endParaRPr lang="el-GR"/>
          </a:p>
        </p:txBody>
      </p:sp>
      <p:sp>
        <p:nvSpPr>
          <p:cNvPr id="23564" name="Rectangle 17"/>
          <p:cNvSpPr>
            <a:spLocks noChangeArrowheads="1"/>
          </p:cNvSpPr>
          <p:nvPr/>
        </p:nvSpPr>
        <p:spPr bwMode="auto">
          <a:xfrm>
            <a:off x="685800" y="1071546"/>
            <a:ext cx="7467600" cy="457200"/>
          </a:xfrm>
          <a:prstGeom prst="rect">
            <a:avLst/>
          </a:prstGeom>
          <a:noFill/>
          <a:ln w="9525">
            <a:noFill/>
            <a:miter lim="800000"/>
            <a:headEnd/>
            <a:tailEnd/>
          </a:ln>
        </p:spPr>
        <p:txBody>
          <a:bodyPr anchor="ctr"/>
          <a:lstStyle/>
          <a:p>
            <a:pPr algn="r"/>
            <a:r>
              <a:rPr lang="el-GR" sz="2000" b="1" dirty="0">
                <a:solidFill>
                  <a:srgbClr val="CC3300"/>
                </a:solidFill>
                <a:latin typeface="Cambria" pitchFamily="18" charset="0"/>
              </a:rPr>
              <a:t>Φωτισμός</a:t>
            </a:r>
            <a:r>
              <a:rPr lang="el-GR" sz="2000" dirty="0">
                <a:solidFill>
                  <a:srgbClr val="CC3300"/>
                </a:solidFill>
                <a:latin typeface="Cambria" pitchFamily="18" charset="0"/>
              </a:rPr>
              <a:t> </a:t>
            </a:r>
            <a:r>
              <a:rPr lang="el-GR" sz="2000" dirty="0" err="1">
                <a:solidFill>
                  <a:srgbClr val="CC3300"/>
                </a:solidFill>
                <a:latin typeface="Cambria" pitchFamily="18" charset="0"/>
              </a:rPr>
              <a:t>ενδομητρικής</a:t>
            </a:r>
            <a:r>
              <a:rPr lang="el-GR" sz="2000" dirty="0">
                <a:solidFill>
                  <a:srgbClr val="CC3300"/>
                </a:solidFill>
                <a:latin typeface="Cambria" pitchFamily="18" charset="0"/>
              </a:rPr>
              <a:t> κοιλότητας</a:t>
            </a:r>
          </a:p>
        </p:txBody>
      </p:sp>
      <p:pic>
        <p:nvPicPr>
          <p:cNvPr id="20498" name="Picture 1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86200" y="3352800"/>
            <a:ext cx="2514600" cy="2457450"/>
          </a:xfrm>
          <a:prstGeom prst="rect">
            <a:avLst/>
          </a:prstGeom>
          <a:noFill/>
          <a:ln w="9525">
            <a:noFill/>
            <a:miter lim="800000"/>
            <a:headEnd/>
            <a:tailEnd/>
          </a:ln>
          <a:effectLst>
            <a:outerShdw dist="71842" dir="2700000" algn="ctr" rotWithShape="0">
              <a:schemeClr val="tx2"/>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l="8269" r="8450" b="17497"/>
          <a:stretch>
            <a:fillRect/>
          </a:stretch>
        </p:blipFill>
        <p:spPr bwMode="auto">
          <a:xfrm>
            <a:off x="0" y="0"/>
            <a:ext cx="9144000" cy="6858000"/>
          </a:xfrm>
          <a:prstGeom prst="rect">
            <a:avLst/>
          </a:prstGeom>
          <a:noFill/>
          <a:ln w="9525">
            <a:noFill/>
            <a:miter lim="800000"/>
            <a:headEnd/>
            <a:tailEnd/>
          </a:ln>
        </p:spPr>
      </p:pic>
      <p:sp>
        <p:nvSpPr>
          <p:cNvPr id="30723" name="Rectangle 5"/>
          <p:cNvSpPr>
            <a:spLocks noChangeArrowheads="1"/>
          </p:cNvSpPr>
          <p:nvPr/>
        </p:nvSpPr>
        <p:spPr bwMode="auto">
          <a:xfrm>
            <a:off x="2501900" y="1066800"/>
            <a:ext cx="4432300" cy="701675"/>
          </a:xfrm>
          <a:prstGeom prst="rect">
            <a:avLst/>
          </a:prstGeom>
          <a:noFill/>
          <a:ln w="9525" algn="ctr">
            <a:noFill/>
            <a:miter lim="800000"/>
            <a:headEnd/>
            <a:tailEnd/>
          </a:ln>
        </p:spPr>
        <p:txBody>
          <a:bodyPr anchor="ctr"/>
          <a:lstStyle/>
          <a:p>
            <a:pPr algn="r"/>
            <a:endParaRPr lang="el-GR" sz="2800">
              <a:solidFill>
                <a:schemeClr val="accent2"/>
              </a:solidFill>
              <a:latin typeface="Book Antiqua" pitchFamily="18" charset="0"/>
            </a:endParaRPr>
          </a:p>
        </p:txBody>
      </p:sp>
      <p:sp>
        <p:nvSpPr>
          <p:cNvPr id="30724" name="Rectangle 6"/>
          <p:cNvSpPr>
            <a:spLocks noChangeArrowheads="1"/>
          </p:cNvSpPr>
          <p:nvPr/>
        </p:nvSpPr>
        <p:spPr bwMode="auto">
          <a:xfrm>
            <a:off x="685800" y="533400"/>
            <a:ext cx="7467600" cy="381000"/>
          </a:xfrm>
          <a:prstGeom prst="rect">
            <a:avLst/>
          </a:prstGeom>
          <a:noFill/>
          <a:ln w="9525">
            <a:noFill/>
            <a:miter lim="800000"/>
            <a:headEnd/>
            <a:tailEnd/>
          </a:ln>
        </p:spPr>
        <p:txBody>
          <a:bodyPr anchor="ctr"/>
          <a:lstStyle/>
          <a:p>
            <a:pPr algn="r"/>
            <a:r>
              <a:rPr lang="el-GR" dirty="0"/>
              <a:t>Διαγνωστική </a:t>
            </a:r>
            <a:r>
              <a:rPr lang="en-US" dirty="0"/>
              <a:t>HYS</a:t>
            </a:r>
            <a:endParaRPr lang="el-GR" dirty="0">
              <a:solidFill>
                <a:schemeClr val="tx2"/>
              </a:solidFill>
              <a:latin typeface="Cambria" pitchFamily="18" charset="0"/>
            </a:endParaRPr>
          </a:p>
        </p:txBody>
      </p:sp>
      <p:sp>
        <p:nvSpPr>
          <p:cNvPr id="30725" name="Line 7"/>
          <p:cNvSpPr>
            <a:spLocks noChangeShapeType="1"/>
          </p:cNvSpPr>
          <p:nvPr/>
        </p:nvSpPr>
        <p:spPr bwMode="auto">
          <a:xfrm>
            <a:off x="749300" y="5562600"/>
            <a:ext cx="6119813" cy="0"/>
          </a:xfrm>
          <a:prstGeom prst="line">
            <a:avLst/>
          </a:prstGeom>
          <a:noFill/>
          <a:ln w="9525">
            <a:solidFill>
              <a:schemeClr val="tx1"/>
            </a:solidFill>
            <a:round/>
            <a:headEnd/>
            <a:tailEnd/>
          </a:ln>
        </p:spPr>
        <p:txBody>
          <a:bodyPr/>
          <a:lstStyle/>
          <a:p>
            <a:endParaRPr lang="el-GR"/>
          </a:p>
        </p:txBody>
      </p:sp>
      <p:sp>
        <p:nvSpPr>
          <p:cNvPr id="30726" name="Line 8"/>
          <p:cNvSpPr>
            <a:spLocks noChangeShapeType="1"/>
          </p:cNvSpPr>
          <p:nvPr/>
        </p:nvSpPr>
        <p:spPr bwMode="auto">
          <a:xfrm flipV="1">
            <a:off x="965200" y="5486400"/>
            <a:ext cx="5688013" cy="1588"/>
          </a:xfrm>
          <a:prstGeom prst="line">
            <a:avLst/>
          </a:prstGeom>
          <a:noFill/>
          <a:ln w="28575">
            <a:solidFill>
              <a:schemeClr val="tx1"/>
            </a:solidFill>
            <a:round/>
            <a:headEnd/>
            <a:tailEnd/>
          </a:ln>
        </p:spPr>
        <p:txBody>
          <a:bodyPr/>
          <a:lstStyle/>
          <a:p>
            <a:endParaRPr lang="el-GR"/>
          </a:p>
        </p:txBody>
      </p:sp>
      <p:sp>
        <p:nvSpPr>
          <p:cNvPr id="30727" name="Line 9"/>
          <p:cNvSpPr>
            <a:spLocks noChangeShapeType="1"/>
          </p:cNvSpPr>
          <p:nvPr/>
        </p:nvSpPr>
        <p:spPr bwMode="auto">
          <a:xfrm>
            <a:off x="1439863" y="1062038"/>
            <a:ext cx="6840537" cy="0"/>
          </a:xfrm>
          <a:prstGeom prst="line">
            <a:avLst/>
          </a:prstGeom>
          <a:noFill/>
          <a:ln w="9525">
            <a:solidFill>
              <a:schemeClr val="tx1"/>
            </a:solidFill>
            <a:round/>
            <a:headEnd/>
            <a:tailEnd/>
          </a:ln>
        </p:spPr>
        <p:txBody>
          <a:bodyPr/>
          <a:lstStyle/>
          <a:p>
            <a:endParaRPr lang="el-GR"/>
          </a:p>
        </p:txBody>
      </p:sp>
      <p:sp>
        <p:nvSpPr>
          <p:cNvPr id="30728" name="Line 10"/>
          <p:cNvSpPr>
            <a:spLocks noChangeShapeType="1"/>
          </p:cNvSpPr>
          <p:nvPr/>
        </p:nvSpPr>
        <p:spPr bwMode="auto">
          <a:xfrm>
            <a:off x="1655763" y="990600"/>
            <a:ext cx="6840537" cy="0"/>
          </a:xfrm>
          <a:prstGeom prst="line">
            <a:avLst/>
          </a:prstGeom>
          <a:noFill/>
          <a:ln w="28575">
            <a:solidFill>
              <a:schemeClr val="tx1"/>
            </a:solidFill>
            <a:round/>
            <a:headEnd/>
            <a:tailEnd/>
          </a:ln>
        </p:spPr>
        <p:txBody>
          <a:bodyPr/>
          <a:lstStyle/>
          <a:p>
            <a:endParaRPr lang="el-GR"/>
          </a:p>
        </p:txBody>
      </p:sp>
      <p:sp>
        <p:nvSpPr>
          <p:cNvPr id="30729" name="Rectangle 11"/>
          <p:cNvSpPr>
            <a:spLocks noChangeArrowheads="1"/>
          </p:cNvSpPr>
          <p:nvPr/>
        </p:nvSpPr>
        <p:spPr bwMode="auto">
          <a:xfrm>
            <a:off x="3962400" y="1071546"/>
            <a:ext cx="4191000" cy="457200"/>
          </a:xfrm>
          <a:prstGeom prst="rect">
            <a:avLst/>
          </a:prstGeom>
          <a:noFill/>
          <a:ln w="9525">
            <a:noFill/>
            <a:miter lim="800000"/>
            <a:headEnd/>
            <a:tailEnd/>
          </a:ln>
        </p:spPr>
        <p:txBody>
          <a:bodyPr anchor="ctr"/>
          <a:lstStyle/>
          <a:p>
            <a:pPr algn="r"/>
            <a:r>
              <a:rPr lang="el-GR" sz="2000" b="1" dirty="0" err="1">
                <a:solidFill>
                  <a:srgbClr val="CC3300"/>
                </a:solidFill>
                <a:latin typeface="Cambria" pitchFamily="18" charset="0"/>
              </a:rPr>
              <a:t>Διατατικά</a:t>
            </a:r>
            <a:r>
              <a:rPr lang="el-GR" sz="2000" b="1" dirty="0">
                <a:solidFill>
                  <a:srgbClr val="CC3300"/>
                </a:solidFill>
                <a:latin typeface="Cambria" pitchFamily="18" charset="0"/>
              </a:rPr>
              <a:t> μέσα</a:t>
            </a:r>
          </a:p>
        </p:txBody>
      </p:sp>
      <p:sp>
        <p:nvSpPr>
          <p:cNvPr id="30730" name="Text Box 12"/>
          <p:cNvSpPr txBox="1">
            <a:spLocks noChangeArrowheads="1"/>
          </p:cNvSpPr>
          <p:nvPr/>
        </p:nvSpPr>
        <p:spPr bwMode="auto">
          <a:xfrm>
            <a:off x="1371600" y="5638800"/>
            <a:ext cx="5334000" cy="400110"/>
          </a:xfrm>
          <a:prstGeom prst="rect">
            <a:avLst/>
          </a:prstGeom>
          <a:noFill/>
          <a:ln w="9525">
            <a:noFill/>
            <a:miter lim="800000"/>
            <a:headEnd/>
            <a:tailEnd/>
          </a:ln>
        </p:spPr>
        <p:txBody>
          <a:bodyPr>
            <a:spAutoFit/>
          </a:bodyPr>
          <a:lstStyle/>
          <a:p>
            <a:pPr algn="r"/>
            <a:r>
              <a:rPr lang="en-US" sz="2000" i="1" dirty="0" err="1">
                <a:solidFill>
                  <a:schemeClr val="accent2"/>
                </a:solidFill>
                <a:latin typeface="Book Antiqua" pitchFamily="18" charset="0"/>
              </a:rPr>
              <a:t>Isidor</a:t>
            </a:r>
            <a:r>
              <a:rPr lang="en-US" sz="2000" i="1" dirty="0">
                <a:solidFill>
                  <a:schemeClr val="accent2"/>
                </a:solidFill>
                <a:latin typeface="Book Antiqua" pitchFamily="18" charset="0"/>
              </a:rPr>
              <a:t> Clinton Rubin 1925</a:t>
            </a:r>
          </a:p>
        </p:txBody>
      </p:sp>
      <p:sp>
        <p:nvSpPr>
          <p:cNvPr id="30731" name="Rectangle 13"/>
          <p:cNvSpPr>
            <a:spLocks noChangeArrowheads="1"/>
          </p:cNvSpPr>
          <p:nvPr/>
        </p:nvSpPr>
        <p:spPr bwMode="auto">
          <a:xfrm>
            <a:off x="1285852" y="1785926"/>
            <a:ext cx="5715000" cy="1752600"/>
          </a:xfrm>
          <a:prstGeom prst="rect">
            <a:avLst/>
          </a:prstGeom>
          <a:noFill/>
          <a:ln w="9525">
            <a:noFill/>
            <a:miter lim="800000"/>
            <a:headEnd/>
            <a:tailEnd/>
          </a:ln>
        </p:spPr>
        <p:txBody>
          <a:bodyPr/>
          <a:lstStyle/>
          <a:p>
            <a:pPr marL="342900" indent="-342900">
              <a:spcBef>
                <a:spcPct val="60000"/>
              </a:spcBef>
              <a:buFontTx/>
              <a:buChar char="•"/>
            </a:pPr>
            <a:r>
              <a:rPr lang="el-GR" sz="2200" b="1" dirty="0">
                <a:latin typeface="Cambria" pitchFamily="18" charset="0"/>
              </a:rPr>
              <a:t>Εξαιρετική διάταση της </a:t>
            </a:r>
            <a:r>
              <a:rPr lang="el-GR" sz="2200" b="1" dirty="0" err="1">
                <a:latin typeface="Cambria" pitchFamily="18" charset="0"/>
              </a:rPr>
              <a:t>ενδομητρικής</a:t>
            </a:r>
            <a:r>
              <a:rPr lang="el-GR" sz="2200" b="1" dirty="0">
                <a:latin typeface="Cambria" pitchFamily="18" charset="0"/>
              </a:rPr>
              <a:t> κοιλότητας με χρήση </a:t>
            </a:r>
            <a:r>
              <a:rPr lang="en-US" sz="2200" b="1" dirty="0">
                <a:latin typeface="Cambria" pitchFamily="18" charset="0"/>
              </a:rPr>
              <a:t>CO</a:t>
            </a:r>
            <a:r>
              <a:rPr lang="en-US" sz="2200" b="1" baseline="-10000" dirty="0">
                <a:latin typeface="Cambria" pitchFamily="18" charset="0"/>
              </a:rPr>
              <a:t>2</a:t>
            </a:r>
          </a:p>
          <a:p>
            <a:pPr marL="342900" indent="-342900">
              <a:spcBef>
                <a:spcPct val="60000"/>
              </a:spcBef>
              <a:buFontTx/>
              <a:buChar char="•"/>
            </a:pPr>
            <a:r>
              <a:rPr lang="el-GR" sz="2000" dirty="0">
                <a:latin typeface="Cambria" pitchFamily="18" charset="0"/>
              </a:rPr>
              <a:t>Η διάταση με αέριο μέσο χρησιμοποιείται ακόμη σπάνια επειδή οι περισσότεροι προτιμούν υγρά χαμηλού ιξώδους</a:t>
            </a:r>
          </a:p>
        </p:txBody>
      </p:sp>
      <p:pic>
        <p:nvPicPr>
          <p:cNvPr id="77826"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14480" y="4000504"/>
            <a:ext cx="2571768" cy="1352550"/>
          </a:xfrm>
          <a:prstGeom prst="rect">
            <a:avLst/>
          </a:prstGeom>
          <a:noFill/>
          <a:ln w="9525">
            <a:no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l="8269" r="8450" b="17497"/>
          <a:stretch>
            <a:fillRect/>
          </a:stretch>
        </p:blipFill>
        <p:spPr bwMode="auto">
          <a:xfrm>
            <a:off x="0" y="0"/>
            <a:ext cx="9144000" cy="6858000"/>
          </a:xfrm>
          <a:prstGeom prst="rect">
            <a:avLst/>
          </a:prstGeom>
          <a:noFill/>
          <a:ln w="9525">
            <a:noFill/>
            <a:miter lim="800000"/>
            <a:headEnd/>
            <a:tailEnd/>
          </a:ln>
        </p:spPr>
      </p:pic>
      <p:sp>
        <p:nvSpPr>
          <p:cNvPr id="31747" name="Rectangle 3"/>
          <p:cNvSpPr>
            <a:spLocks noChangeArrowheads="1"/>
          </p:cNvSpPr>
          <p:nvPr/>
        </p:nvSpPr>
        <p:spPr bwMode="auto">
          <a:xfrm>
            <a:off x="2501900" y="1066800"/>
            <a:ext cx="4432300" cy="701675"/>
          </a:xfrm>
          <a:prstGeom prst="rect">
            <a:avLst/>
          </a:prstGeom>
          <a:noFill/>
          <a:ln w="9525" algn="ctr">
            <a:noFill/>
            <a:miter lim="800000"/>
            <a:headEnd/>
            <a:tailEnd/>
          </a:ln>
        </p:spPr>
        <p:txBody>
          <a:bodyPr anchor="ctr"/>
          <a:lstStyle/>
          <a:p>
            <a:pPr algn="r"/>
            <a:endParaRPr lang="el-GR" sz="2800">
              <a:solidFill>
                <a:schemeClr val="accent2"/>
              </a:solidFill>
              <a:latin typeface="Book Antiqua" pitchFamily="18" charset="0"/>
            </a:endParaRPr>
          </a:p>
        </p:txBody>
      </p:sp>
      <p:sp>
        <p:nvSpPr>
          <p:cNvPr id="31749" name="Line 5"/>
          <p:cNvSpPr>
            <a:spLocks noChangeShapeType="1"/>
          </p:cNvSpPr>
          <p:nvPr/>
        </p:nvSpPr>
        <p:spPr bwMode="auto">
          <a:xfrm>
            <a:off x="749300" y="5562600"/>
            <a:ext cx="6119813" cy="0"/>
          </a:xfrm>
          <a:prstGeom prst="line">
            <a:avLst/>
          </a:prstGeom>
          <a:noFill/>
          <a:ln w="9525">
            <a:solidFill>
              <a:schemeClr val="tx1"/>
            </a:solidFill>
            <a:round/>
            <a:headEnd/>
            <a:tailEnd/>
          </a:ln>
        </p:spPr>
        <p:txBody>
          <a:bodyPr/>
          <a:lstStyle/>
          <a:p>
            <a:endParaRPr lang="el-GR"/>
          </a:p>
        </p:txBody>
      </p:sp>
      <p:sp>
        <p:nvSpPr>
          <p:cNvPr id="31750" name="Line 6"/>
          <p:cNvSpPr>
            <a:spLocks noChangeShapeType="1"/>
          </p:cNvSpPr>
          <p:nvPr/>
        </p:nvSpPr>
        <p:spPr bwMode="auto">
          <a:xfrm flipV="1">
            <a:off x="965200" y="5486400"/>
            <a:ext cx="5688013" cy="1588"/>
          </a:xfrm>
          <a:prstGeom prst="line">
            <a:avLst/>
          </a:prstGeom>
          <a:noFill/>
          <a:ln w="28575">
            <a:solidFill>
              <a:schemeClr val="tx1"/>
            </a:solidFill>
            <a:round/>
            <a:headEnd/>
            <a:tailEnd/>
          </a:ln>
        </p:spPr>
        <p:txBody>
          <a:bodyPr/>
          <a:lstStyle/>
          <a:p>
            <a:endParaRPr lang="el-GR"/>
          </a:p>
        </p:txBody>
      </p:sp>
      <p:sp>
        <p:nvSpPr>
          <p:cNvPr id="31751" name="Line 7"/>
          <p:cNvSpPr>
            <a:spLocks noChangeShapeType="1"/>
          </p:cNvSpPr>
          <p:nvPr/>
        </p:nvSpPr>
        <p:spPr bwMode="auto">
          <a:xfrm>
            <a:off x="1439863" y="1062038"/>
            <a:ext cx="6840537" cy="0"/>
          </a:xfrm>
          <a:prstGeom prst="line">
            <a:avLst/>
          </a:prstGeom>
          <a:noFill/>
          <a:ln w="9525">
            <a:solidFill>
              <a:schemeClr val="tx1"/>
            </a:solidFill>
            <a:round/>
            <a:headEnd/>
            <a:tailEnd/>
          </a:ln>
        </p:spPr>
        <p:txBody>
          <a:bodyPr/>
          <a:lstStyle/>
          <a:p>
            <a:endParaRPr lang="el-GR"/>
          </a:p>
        </p:txBody>
      </p:sp>
      <p:sp>
        <p:nvSpPr>
          <p:cNvPr id="31752" name="Line 8"/>
          <p:cNvSpPr>
            <a:spLocks noChangeShapeType="1"/>
          </p:cNvSpPr>
          <p:nvPr/>
        </p:nvSpPr>
        <p:spPr bwMode="auto">
          <a:xfrm>
            <a:off x="1655763" y="990600"/>
            <a:ext cx="6840537" cy="0"/>
          </a:xfrm>
          <a:prstGeom prst="line">
            <a:avLst/>
          </a:prstGeom>
          <a:noFill/>
          <a:ln w="28575">
            <a:solidFill>
              <a:schemeClr val="tx1"/>
            </a:solidFill>
            <a:round/>
            <a:headEnd/>
            <a:tailEnd/>
          </a:ln>
        </p:spPr>
        <p:txBody>
          <a:bodyPr/>
          <a:lstStyle/>
          <a:p>
            <a:endParaRPr lang="el-GR"/>
          </a:p>
        </p:txBody>
      </p:sp>
      <p:sp>
        <p:nvSpPr>
          <p:cNvPr id="31754" name="Text Box 10"/>
          <p:cNvSpPr txBox="1">
            <a:spLocks noChangeArrowheads="1"/>
          </p:cNvSpPr>
          <p:nvPr/>
        </p:nvSpPr>
        <p:spPr bwMode="auto">
          <a:xfrm>
            <a:off x="1371600" y="5638800"/>
            <a:ext cx="5334000" cy="396875"/>
          </a:xfrm>
          <a:prstGeom prst="rect">
            <a:avLst/>
          </a:prstGeom>
          <a:noFill/>
          <a:ln w="9525">
            <a:noFill/>
            <a:miter lim="800000"/>
            <a:headEnd/>
            <a:tailEnd/>
          </a:ln>
        </p:spPr>
        <p:txBody>
          <a:bodyPr>
            <a:spAutoFit/>
          </a:bodyPr>
          <a:lstStyle/>
          <a:p>
            <a:pPr algn="r"/>
            <a:r>
              <a:rPr lang="en-US" sz="2000" i="1">
                <a:solidFill>
                  <a:schemeClr val="accent2"/>
                </a:solidFill>
                <a:latin typeface="Book Antiqua" pitchFamily="18" charset="0"/>
              </a:rPr>
              <a:t>C. Schroeder </a:t>
            </a:r>
            <a:endParaRPr lang="el-GR" sz="2000" i="1">
              <a:solidFill>
                <a:schemeClr val="accent2"/>
              </a:solidFill>
              <a:latin typeface="Book Antiqua" pitchFamily="18" charset="0"/>
            </a:endParaRPr>
          </a:p>
        </p:txBody>
      </p:sp>
      <p:sp>
        <p:nvSpPr>
          <p:cNvPr id="31755" name="Rectangle 11"/>
          <p:cNvSpPr>
            <a:spLocks noChangeArrowheads="1"/>
          </p:cNvSpPr>
          <p:nvPr/>
        </p:nvSpPr>
        <p:spPr bwMode="auto">
          <a:xfrm>
            <a:off x="1643063" y="2286000"/>
            <a:ext cx="5715000" cy="1752600"/>
          </a:xfrm>
          <a:prstGeom prst="rect">
            <a:avLst/>
          </a:prstGeom>
          <a:noFill/>
          <a:ln w="9525">
            <a:noFill/>
            <a:miter lim="800000"/>
            <a:headEnd/>
            <a:tailEnd/>
          </a:ln>
        </p:spPr>
        <p:txBody>
          <a:bodyPr/>
          <a:lstStyle/>
          <a:p>
            <a:pPr marL="342900" indent="-342900" defTabSz="800100">
              <a:spcBef>
                <a:spcPct val="60000"/>
              </a:spcBef>
              <a:buFontTx/>
              <a:buChar char="•"/>
            </a:pPr>
            <a:r>
              <a:rPr lang="el-GR" sz="2200" b="1">
                <a:latin typeface="Cambria" pitchFamily="18" charset="0"/>
              </a:rPr>
              <a:t>Καθόρισε τις πιέσεις για ικανοποιητική υστεροσκόπηση</a:t>
            </a:r>
            <a:endParaRPr lang="en-US" sz="2200" b="1" baseline="-10000">
              <a:latin typeface="Cambria" pitchFamily="18" charset="0"/>
            </a:endParaRPr>
          </a:p>
          <a:p>
            <a:pPr marL="342900" indent="-342900" defTabSz="800100">
              <a:spcBef>
                <a:spcPct val="60000"/>
              </a:spcBef>
              <a:buFontTx/>
              <a:buChar char="•"/>
            </a:pPr>
            <a:r>
              <a:rPr lang="el-GR" sz="2000">
                <a:latin typeface="Cambria" pitchFamily="18" charset="0"/>
              </a:rPr>
              <a:t>25-30</a:t>
            </a:r>
            <a:r>
              <a:rPr lang="en-US" sz="2000">
                <a:latin typeface="Cambria" pitchFamily="18" charset="0"/>
              </a:rPr>
              <a:t>mmHg</a:t>
            </a:r>
            <a:r>
              <a:rPr lang="el-GR" sz="2000">
                <a:latin typeface="Cambria" pitchFamily="18" charset="0"/>
              </a:rPr>
              <a:t> </a:t>
            </a:r>
            <a:r>
              <a:rPr lang="en-US" sz="2000">
                <a:latin typeface="Cambria" pitchFamily="18" charset="0"/>
              </a:rPr>
              <a:t>–</a:t>
            </a:r>
            <a:r>
              <a:rPr lang="el-GR" sz="2000">
                <a:latin typeface="Cambria" pitchFamily="18" charset="0"/>
              </a:rPr>
              <a:t> Καλή ορατότητα</a:t>
            </a:r>
          </a:p>
          <a:p>
            <a:pPr marL="342900" indent="-342900" defTabSz="800100">
              <a:spcBef>
                <a:spcPct val="60000"/>
              </a:spcBef>
              <a:buFontTx/>
              <a:buChar char="•"/>
            </a:pPr>
            <a:r>
              <a:rPr lang="el-GR" sz="2000">
                <a:latin typeface="Cambria" pitchFamily="18" charset="0"/>
              </a:rPr>
              <a:t>&gt;</a:t>
            </a:r>
            <a:r>
              <a:rPr lang="en-US" sz="2000">
                <a:latin typeface="Cambria" pitchFamily="18" charset="0"/>
              </a:rPr>
              <a:t>55mmHg – </a:t>
            </a:r>
            <a:r>
              <a:rPr lang="el-GR" sz="2000">
                <a:latin typeface="Cambria" pitchFamily="18" charset="0"/>
              </a:rPr>
              <a:t>Πιθανή διάχυση του υγρού στην 		   περιτοναϊκή κοιλότητα</a:t>
            </a:r>
          </a:p>
        </p:txBody>
      </p:sp>
      <p:sp>
        <p:nvSpPr>
          <p:cNvPr id="12" name="Rectangle 6"/>
          <p:cNvSpPr>
            <a:spLocks noChangeArrowheads="1"/>
          </p:cNvSpPr>
          <p:nvPr/>
        </p:nvSpPr>
        <p:spPr bwMode="auto">
          <a:xfrm>
            <a:off x="685800" y="533400"/>
            <a:ext cx="7467600" cy="381000"/>
          </a:xfrm>
          <a:prstGeom prst="rect">
            <a:avLst/>
          </a:prstGeom>
          <a:noFill/>
          <a:ln w="9525">
            <a:noFill/>
            <a:miter lim="800000"/>
            <a:headEnd/>
            <a:tailEnd/>
          </a:ln>
        </p:spPr>
        <p:txBody>
          <a:bodyPr anchor="ctr"/>
          <a:lstStyle/>
          <a:p>
            <a:pPr algn="r"/>
            <a:r>
              <a:rPr lang="el-GR" dirty="0"/>
              <a:t>Διαγνωστική </a:t>
            </a:r>
            <a:r>
              <a:rPr lang="en-US" dirty="0"/>
              <a:t>HYS</a:t>
            </a:r>
            <a:endParaRPr lang="el-GR" dirty="0">
              <a:solidFill>
                <a:schemeClr val="tx2"/>
              </a:solidFill>
              <a:latin typeface="Cambria" pitchFamily="18" charset="0"/>
            </a:endParaRPr>
          </a:p>
        </p:txBody>
      </p:sp>
      <p:sp>
        <p:nvSpPr>
          <p:cNvPr id="13" name="Rectangle 11"/>
          <p:cNvSpPr>
            <a:spLocks noChangeArrowheads="1"/>
          </p:cNvSpPr>
          <p:nvPr/>
        </p:nvSpPr>
        <p:spPr bwMode="auto">
          <a:xfrm>
            <a:off x="3962400" y="1071546"/>
            <a:ext cx="4191000" cy="457200"/>
          </a:xfrm>
          <a:prstGeom prst="rect">
            <a:avLst/>
          </a:prstGeom>
          <a:noFill/>
          <a:ln w="9525">
            <a:noFill/>
            <a:miter lim="800000"/>
            <a:headEnd/>
            <a:tailEnd/>
          </a:ln>
        </p:spPr>
        <p:txBody>
          <a:bodyPr anchor="ctr"/>
          <a:lstStyle/>
          <a:p>
            <a:pPr algn="r"/>
            <a:r>
              <a:rPr lang="el-GR" sz="2000" b="1" dirty="0" err="1">
                <a:solidFill>
                  <a:srgbClr val="CC3300"/>
                </a:solidFill>
                <a:latin typeface="Cambria" pitchFamily="18" charset="0"/>
              </a:rPr>
              <a:t>Διατατικά</a:t>
            </a:r>
            <a:r>
              <a:rPr lang="el-GR" sz="2000" b="1" dirty="0">
                <a:solidFill>
                  <a:srgbClr val="CC3300"/>
                </a:solidFill>
                <a:latin typeface="Cambria" pitchFamily="18" charset="0"/>
              </a:rPr>
              <a:t> μέσα</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1"/>
          <p:cNvPicPr>
            <a:picLocks noChangeAspect="1" noChangeArrowheads="1"/>
          </p:cNvPicPr>
          <p:nvPr/>
        </p:nvPicPr>
        <p:blipFill>
          <a:blip r:embed="rId2" cstate="email">
            <a:extLst>
              <a:ext uri="{28A0092B-C50C-407E-A947-70E740481C1C}">
                <a14:useLocalDpi xmlns:a14="http://schemas.microsoft.com/office/drawing/2010/main"/>
              </a:ext>
            </a:extLst>
          </a:blip>
          <a:srcRect l="8269" r="8450" b="17497"/>
          <a:stretch>
            <a:fillRect/>
          </a:stretch>
        </p:blipFill>
        <p:spPr bwMode="auto">
          <a:xfrm>
            <a:off x="0" y="0"/>
            <a:ext cx="9144000" cy="6858000"/>
          </a:xfrm>
          <a:prstGeom prst="rect">
            <a:avLst/>
          </a:prstGeom>
          <a:noFill/>
          <a:ln w="9525">
            <a:noFill/>
            <a:miter lim="800000"/>
            <a:headEnd/>
            <a:tailEnd/>
          </a:ln>
        </p:spPr>
      </p:pic>
      <p:sp>
        <p:nvSpPr>
          <p:cNvPr id="33795" name="Rectangle 4"/>
          <p:cNvSpPr>
            <a:spLocks noChangeArrowheads="1"/>
          </p:cNvSpPr>
          <p:nvPr/>
        </p:nvSpPr>
        <p:spPr bwMode="auto">
          <a:xfrm>
            <a:off x="381000" y="1914525"/>
            <a:ext cx="8458200" cy="1381125"/>
          </a:xfrm>
          <a:prstGeom prst="rect">
            <a:avLst/>
          </a:prstGeom>
          <a:noFill/>
          <a:ln w="9525">
            <a:noFill/>
            <a:miter lim="800000"/>
            <a:headEnd/>
            <a:tailEnd/>
          </a:ln>
        </p:spPr>
        <p:txBody>
          <a:bodyPr>
            <a:spAutoFit/>
          </a:bodyPr>
          <a:lstStyle/>
          <a:p>
            <a:pPr marL="180975" indent="-180975" eaLnBrk="0" hangingPunct="0">
              <a:lnSpc>
                <a:spcPct val="90000"/>
              </a:lnSpc>
              <a:spcAft>
                <a:spcPts val="500"/>
              </a:spcAft>
              <a:buFontTx/>
              <a:buChar char="•"/>
            </a:pPr>
            <a:r>
              <a:rPr lang="el-GR" sz="2000" b="1" dirty="0" err="1">
                <a:latin typeface="Cambria" pitchFamily="18" charset="0"/>
              </a:rPr>
              <a:t>Επανείσοδος</a:t>
            </a:r>
            <a:r>
              <a:rPr lang="el-GR" sz="2000" b="1" dirty="0">
                <a:latin typeface="Cambria" pitchFamily="18" charset="0"/>
              </a:rPr>
              <a:t> και καθιέρωση του </a:t>
            </a:r>
            <a:r>
              <a:rPr lang="en-US" sz="2000" b="1" dirty="0">
                <a:latin typeface="Cambria" pitchFamily="18" charset="0"/>
              </a:rPr>
              <a:t>CO</a:t>
            </a:r>
            <a:r>
              <a:rPr lang="en-US" sz="2000" b="1" baseline="-18000" dirty="0">
                <a:latin typeface="Cambria" pitchFamily="18" charset="0"/>
              </a:rPr>
              <a:t>2</a:t>
            </a:r>
            <a:r>
              <a:rPr lang="el-GR" sz="2000" b="1" dirty="0">
                <a:latin typeface="Cambria" pitchFamily="18" charset="0"/>
              </a:rPr>
              <a:t> ως  αερίου μέσου διάτασης</a:t>
            </a:r>
          </a:p>
          <a:p>
            <a:pPr marL="180975" indent="-180975" eaLnBrk="0" hangingPunct="0">
              <a:lnSpc>
                <a:spcPct val="90000"/>
              </a:lnSpc>
              <a:spcAft>
                <a:spcPts val="500"/>
              </a:spcAft>
              <a:buFontTx/>
              <a:buChar char="•"/>
            </a:pPr>
            <a:r>
              <a:rPr lang="el-GR" sz="2000" dirty="0">
                <a:latin typeface="Cambria" pitchFamily="18" charset="0"/>
              </a:rPr>
              <a:t>Η "</a:t>
            </a:r>
            <a:r>
              <a:rPr lang="el-GR" sz="2000" i="1" dirty="0">
                <a:latin typeface="Cambria" pitchFamily="18" charset="0"/>
              </a:rPr>
              <a:t>εικονική</a:t>
            </a:r>
            <a:r>
              <a:rPr lang="el-GR" sz="2000" dirty="0">
                <a:latin typeface="Cambria" pitchFamily="18" charset="0"/>
              </a:rPr>
              <a:t>" ενδομήτρια κοιλότητα γίνεται "</a:t>
            </a:r>
            <a:r>
              <a:rPr lang="el-GR" sz="2000" i="1" dirty="0">
                <a:latin typeface="Cambria" pitchFamily="18" charset="0"/>
              </a:rPr>
              <a:t>λειτουργική</a:t>
            </a:r>
            <a:r>
              <a:rPr lang="en-US" sz="2000" dirty="0">
                <a:latin typeface="Cambria" pitchFamily="18" charset="0"/>
              </a:rPr>
              <a:t>”</a:t>
            </a:r>
            <a:endParaRPr lang="el-GR" sz="2000" dirty="0">
              <a:latin typeface="Cambria" pitchFamily="18" charset="0"/>
            </a:endParaRPr>
          </a:p>
          <a:p>
            <a:pPr marL="180975" indent="-180975" eaLnBrk="0" hangingPunct="0">
              <a:lnSpc>
                <a:spcPct val="90000"/>
              </a:lnSpc>
              <a:spcAft>
                <a:spcPts val="500"/>
              </a:spcAft>
              <a:buFontTx/>
              <a:buChar char="•"/>
            </a:pPr>
            <a:r>
              <a:rPr lang="el-GR" sz="2000" dirty="0">
                <a:latin typeface="Cambria" pitchFamily="18" charset="0"/>
              </a:rPr>
              <a:t>Κατασκευή </a:t>
            </a:r>
            <a:r>
              <a:rPr lang="en-US" sz="2000" dirty="0" err="1">
                <a:latin typeface="Cambria" pitchFamily="18" charset="0"/>
              </a:rPr>
              <a:t>Insuflator</a:t>
            </a:r>
            <a:r>
              <a:rPr lang="en-US" sz="2000" dirty="0">
                <a:latin typeface="Cambria" pitchFamily="18" charset="0"/>
              </a:rPr>
              <a:t> </a:t>
            </a:r>
            <a:r>
              <a:rPr lang="el-GR" sz="2000" dirty="0">
                <a:latin typeface="Cambria" pitchFamily="18" charset="0"/>
              </a:rPr>
              <a:t>από τη βιομηχανία</a:t>
            </a:r>
          </a:p>
          <a:p>
            <a:pPr marL="180975" indent="-180975" eaLnBrk="0" hangingPunct="0">
              <a:lnSpc>
                <a:spcPct val="90000"/>
              </a:lnSpc>
              <a:spcAft>
                <a:spcPts val="500"/>
              </a:spcAft>
              <a:buFontTx/>
              <a:buChar char="•"/>
            </a:pPr>
            <a:r>
              <a:rPr lang="el-GR" sz="2000" dirty="0">
                <a:latin typeface="Cambria" pitchFamily="18" charset="0"/>
              </a:rPr>
              <a:t>Ρύθμιση ροής και πίεσης </a:t>
            </a:r>
            <a:r>
              <a:rPr lang="el-GR" sz="2000" dirty="0" err="1">
                <a:latin typeface="Cambria" pitchFamily="18" charset="0"/>
              </a:rPr>
              <a:t>διατατικού</a:t>
            </a:r>
            <a:r>
              <a:rPr lang="el-GR" sz="2000" dirty="0">
                <a:latin typeface="Cambria" pitchFamily="18" charset="0"/>
              </a:rPr>
              <a:t> μέσου</a:t>
            </a:r>
          </a:p>
        </p:txBody>
      </p:sp>
      <p:pic>
        <p:nvPicPr>
          <p:cNvPr id="33796"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66900" y="3562351"/>
            <a:ext cx="1425575" cy="1957387"/>
          </a:xfrm>
          <a:prstGeom prst="rect">
            <a:avLst/>
          </a:prstGeom>
          <a:noFill/>
          <a:ln w="9525">
            <a:solidFill>
              <a:srgbClr val="CC3300"/>
            </a:solidFill>
            <a:miter lim="800000"/>
            <a:headEnd/>
            <a:tailEnd/>
          </a:ln>
        </p:spPr>
      </p:pic>
      <p:sp>
        <p:nvSpPr>
          <p:cNvPr id="33797" name="Rectangle 6"/>
          <p:cNvSpPr>
            <a:spLocks noChangeArrowheads="1"/>
          </p:cNvSpPr>
          <p:nvPr/>
        </p:nvSpPr>
        <p:spPr bwMode="auto">
          <a:xfrm>
            <a:off x="838200" y="5672138"/>
            <a:ext cx="6477000" cy="701675"/>
          </a:xfrm>
          <a:prstGeom prst="rect">
            <a:avLst/>
          </a:prstGeom>
          <a:noFill/>
          <a:ln w="9525">
            <a:noFill/>
            <a:miter lim="800000"/>
            <a:headEnd/>
            <a:tailEnd/>
          </a:ln>
        </p:spPr>
        <p:txBody>
          <a:bodyPr>
            <a:spAutoFit/>
          </a:bodyPr>
          <a:lstStyle/>
          <a:p>
            <a:pPr algn="r" eaLnBrk="0" hangingPunct="0">
              <a:spcBef>
                <a:spcPts val="500"/>
              </a:spcBef>
              <a:spcAft>
                <a:spcPts val="500"/>
              </a:spcAft>
            </a:pPr>
            <a:r>
              <a:rPr lang="el-GR" sz="2000" i="1">
                <a:solidFill>
                  <a:schemeClr val="accent2"/>
                </a:solidFill>
                <a:latin typeface="Book Antiqua" pitchFamily="18" charset="0"/>
              </a:rPr>
              <a:t>R. Porto 1971 </a:t>
            </a:r>
            <a:br>
              <a:rPr lang="el-GR" sz="2000" i="1">
                <a:solidFill>
                  <a:schemeClr val="accent2"/>
                </a:solidFill>
                <a:latin typeface="Book Antiqua" pitchFamily="18" charset="0"/>
              </a:rPr>
            </a:br>
            <a:r>
              <a:rPr lang="el-GR" sz="2000" i="1">
                <a:solidFill>
                  <a:schemeClr val="accent2"/>
                </a:solidFill>
                <a:latin typeface="Book Antiqua" pitchFamily="18" charset="0"/>
              </a:rPr>
              <a:t>H. J. Lindemann  1971</a:t>
            </a:r>
          </a:p>
        </p:txBody>
      </p:sp>
      <p:pic>
        <p:nvPicPr>
          <p:cNvPr id="33798" name="Picture 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654675" y="3500438"/>
            <a:ext cx="1444625" cy="1995488"/>
          </a:xfrm>
          <a:prstGeom prst="rect">
            <a:avLst/>
          </a:prstGeom>
          <a:noFill/>
          <a:ln w="9525">
            <a:solidFill>
              <a:srgbClr val="CC3300"/>
            </a:solidFill>
            <a:miter lim="800000"/>
            <a:headEnd/>
            <a:tailEnd/>
          </a:ln>
        </p:spPr>
      </p:pic>
      <p:pic>
        <p:nvPicPr>
          <p:cNvPr id="33799" name="Picture 10"/>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352800" y="4554538"/>
            <a:ext cx="2209800" cy="944563"/>
          </a:xfrm>
          <a:prstGeom prst="rect">
            <a:avLst/>
          </a:prstGeom>
          <a:noFill/>
          <a:ln w="9525">
            <a:solidFill>
              <a:srgbClr val="CC3300"/>
            </a:solidFill>
            <a:miter lim="800000"/>
            <a:headEnd/>
            <a:tailEnd/>
          </a:ln>
        </p:spPr>
      </p:pic>
      <p:sp>
        <p:nvSpPr>
          <p:cNvPr id="33800" name="Rectangle 12"/>
          <p:cNvSpPr>
            <a:spLocks noChangeArrowheads="1"/>
          </p:cNvSpPr>
          <p:nvPr/>
        </p:nvSpPr>
        <p:spPr bwMode="auto">
          <a:xfrm>
            <a:off x="2501900" y="1066800"/>
            <a:ext cx="4432300" cy="701675"/>
          </a:xfrm>
          <a:prstGeom prst="rect">
            <a:avLst/>
          </a:prstGeom>
          <a:noFill/>
          <a:ln w="9525" algn="ctr">
            <a:noFill/>
            <a:miter lim="800000"/>
            <a:headEnd/>
            <a:tailEnd/>
          </a:ln>
        </p:spPr>
        <p:txBody>
          <a:bodyPr anchor="ctr"/>
          <a:lstStyle/>
          <a:p>
            <a:pPr algn="r"/>
            <a:endParaRPr lang="el-GR" sz="2800">
              <a:solidFill>
                <a:schemeClr val="accent2"/>
              </a:solidFill>
              <a:latin typeface="Book Antiqua" pitchFamily="18" charset="0"/>
            </a:endParaRPr>
          </a:p>
        </p:txBody>
      </p:sp>
      <p:sp>
        <p:nvSpPr>
          <p:cNvPr id="33802" name="Line 14"/>
          <p:cNvSpPr>
            <a:spLocks noChangeShapeType="1"/>
          </p:cNvSpPr>
          <p:nvPr/>
        </p:nvSpPr>
        <p:spPr bwMode="auto">
          <a:xfrm>
            <a:off x="1439863" y="1062038"/>
            <a:ext cx="6840537" cy="0"/>
          </a:xfrm>
          <a:prstGeom prst="line">
            <a:avLst/>
          </a:prstGeom>
          <a:noFill/>
          <a:ln w="9525">
            <a:solidFill>
              <a:schemeClr val="tx1"/>
            </a:solidFill>
            <a:round/>
            <a:headEnd/>
            <a:tailEnd/>
          </a:ln>
        </p:spPr>
        <p:txBody>
          <a:bodyPr/>
          <a:lstStyle/>
          <a:p>
            <a:endParaRPr lang="el-GR"/>
          </a:p>
        </p:txBody>
      </p:sp>
      <p:sp>
        <p:nvSpPr>
          <p:cNvPr id="33803" name="Line 15"/>
          <p:cNvSpPr>
            <a:spLocks noChangeShapeType="1"/>
          </p:cNvSpPr>
          <p:nvPr/>
        </p:nvSpPr>
        <p:spPr bwMode="auto">
          <a:xfrm>
            <a:off x="1655763" y="990600"/>
            <a:ext cx="6840537" cy="0"/>
          </a:xfrm>
          <a:prstGeom prst="line">
            <a:avLst/>
          </a:prstGeom>
          <a:noFill/>
          <a:ln w="28575">
            <a:solidFill>
              <a:schemeClr val="tx1"/>
            </a:solidFill>
            <a:round/>
            <a:headEnd/>
            <a:tailEnd/>
          </a:ln>
        </p:spPr>
        <p:txBody>
          <a:bodyPr/>
          <a:lstStyle/>
          <a:p>
            <a:endParaRPr lang="el-GR"/>
          </a:p>
        </p:txBody>
      </p:sp>
      <p:sp>
        <p:nvSpPr>
          <p:cNvPr id="33805" name="Line 17"/>
          <p:cNvSpPr>
            <a:spLocks noChangeShapeType="1"/>
          </p:cNvSpPr>
          <p:nvPr/>
        </p:nvSpPr>
        <p:spPr bwMode="auto">
          <a:xfrm>
            <a:off x="304800" y="5697538"/>
            <a:ext cx="6840538" cy="0"/>
          </a:xfrm>
          <a:prstGeom prst="line">
            <a:avLst/>
          </a:prstGeom>
          <a:noFill/>
          <a:ln w="9525">
            <a:solidFill>
              <a:schemeClr val="tx1"/>
            </a:solidFill>
            <a:round/>
            <a:headEnd/>
            <a:tailEnd/>
          </a:ln>
        </p:spPr>
        <p:txBody>
          <a:bodyPr/>
          <a:lstStyle/>
          <a:p>
            <a:endParaRPr lang="el-GR"/>
          </a:p>
        </p:txBody>
      </p:sp>
      <p:sp>
        <p:nvSpPr>
          <p:cNvPr id="33806" name="Line 18"/>
          <p:cNvSpPr>
            <a:spLocks noChangeShapeType="1"/>
          </p:cNvSpPr>
          <p:nvPr/>
        </p:nvSpPr>
        <p:spPr bwMode="auto">
          <a:xfrm>
            <a:off x="520700" y="5626101"/>
            <a:ext cx="6840538" cy="0"/>
          </a:xfrm>
          <a:prstGeom prst="line">
            <a:avLst/>
          </a:prstGeom>
          <a:noFill/>
          <a:ln w="28575">
            <a:solidFill>
              <a:schemeClr val="tx1"/>
            </a:solidFill>
            <a:round/>
            <a:headEnd/>
            <a:tailEnd/>
          </a:ln>
        </p:spPr>
        <p:txBody>
          <a:bodyPr/>
          <a:lstStyle/>
          <a:p>
            <a:endParaRPr lang="el-GR"/>
          </a:p>
        </p:txBody>
      </p:sp>
      <p:sp>
        <p:nvSpPr>
          <p:cNvPr id="15" name="Rectangle 6"/>
          <p:cNvSpPr>
            <a:spLocks noChangeArrowheads="1"/>
          </p:cNvSpPr>
          <p:nvPr/>
        </p:nvSpPr>
        <p:spPr bwMode="auto">
          <a:xfrm>
            <a:off x="685800" y="533400"/>
            <a:ext cx="7467600" cy="381000"/>
          </a:xfrm>
          <a:prstGeom prst="rect">
            <a:avLst/>
          </a:prstGeom>
          <a:noFill/>
          <a:ln w="9525">
            <a:noFill/>
            <a:miter lim="800000"/>
            <a:headEnd/>
            <a:tailEnd/>
          </a:ln>
        </p:spPr>
        <p:txBody>
          <a:bodyPr anchor="ctr"/>
          <a:lstStyle/>
          <a:p>
            <a:pPr algn="r"/>
            <a:r>
              <a:rPr lang="el-GR" dirty="0"/>
              <a:t>Διαγνωστική </a:t>
            </a:r>
            <a:r>
              <a:rPr lang="en-US" dirty="0"/>
              <a:t>HYS</a:t>
            </a:r>
            <a:endParaRPr lang="el-GR" dirty="0">
              <a:solidFill>
                <a:schemeClr val="tx2"/>
              </a:solidFill>
              <a:latin typeface="Cambria" pitchFamily="18" charset="0"/>
            </a:endParaRPr>
          </a:p>
        </p:txBody>
      </p:sp>
      <p:sp>
        <p:nvSpPr>
          <p:cNvPr id="16" name="Rectangle 11"/>
          <p:cNvSpPr>
            <a:spLocks noChangeArrowheads="1"/>
          </p:cNvSpPr>
          <p:nvPr/>
        </p:nvSpPr>
        <p:spPr bwMode="auto">
          <a:xfrm>
            <a:off x="3962400" y="1071546"/>
            <a:ext cx="4191000" cy="457200"/>
          </a:xfrm>
          <a:prstGeom prst="rect">
            <a:avLst/>
          </a:prstGeom>
          <a:noFill/>
          <a:ln w="9525">
            <a:noFill/>
            <a:miter lim="800000"/>
            <a:headEnd/>
            <a:tailEnd/>
          </a:ln>
        </p:spPr>
        <p:txBody>
          <a:bodyPr anchor="ctr"/>
          <a:lstStyle/>
          <a:p>
            <a:pPr algn="r"/>
            <a:r>
              <a:rPr lang="el-GR" sz="2000" b="1" dirty="0" err="1">
                <a:solidFill>
                  <a:srgbClr val="CC3300"/>
                </a:solidFill>
                <a:latin typeface="Cambria" pitchFamily="18" charset="0"/>
              </a:rPr>
              <a:t>Διατατικά</a:t>
            </a:r>
            <a:r>
              <a:rPr lang="el-GR" sz="2000" b="1" dirty="0">
                <a:solidFill>
                  <a:srgbClr val="CC3300"/>
                </a:solidFill>
                <a:latin typeface="Cambria" pitchFamily="18" charset="0"/>
              </a:rPr>
              <a:t> μέσα</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1"/>
          <p:cNvPicPr>
            <a:picLocks noChangeAspect="1" noChangeArrowheads="1"/>
          </p:cNvPicPr>
          <p:nvPr/>
        </p:nvPicPr>
        <p:blipFill>
          <a:blip r:embed="rId2" cstate="email">
            <a:extLst>
              <a:ext uri="{28A0092B-C50C-407E-A947-70E740481C1C}">
                <a14:useLocalDpi xmlns:a14="http://schemas.microsoft.com/office/drawing/2010/main"/>
              </a:ext>
            </a:extLst>
          </a:blip>
          <a:srcRect l="8269" r="8450" b="17497"/>
          <a:stretch>
            <a:fillRect/>
          </a:stretch>
        </p:blipFill>
        <p:spPr bwMode="auto">
          <a:xfrm>
            <a:off x="0" y="0"/>
            <a:ext cx="9144000" cy="6858000"/>
          </a:xfrm>
          <a:prstGeom prst="rect">
            <a:avLst/>
          </a:prstGeom>
          <a:noFill/>
          <a:ln w="9525">
            <a:noFill/>
            <a:miter lim="800000"/>
            <a:headEnd/>
            <a:tailEnd/>
          </a:ln>
        </p:spPr>
      </p:pic>
      <p:sp>
        <p:nvSpPr>
          <p:cNvPr id="33795" name="Rectangle 4"/>
          <p:cNvSpPr>
            <a:spLocks noChangeArrowheads="1"/>
          </p:cNvSpPr>
          <p:nvPr/>
        </p:nvSpPr>
        <p:spPr bwMode="auto">
          <a:xfrm>
            <a:off x="1366874" y="1971665"/>
            <a:ext cx="6672250" cy="1605568"/>
          </a:xfrm>
          <a:prstGeom prst="rect">
            <a:avLst/>
          </a:prstGeom>
          <a:noFill/>
          <a:ln w="9525">
            <a:noFill/>
            <a:miter lim="800000"/>
            <a:headEnd/>
            <a:tailEnd/>
          </a:ln>
        </p:spPr>
        <p:txBody>
          <a:bodyPr wrap="square">
            <a:spAutoFit/>
          </a:bodyPr>
          <a:lstStyle/>
          <a:p>
            <a:pPr marL="180975" indent="-180975" eaLnBrk="0" hangingPunct="0">
              <a:lnSpc>
                <a:spcPct val="90000"/>
              </a:lnSpc>
              <a:spcAft>
                <a:spcPts val="500"/>
              </a:spcAft>
              <a:buFontTx/>
              <a:buChar char="•"/>
            </a:pPr>
            <a:r>
              <a:rPr lang="el-GR" sz="2000" dirty="0">
                <a:latin typeface="Cambria" pitchFamily="18" charset="0"/>
              </a:rPr>
              <a:t> Θεωρείται ο ‘πατέρας’ της σύγχρονης </a:t>
            </a:r>
            <a:r>
              <a:rPr lang="el-GR" sz="2000" dirty="0" err="1">
                <a:latin typeface="Cambria" pitchFamily="18" charset="0"/>
              </a:rPr>
              <a:t>υστεροσκόπησης</a:t>
            </a:r>
            <a:endParaRPr lang="el-GR" sz="2000" dirty="0">
              <a:latin typeface="Cambria" pitchFamily="18" charset="0"/>
            </a:endParaRPr>
          </a:p>
          <a:p>
            <a:pPr marL="180975" indent="-180975" eaLnBrk="0" hangingPunct="0">
              <a:lnSpc>
                <a:spcPct val="90000"/>
              </a:lnSpc>
              <a:spcAft>
                <a:spcPts val="500"/>
              </a:spcAft>
              <a:buFontTx/>
              <a:buChar char="•"/>
            </a:pPr>
            <a:r>
              <a:rPr lang="el-GR" sz="2000" dirty="0" err="1">
                <a:latin typeface="Cambria" pitchFamily="18" charset="0"/>
              </a:rPr>
              <a:t>Μικροκολποϋστεροσκόπηση</a:t>
            </a:r>
            <a:endParaRPr lang="el-GR" sz="2000" dirty="0">
              <a:latin typeface="Cambria" pitchFamily="18" charset="0"/>
            </a:endParaRPr>
          </a:p>
          <a:p>
            <a:pPr marL="180975" indent="-180975" eaLnBrk="0" hangingPunct="0">
              <a:lnSpc>
                <a:spcPct val="90000"/>
              </a:lnSpc>
              <a:spcAft>
                <a:spcPts val="500"/>
              </a:spcAft>
              <a:buFontTx/>
              <a:buChar char="•"/>
            </a:pPr>
            <a:r>
              <a:rPr lang="el-GR" sz="2000" dirty="0">
                <a:latin typeface="Cambria" pitchFamily="18" charset="0"/>
              </a:rPr>
              <a:t>Η εξαιρετική του ιδέα για τη μείωση της διαμέτρου των </a:t>
            </a:r>
            <a:r>
              <a:rPr lang="el-GR" sz="2000" dirty="0" err="1">
                <a:latin typeface="Cambria" pitchFamily="18" charset="0"/>
              </a:rPr>
              <a:t>υστεροσκοπίων</a:t>
            </a:r>
            <a:r>
              <a:rPr lang="el-GR" sz="2000" dirty="0">
                <a:latin typeface="Cambria" pitchFamily="18" charset="0"/>
              </a:rPr>
              <a:t> ήταν το καθοριστικό βήμα για την ‘επανάσταση’ στην </a:t>
            </a:r>
            <a:r>
              <a:rPr lang="el-GR" sz="2000" dirty="0" err="1">
                <a:latin typeface="Cambria" pitchFamily="18" charset="0"/>
              </a:rPr>
              <a:t>υστεροσκόπηση</a:t>
            </a:r>
            <a:endParaRPr lang="el-GR" sz="2000" dirty="0">
              <a:latin typeface="Cambria" pitchFamily="18" charset="0"/>
            </a:endParaRPr>
          </a:p>
        </p:txBody>
      </p:sp>
      <p:sp>
        <p:nvSpPr>
          <p:cNvPr id="33797" name="Rectangle 6"/>
          <p:cNvSpPr>
            <a:spLocks noChangeArrowheads="1"/>
          </p:cNvSpPr>
          <p:nvPr/>
        </p:nvSpPr>
        <p:spPr bwMode="auto">
          <a:xfrm>
            <a:off x="838200" y="5672138"/>
            <a:ext cx="6477000" cy="400110"/>
          </a:xfrm>
          <a:prstGeom prst="rect">
            <a:avLst/>
          </a:prstGeom>
          <a:noFill/>
          <a:ln w="9525">
            <a:noFill/>
            <a:miter lim="800000"/>
            <a:headEnd/>
            <a:tailEnd/>
          </a:ln>
        </p:spPr>
        <p:txBody>
          <a:bodyPr>
            <a:spAutoFit/>
          </a:bodyPr>
          <a:lstStyle/>
          <a:p>
            <a:pPr algn="r" eaLnBrk="0" hangingPunct="0">
              <a:spcBef>
                <a:spcPts val="500"/>
              </a:spcBef>
              <a:spcAft>
                <a:spcPts val="500"/>
              </a:spcAft>
            </a:pPr>
            <a:r>
              <a:rPr lang="en-US" sz="2000" i="1" dirty="0">
                <a:solidFill>
                  <a:schemeClr val="accent2"/>
                </a:solidFill>
                <a:latin typeface="Book Antiqua" pitchFamily="18" charset="0"/>
              </a:rPr>
              <a:t>J. </a:t>
            </a:r>
            <a:r>
              <a:rPr lang="en-US" sz="2000" i="1" dirty="0" err="1">
                <a:solidFill>
                  <a:schemeClr val="accent2"/>
                </a:solidFill>
                <a:latin typeface="Book Antiqua" pitchFamily="18" charset="0"/>
              </a:rPr>
              <a:t>Hamou</a:t>
            </a:r>
            <a:r>
              <a:rPr lang="en-US" sz="2000" i="1" dirty="0">
                <a:solidFill>
                  <a:schemeClr val="accent2"/>
                </a:solidFill>
                <a:latin typeface="Book Antiqua" pitchFamily="18" charset="0"/>
              </a:rPr>
              <a:t> 1980</a:t>
            </a:r>
            <a:endParaRPr lang="el-GR" sz="2000" i="1" dirty="0">
              <a:solidFill>
                <a:schemeClr val="accent2"/>
              </a:solidFill>
              <a:latin typeface="Book Antiqua" pitchFamily="18" charset="0"/>
            </a:endParaRPr>
          </a:p>
        </p:txBody>
      </p:sp>
      <p:sp>
        <p:nvSpPr>
          <p:cNvPr id="33800" name="Rectangle 12"/>
          <p:cNvSpPr>
            <a:spLocks noChangeArrowheads="1"/>
          </p:cNvSpPr>
          <p:nvPr/>
        </p:nvSpPr>
        <p:spPr bwMode="auto">
          <a:xfrm>
            <a:off x="2501900" y="1066800"/>
            <a:ext cx="4432300" cy="701675"/>
          </a:xfrm>
          <a:prstGeom prst="rect">
            <a:avLst/>
          </a:prstGeom>
          <a:noFill/>
          <a:ln w="9525" algn="ctr">
            <a:noFill/>
            <a:miter lim="800000"/>
            <a:headEnd/>
            <a:tailEnd/>
          </a:ln>
        </p:spPr>
        <p:txBody>
          <a:bodyPr anchor="ctr"/>
          <a:lstStyle/>
          <a:p>
            <a:pPr algn="r"/>
            <a:endParaRPr lang="el-GR" sz="2800">
              <a:solidFill>
                <a:schemeClr val="accent2"/>
              </a:solidFill>
              <a:latin typeface="Book Antiqua" pitchFamily="18" charset="0"/>
            </a:endParaRPr>
          </a:p>
        </p:txBody>
      </p:sp>
      <p:sp>
        <p:nvSpPr>
          <p:cNvPr id="33802" name="Line 14"/>
          <p:cNvSpPr>
            <a:spLocks noChangeShapeType="1"/>
          </p:cNvSpPr>
          <p:nvPr/>
        </p:nvSpPr>
        <p:spPr bwMode="auto">
          <a:xfrm>
            <a:off x="1439863" y="1062038"/>
            <a:ext cx="6840537" cy="0"/>
          </a:xfrm>
          <a:prstGeom prst="line">
            <a:avLst/>
          </a:prstGeom>
          <a:noFill/>
          <a:ln w="9525">
            <a:solidFill>
              <a:schemeClr val="tx1"/>
            </a:solidFill>
            <a:round/>
            <a:headEnd/>
            <a:tailEnd/>
          </a:ln>
        </p:spPr>
        <p:txBody>
          <a:bodyPr/>
          <a:lstStyle/>
          <a:p>
            <a:endParaRPr lang="el-GR"/>
          </a:p>
        </p:txBody>
      </p:sp>
      <p:sp>
        <p:nvSpPr>
          <p:cNvPr id="33803" name="Line 15"/>
          <p:cNvSpPr>
            <a:spLocks noChangeShapeType="1"/>
          </p:cNvSpPr>
          <p:nvPr/>
        </p:nvSpPr>
        <p:spPr bwMode="auto">
          <a:xfrm>
            <a:off x="1655763" y="990600"/>
            <a:ext cx="6840537" cy="0"/>
          </a:xfrm>
          <a:prstGeom prst="line">
            <a:avLst/>
          </a:prstGeom>
          <a:noFill/>
          <a:ln w="28575">
            <a:solidFill>
              <a:schemeClr val="tx1"/>
            </a:solidFill>
            <a:round/>
            <a:headEnd/>
            <a:tailEnd/>
          </a:ln>
        </p:spPr>
        <p:txBody>
          <a:bodyPr/>
          <a:lstStyle/>
          <a:p>
            <a:endParaRPr lang="el-GR"/>
          </a:p>
        </p:txBody>
      </p:sp>
      <p:sp>
        <p:nvSpPr>
          <p:cNvPr id="33805" name="Line 17"/>
          <p:cNvSpPr>
            <a:spLocks noChangeShapeType="1"/>
          </p:cNvSpPr>
          <p:nvPr/>
        </p:nvSpPr>
        <p:spPr bwMode="auto">
          <a:xfrm>
            <a:off x="304800" y="5697538"/>
            <a:ext cx="6840538" cy="0"/>
          </a:xfrm>
          <a:prstGeom prst="line">
            <a:avLst/>
          </a:prstGeom>
          <a:noFill/>
          <a:ln w="9525">
            <a:solidFill>
              <a:schemeClr val="tx1"/>
            </a:solidFill>
            <a:round/>
            <a:headEnd/>
            <a:tailEnd/>
          </a:ln>
        </p:spPr>
        <p:txBody>
          <a:bodyPr/>
          <a:lstStyle/>
          <a:p>
            <a:endParaRPr lang="el-GR"/>
          </a:p>
        </p:txBody>
      </p:sp>
      <p:sp>
        <p:nvSpPr>
          <p:cNvPr id="33806" name="Line 18"/>
          <p:cNvSpPr>
            <a:spLocks noChangeShapeType="1"/>
          </p:cNvSpPr>
          <p:nvPr/>
        </p:nvSpPr>
        <p:spPr bwMode="auto">
          <a:xfrm>
            <a:off x="520700" y="5626101"/>
            <a:ext cx="6840538" cy="0"/>
          </a:xfrm>
          <a:prstGeom prst="line">
            <a:avLst/>
          </a:prstGeom>
          <a:noFill/>
          <a:ln w="28575">
            <a:solidFill>
              <a:schemeClr val="tx1"/>
            </a:solidFill>
            <a:round/>
            <a:headEnd/>
            <a:tailEnd/>
          </a:ln>
        </p:spPr>
        <p:txBody>
          <a:bodyPr/>
          <a:lstStyle/>
          <a:p>
            <a:endParaRPr lang="el-GR"/>
          </a:p>
        </p:txBody>
      </p:sp>
      <p:sp>
        <p:nvSpPr>
          <p:cNvPr id="15" name="Rectangle 6"/>
          <p:cNvSpPr>
            <a:spLocks noChangeArrowheads="1"/>
          </p:cNvSpPr>
          <p:nvPr/>
        </p:nvSpPr>
        <p:spPr bwMode="auto">
          <a:xfrm>
            <a:off x="685800" y="533400"/>
            <a:ext cx="7467600" cy="381000"/>
          </a:xfrm>
          <a:prstGeom prst="rect">
            <a:avLst/>
          </a:prstGeom>
          <a:noFill/>
          <a:ln w="9525">
            <a:noFill/>
            <a:miter lim="800000"/>
            <a:headEnd/>
            <a:tailEnd/>
          </a:ln>
        </p:spPr>
        <p:txBody>
          <a:bodyPr anchor="ctr"/>
          <a:lstStyle/>
          <a:p>
            <a:pPr algn="r"/>
            <a:r>
              <a:rPr lang="el-GR" dirty="0"/>
              <a:t>Διαγνωστική </a:t>
            </a:r>
            <a:r>
              <a:rPr lang="en-US" dirty="0"/>
              <a:t>HYS</a:t>
            </a:r>
            <a:endParaRPr lang="el-GR" dirty="0">
              <a:solidFill>
                <a:schemeClr val="tx2"/>
              </a:solidFill>
              <a:latin typeface="Cambria" pitchFamily="18" charset="0"/>
            </a:endParaRPr>
          </a:p>
        </p:txBody>
      </p:sp>
      <p:sp>
        <p:nvSpPr>
          <p:cNvPr id="16" name="Rectangle 11"/>
          <p:cNvSpPr>
            <a:spLocks noChangeArrowheads="1"/>
          </p:cNvSpPr>
          <p:nvPr/>
        </p:nvSpPr>
        <p:spPr bwMode="auto">
          <a:xfrm>
            <a:off x="3962400" y="1071546"/>
            <a:ext cx="4191000" cy="457200"/>
          </a:xfrm>
          <a:prstGeom prst="rect">
            <a:avLst/>
          </a:prstGeom>
          <a:noFill/>
          <a:ln w="9525">
            <a:noFill/>
            <a:miter lim="800000"/>
            <a:headEnd/>
            <a:tailEnd/>
          </a:ln>
        </p:spPr>
        <p:txBody>
          <a:bodyPr anchor="ctr"/>
          <a:lstStyle/>
          <a:p>
            <a:pPr algn="r"/>
            <a:r>
              <a:rPr lang="el-GR" sz="2000" dirty="0">
                <a:solidFill>
                  <a:srgbClr val="CC3300"/>
                </a:solidFill>
                <a:latin typeface="Cambria" pitchFamily="18" charset="0"/>
              </a:rPr>
              <a:t>Ιστορικοί σταθμοί</a:t>
            </a:r>
          </a:p>
        </p:txBody>
      </p:sp>
      <p:pic>
        <p:nvPicPr>
          <p:cNvPr id="78850" name="Picture 2"/>
          <p:cNvPicPr>
            <a:picLocks noChangeAspect="1" noChangeArrowheads="1"/>
          </p:cNvPicPr>
          <p:nvPr/>
        </p:nvPicPr>
        <p:blipFill>
          <a:blip r:embed="rId3" cstate="email">
            <a:lum contrast="40000"/>
            <a:extLst>
              <a:ext uri="{28A0092B-C50C-407E-A947-70E740481C1C}">
                <a14:useLocalDpi xmlns:a14="http://schemas.microsoft.com/office/drawing/2010/main"/>
              </a:ext>
            </a:extLst>
          </a:blip>
          <a:srcRect/>
          <a:stretch>
            <a:fillRect/>
          </a:stretch>
        </p:blipFill>
        <p:spPr bwMode="auto">
          <a:xfrm>
            <a:off x="1571604" y="3929066"/>
            <a:ext cx="1857388" cy="2194516"/>
          </a:xfrm>
          <a:prstGeom prst="rect">
            <a:avLst/>
          </a:prstGeom>
          <a:noFill/>
          <a:ln w="9525">
            <a:noFill/>
            <a:miter lim="800000"/>
            <a:headEnd/>
            <a:tailEnd/>
          </a:ln>
          <a:effectLst/>
        </p:spPr>
      </p:pic>
      <p:pic>
        <p:nvPicPr>
          <p:cNvPr id="17" name="Picture 5"/>
          <p:cNvPicPr>
            <a:picLocks noChangeAspect="1" noChangeArrowheads="1"/>
          </p:cNvPicPr>
          <p:nvPr/>
        </p:nvPicPr>
        <p:blipFill>
          <a:blip r:embed="rId4" cstate="email">
            <a:grayscl/>
            <a:extLst>
              <a:ext uri="{28A0092B-C50C-407E-A947-70E740481C1C}">
                <a14:useLocalDpi xmlns:a14="http://schemas.microsoft.com/office/drawing/2010/main"/>
              </a:ext>
            </a:extLst>
          </a:blip>
          <a:srcRect/>
          <a:stretch>
            <a:fillRect/>
          </a:stretch>
        </p:blipFill>
        <p:spPr bwMode="auto">
          <a:xfrm>
            <a:off x="3643306" y="4572008"/>
            <a:ext cx="1732686" cy="958843"/>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4"/>
          <p:cNvSpPr>
            <a:spLocks noChangeArrowheads="1"/>
          </p:cNvSpPr>
          <p:nvPr/>
        </p:nvSpPr>
        <p:spPr bwMode="auto">
          <a:xfrm>
            <a:off x="785786" y="2285992"/>
            <a:ext cx="5000660" cy="1913344"/>
          </a:xfrm>
          <a:prstGeom prst="rect">
            <a:avLst/>
          </a:prstGeom>
          <a:noFill/>
          <a:ln w="9525">
            <a:noFill/>
            <a:miter lim="800000"/>
            <a:headEnd/>
            <a:tailEnd/>
          </a:ln>
        </p:spPr>
        <p:txBody>
          <a:bodyPr wrap="square">
            <a:spAutoFit/>
          </a:bodyPr>
          <a:lstStyle/>
          <a:p>
            <a:pPr marL="180975" indent="-180975" eaLnBrk="1" hangingPunct="1">
              <a:lnSpc>
                <a:spcPts val="3100"/>
              </a:lnSpc>
              <a:spcBef>
                <a:spcPts val="600"/>
              </a:spcBef>
              <a:buFont typeface="Arial" pitchFamily="34" charset="0"/>
              <a:buChar char="•"/>
              <a:defRPr/>
            </a:pPr>
            <a:r>
              <a:rPr lang="el-GR" dirty="0"/>
              <a:t>Ορισμός</a:t>
            </a:r>
          </a:p>
          <a:p>
            <a:pPr marL="180975" indent="-180975" eaLnBrk="1" hangingPunct="1">
              <a:lnSpc>
                <a:spcPts val="3100"/>
              </a:lnSpc>
              <a:spcBef>
                <a:spcPts val="600"/>
              </a:spcBef>
              <a:buFont typeface="Arial" pitchFamily="34" charset="0"/>
              <a:buChar char="•"/>
              <a:defRPr/>
            </a:pPr>
            <a:r>
              <a:rPr lang="el-GR" dirty="0"/>
              <a:t>Πλεονεκτήματα – Μειονεκτήματα</a:t>
            </a:r>
          </a:p>
          <a:p>
            <a:pPr marL="180975" indent="-180975" eaLnBrk="1" hangingPunct="1">
              <a:lnSpc>
                <a:spcPts val="3100"/>
              </a:lnSpc>
              <a:spcBef>
                <a:spcPts val="600"/>
              </a:spcBef>
              <a:buFont typeface="Arial" pitchFamily="34" charset="0"/>
              <a:buChar char="•"/>
              <a:defRPr/>
            </a:pPr>
            <a:r>
              <a:rPr lang="el-GR" dirty="0"/>
              <a:t>Κλινικές δυνατότητες </a:t>
            </a:r>
          </a:p>
          <a:p>
            <a:pPr marL="180975" indent="-180975" eaLnBrk="1" hangingPunct="1">
              <a:lnSpc>
                <a:spcPts val="3100"/>
              </a:lnSpc>
              <a:spcBef>
                <a:spcPts val="600"/>
              </a:spcBef>
              <a:buFont typeface="Arial" pitchFamily="34" charset="0"/>
              <a:buChar char="•"/>
              <a:defRPr/>
            </a:pPr>
            <a:r>
              <a:rPr lang="el-GR" dirty="0"/>
              <a:t>Διαγνωστική ακρίβεια</a:t>
            </a:r>
          </a:p>
        </p:txBody>
      </p:sp>
      <p:sp>
        <p:nvSpPr>
          <p:cNvPr id="13317" name="Rectangle 5"/>
          <p:cNvSpPr>
            <a:spLocks noChangeArrowheads="1"/>
          </p:cNvSpPr>
          <p:nvPr/>
        </p:nvSpPr>
        <p:spPr bwMode="auto">
          <a:xfrm>
            <a:off x="685800" y="533400"/>
            <a:ext cx="7467600" cy="381000"/>
          </a:xfrm>
          <a:prstGeom prst="rect">
            <a:avLst/>
          </a:prstGeom>
          <a:noFill/>
          <a:ln w="9525">
            <a:noFill/>
            <a:miter lim="800000"/>
            <a:headEnd/>
            <a:tailEnd/>
          </a:ln>
        </p:spPr>
        <p:txBody>
          <a:bodyPr anchor="ctr"/>
          <a:lstStyle/>
          <a:p>
            <a:pPr algn="r"/>
            <a:r>
              <a:rPr lang="el-GR" dirty="0"/>
              <a:t>Διαγνωστική </a:t>
            </a:r>
            <a:r>
              <a:rPr lang="en-US" dirty="0"/>
              <a:t>HYS</a:t>
            </a:r>
            <a:endParaRPr lang="el-GR" dirty="0">
              <a:solidFill>
                <a:schemeClr val="tx2"/>
              </a:solidFill>
              <a:latin typeface="Cambria" pitchFamily="18" charset="0"/>
            </a:endParaRPr>
          </a:p>
        </p:txBody>
      </p:sp>
      <p:grpSp>
        <p:nvGrpSpPr>
          <p:cNvPr id="2" name="Group 6"/>
          <p:cNvGrpSpPr>
            <a:grpSpLocks/>
          </p:cNvGrpSpPr>
          <p:nvPr/>
        </p:nvGrpSpPr>
        <p:grpSpPr bwMode="auto">
          <a:xfrm>
            <a:off x="0" y="990600"/>
            <a:ext cx="8496300" cy="4392613"/>
            <a:chOff x="68" y="845"/>
            <a:chExt cx="5352" cy="2767"/>
          </a:xfrm>
        </p:grpSpPr>
        <p:sp>
          <p:nvSpPr>
            <p:cNvPr id="13320" name="Line 7"/>
            <p:cNvSpPr>
              <a:spLocks noChangeShapeType="1"/>
            </p:cNvSpPr>
            <p:nvPr/>
          </p:nvSpPr>
          <p:spPr bwMode="auto">
            <a:xfrm>
              <a:off x="68" y="3612"/>
              <a:ext cx="3855" cy="0"/>
            </a:xfrm>
            <a:prstGeom prst="line">
              <a:avLst/>
            </a:prstGeom>
            <a:noFill/>
            <a:ln w="9525">
              <a:solidFill>
                <a:schemeClr val="tx1"/>
              </a:solidFill>
              <a:round/>
              <a:headEnd/>
              <a:tailEnd/>
            </a:ln>
          </p:spPr>
          <p:txBody>
            <a:bodyPr/>
            <a:lstStyle/>
            <a:p>
              <a:endParaRPr lang="el-GR"/>
            </a:p>
          </p:txBody>
        </p:sp>
        <p:sp>
          <p:nvSpPr>
            <p:cNvPr id="13321" name="Line 8"/>
            <p:cNvSpPr>
              <a:spLocks noChangeShapeType="1"/>
            </p:cNvSpPr>
            <p:nvPr/>
          </p:nvSpPr>
          <p:spPr bwMode="auto">
            <a:xfrm flipV="1">
              <a:off x="204" y="3566"/>
              <a:ext cx="3583" cy="1"/>
            </a:xfrm>
            <a:prstGeom prst="line">
              <a:avLst/>
            </a:prstGeom>
            <a:noFill/>
            <a:ln w="28575">
              <a:solidFill>
                <a:schemeClr val="tx1"/>
              </a:solidFill>
              <a:round/>
              <a:headEnd/>
              <a:tailEnd/>
            </a:ln>
          </p:spPr>
          <p:txBody>
            <a:bodyPr/>
            <a:lstStyle/>
            <a:p>
              <a:endParaRPr lang="el-GR"/>
            </a:p>
          </p:txBody>
        </p:sp>
        <p:sp>
          <p:nvSpPr>
            <p:cNvPr id="13322" name="Line 9"/>
            <p:cNvSpPr>
              <a:spLocks noChangeShapeType="1"/>
            </p:cNvSpPr>
            <p:nvPr/>
          </p:nvSpPr>
          <p:spPr bwMode="auto">
            <a:xfrm>
              <a:off x="975" y="890"/>
              <a:ext cx="4309" cy="0"/>
            </a:xfrm>
            <a:prstGeom prst="line">
              <a:avLst/>
            </a:prstGeom>
            <a:noFill/>
            <a:ln w="9525">
              <a:solidFill>
                <a:schemeClr val="tx1"/>
              </a:solidFill>
              <a:round/>
              <a:headEnd/>
              <a:tailEnd/>
            </a:ln>
          </p:spPr>
          <p:txBody>
            <a:bodyPr/>
            <a:lstStyle/>
            <a:p>
              <a:endParaRPr lang="el-GR"/>
            </a:p>
          </p:txBody>
        </p:sp>
        <p:sp>
          <p:nvSpPr>
            <p:cNvPr id="13323" name="Line 10"/>
            <p:cNvSpPr>
              <a:spLocks noChangeShapeType="1"/>
            </p:cNvSpPr>
            <p:nvPr/>
          </p:nvSpPr>
          <p:spPr bwMode="auto">
            <a:xfrm>
              <a:off x="1111" y="845"/>
              <a:ext cx="4309" cy="0"/>
            </a:xfrm>
            <a:prstGeom prst="line">
              <a:avLst/>
            </a:prstGeom>
            <a:noFill/>
            <a:ln w="28575">
              <a:solidFill>
                <a:schemeClr val="tx1"/>
              </a:solidFill>
              <a:round/>
              <a:headEnd/>
              <a:tailEnd/>
            </a:ln>
          </p:spPr>
          <p:txBody>
            <a:bodyPr/>
            <a:lstStyle/>
            <a:p>
              <a:endParaRPr lang="el-GR"/>
            </a:p>
          </p:txBody>
        </p:sp>
      </p:grpSp>
      <p:sp>
        <p:nvSpPr>
          <p:cNvPr id="13319" name="Rectangle 11"/>
          <p:cNvSpPr>
            <a:spLocks noChangeArrowheads="1"/>
          </p:cNvSpPr>
          <p:nvPr/>
        </p:nvSpPr>
        <p:spPr bwMode="auto">
          <a:xfrm>
            <a:off x="685800" y="1042974"/>
            <a:ext cx="7467600" cy="457200"/>
          </a:xfrm>
          <a:prstGeom prst="rect">
            <a:avLst/>
          </a:prstGeom>
          <a:noFill/>
          <a:ln w="9525">
            <a:noFill/>
            <a:miter lim="800000"/>
            <a:headEnd/>
            <a:tailEnd/>
          </a:ln>
        </p:spPr>
        <p:txBody>
          <a:bodyPr anchor="ctr"/>
          <a:lstStyle/>
          <a:p>
            <a:pPr algn="r"/>
            <a:r>
              <a:rPr lang="el-GR" sz="2000" dirty="0">
                <a:solidFill>
                  <a:srgbClr val="CC3300"/>
                </a:solidFill>
                <a:latin typeface="Cambria" pitchFamily="18" charset="0"/>
              </a:rPr>
              <a:t>Μύθος ή κλινική αναγκαιότητα ?</a:t>
            </a:r>
          </a:p>
        </p:txBody>
      </p:sp>
      <p:sp>
        <p:nvSpPr>
          <p:cNvPr id="13" name="Rectangle 3"/>
          <p:cNvSpPr txBox="1">
            <a:spLocks noChangeArrowheads="1"/>
          </p:cNvSpPr>
          <p:nvPr/>
        </p:nvSpPr>
        <p:spPr bwMode="auto">
          <a:xfrm>
            <a:off x="2143108" y="5429264"/>
            <a:ext cx="3990975" cy="4286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en-US" sz="1800" b="0" i="1" u="none" strike="noStrike" kern="0" cap="none" spc="0" normalizeH="0" baseline="0" noProof="0" dirty="0">
                <a:ln>
                  <a:noFill/>
                </a:ln>
                <a:solidFill>
                  <a:srgbClr val="082F86"/>
                </a:solidFill>
                <a:effectLst/>
                <a:uLnTx/>
                <a:uFillTx/>
                <a:latin typeface="+mn-lt"/>
                <a:ea typeface="+mn-ea"/>
                <a:cs typeface="+mn-cs"/>
              </a:rPr>
              <a:t>HYS… </a:t>
            </a:r>
            <a:r>
              <a:rPr kumimoji="0" lang="en-US" sz="1800" b="0" i="1" u="none" strike="noStrike" kern="0" cap="none" spc="0" normalizeH="0" baseline="0" noProof="0" dirty="0" err="1">
                <a:ln>
                  <a:noFill/>
                </a:ln>
                <a:solidFill>
                  <a:srgbClr val="082F86"/>
                </a:solidFill>
                <a:effectLst/>
                <a:uLnTx/>
                <a:uFillTx/>
                <a:latin typeface="+mn-lt"/>
                <a:ea typeface="+mn-ea"/>
                <a:cs typeface="+mn-cs"/>
              </a:rPr>
              <a:t>Pantaleoni</a:t>
            </a:r>
            <a:r>
              <a:rPr kumimoji="0" lang="en-US" sz="1800" b="0" i="1" u="none" strike="noStrike" kern="0" cap="none" spc="0" normalizeH="0" baseline="0" noProof="0" dirty="0">
                <a:ln>
                  <a:noFill/>
                </a:ln>
                <a:solidFill>
                  <a:srgbClr val="082F86"/>
                </a:solidFill>
                <a:effectLst/>
                <a:uLnTx/>
                <a:uFillTx/>
                <a:latin typeface="+mn-lt"/>
                <a:ea typeface="+mn-ea"/>
                <a:cs typeface="+mn-cs"/>
              </a:rPr>
              <a:t>… </a:t>
            </a:r>
            <a:r>
              <a:rPr kumimoji="0" lang="el-GR" sz="1800" b="0" i="1" u="none" strike="noStrike" kern="0" cap="none" spc="0" normalizeH="0" baseline="0" noProof="0" dirty="0">
                <a:ln>
                  <a:noFill/>
                </a:ln>
                <a:solidFill>
                  <a:srgbClr val="082F86"/>
                </a:solidFill>
                <a:effectLst/>
                <a:uLnTx/>
                <a:uFillTx/>
                <a:latin typeface="+mn-lt"/>
                <a:ea typeface="+mn-ea"/>
                <a:cs typeface="+mn-cs"/>
              </a:rPr>
              <a:t>Σήμερα</a:t>
            </a:r>
          </a:p>
        </p:txBody>
      </p:sp>
      <p:pic>
        <p:nvPicPr>
          <p:cNvPr id="12" name="Picture 12" descr="question 2"/>
          <p:cNvPicPr>
            <a:picLocks noChangeAspect="1" noChangeArrowheads="1"/>
          </p:cNvPicPr>
          <p:nvPr/>
        </p:nvPicPr>
        <p:blipFill>
          <a:blip r:embed="rId2" cstate="print"/>
          <a:srcRect/>
          <a:stretch>
            <a:fillRect/>
          </a:stretch>
        </p:blipFill>
        <p:spPr bwMode="auto">
          <a:xfrm>
            <a:off x="6143636" y="1785926"/>
            <a:ext cx="2019300" cy="3024187"/>
          </a:xfrm>
          <a:prstGeom prst="rect">
            <a:avLst/>
          </a:prstGeom>
          <a:noFill/>
          <a:ln w="12700">
            <a:solidFill>
              <a:srgbClr val="CC0000"/>
            </a:solid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4"/>
          <p:cNvSpPr>
            <a:spLocks noChangeArrowheads="1"/>
          </p:cNvSpPr>
          <p:nvPr/>
        </p:nvSpPr>
        <p:spPr bwMode="auto">
          <a:xfrm>
            <a:off x="1000100" y="1927783"/>
            <a:ext cx="7072362" cy="2529923"/>
          </a:xfrm>
          <a:prstGeom prst="rect">
            <a:avLst/>
          </a:prstGeom>
          <a:noFill/>
          <a:ln w="9525">
            <a:noFill/>
            <a:miter lim="800000"/>
            <a:headEnd/>
            <a:tailEnd/>
          </a:ln>
        </p:spPr>
        <p:txBody>
          <a:bodyPr wrap="square">
            <a:spAutoFit/>
          </a:bodyPr>
          <a:lstStyle/>
          <a:p>
            <a:pPr marL="342900" indent="-342900">
              <a:spcBef>
                <a:spcPct val="20000"/>
              </a:spcBef>
              <a:buFontTx/>
              <a:buChar char="•"/>
            </a:pPr>
            <a:r>
              <a:rPr lang="el-GR" sz="1800" b="1" dirty="0">
                <a:latin typeface="Book Antiqua" pitchFamily="18" charset="0"/>
              </a:rPr>
              <a:t>Άμεση οπτική απεικόνιση </a:t>
            </a:r>
            <a:r>
              <a:rPr lang="el-GR" sz="1800" b="1" dirty="0" err="1">
                <a:latin typeface="Book Antiqua" pitchFamily="18" charset="0"/>
              </a:rPr>
              <a:t>ενδοτραχήλου</a:t>
            </a:r>
            <a:r>
              <a:rPr lang="el-GR" sz="1800" b="1" dirty="0">
                <a:latin typeface="Book Antiqua" pitchFamily="18" charset="0"/>
              </a:rPr>
              <a:t> και </a:t>
            </a:r>
            <a:r>
              <a:rPr lang="el-GR" sz="1800" b="1" dirty="0" err="1">
                <a:latin typeface="Book Antiqua" pitchFamily="18" charset="0"/>
              </a:rPr>
              <a:t>ενδομητρικής</a:t>
            </a:r>
            <a:r>
              <a:rPr lang="el-GR" sz="1800" b="1" dirty="0">
                <a:latin typeface="Book Antiqua" pitchFamily="18" charset="0"/>
              </a:rPr>
              <a:t> κοιλότητας</a:t>
            </a:r>
          </a:p>
          <a:p>
            <a:pPr marL="342900" indent="-342900">
              <a:spcBef>
                <a:spcPct val="20000"/>
              </a:spcBef>
              <a:buFontTx/>
              <a:buChar char="•"/>
            </a:pPr>
            <a:r>
              <a:rPr lang="el-GR" sz="1800" dirty="0">
                <a:latin typeface="Book Antiqua" pitchFamily="18" charset="0"/>
              </a:rPr>
              <a:t>Επαναστατική τεχνική</a:t>
            </a:r>
          </a:p>
          <a:p>
            <a:pPr marL="342900" indent="-342900">
              <a:spcBef>
                <a:spcPct val="20000"/>
              </a:spcBef>
              <a:buFontTx/>
              <a:buChar char="•"/>
            </a:pPr>
            <a:r>
              <a:rPr lang="el-GR" sz="1800" dirty="0">
                <a:latin typeface="Book Antiqua" pitchFamily="18" charset="0"/>
              </a:rPr>
              <a:t>Μακροσκοπική εξέταση με όρια</a:t>
            </a:r>
          </a:p>
          <a:p>
            <a:pPr marL="342900" indent="-342900">
              <a:spcBef>
                <a:spcPct val="20000"/>
              </a:spcBef>
              <a:buFontTx/>
              <a:buChar char="•"/>
            </a:pPr>
            <a:r>
              <a:rPr lang="el-GR" sz="1800" dirty="0">
                <a:latin typeface="Book Antiqua" pitchFamily="18" charset="0"/>
              </a:rPr>
              <a:t>Δυνατότητα λήψης άμεσων, οπτικά καθοδηγούμενων, βιοψιών </a:t>
            </a:r>
            <a:endParaRPr lang="el-GR" sz="1800" dirty="0">
              <a:solidFill>
                <a:srgbClr val="CC0000"/>
              </a:solidFill>
              <a:latin typeface="Book Antiqua" pitchFamily="18" charset="0"/>
            </a:endParaRPr>
          </a:p>
          <a:p>
            <a:pPr marL="342900" indent="-342900">
              <a:spcBef>
                <a:spcPct val="20000"/>
              </a:spcBef>
              <a:buFontTx/>
              <a:buChar char="•"/>
            </a:pPr>
            <a:r>
              <a:rPr lang="el-GR" sz="1800" dirty="0">
                <a:latin typeface="Book Antiqua" pitchFamily="18" charset="0"/>
              </a:rPr>
              <a:t>Η εφαρμογή της σε συνδυασμό με άλλες απεικονιστικές μεθόδους </a:t>
            </a:r>
            <a:r>
              <a:rPr lang="el-GR" sz="1400" dirty="0">
                <a:latin typeface="Book Antiqua" pitchFamily="18" charset="0"/>
              </a:rPr>
              <a:t>(Τ</a:t>
            </a:r>
            <a:r>
              <a:rPr lang="en-US" sz="1400" dirty="0">
                <a:latin typeface="Book Antiqua" pitchFamily="18" charset="0"/>
              </a:rPr>
              <a:t>VS, US, MRI)</a:t>
            </a:r>
            <a:r>
              <a:rPr lang="el-GR" sz="1400" dirty="0">
                <a:latin typeface="Book Antiqua" pitchFamily="18" charset="0"/>
              </a:rPr>
              <a:t> </a:t>
            </a:r>
            <a:r>
              <a:rPr lang="el-GR" sz="1800" dirty="0">
                <a:latin typeface="Book Antiqua" pitchFamily="18" charset="0"/>
              </a:rPr>
              <a:t>αποτελεί </a:t>
            </a:r>
            <a:r>
              <a:rPr lang="en-US" sz="1800" i="1" dirty="0">
                <a:latin typeface="Book Antiqua" pitchFamily="18" charset="0"/>
              </a:rPr>
              <a:t>golden standard </a:t>
            </a:r>
            <a:r>
              <a:rPr lang="el-GR" sz="1800" dirty="0">
                <a:latin typeface="Book Antiqua" pitchFamily="18" charset="0"/>
              </a:rPr>
              <a:t>για τη διάγνωση της ενδομήτριας παθολογίας</a:t>
            </a:r>
          </a:p>
        </p:txBody>
      </p:sp>
      <p:sp>
        <p:nvSpPr>
          <p:cNvPr id="13317" name="Rectangle 5"/>
          <p:cNvSpPr>
            <a:spLocks noChangeArrowheads="1"/>
          </p:cNvSpPr>
          <p:nvPr/>
        </p:nvSpPr>
        <p:spPr bwMode="auto">
          <a:xfrm>
            <a:off x="685800" y="533400"/>
            <a:ext cx="7467600" cy="381000"/>
          </a:xfrm>
          <a:prstGeom prst="rect">
            <a:avLst/>
          </a:prstGeom>
          <a:noFill/>
          <a:ln w="9525">
            <a:noFill/>
            <a:miter lim="800000"/>
            <a:headEnd/>
            <a:tailEnd/>
          </a:ln>
        </p:spPr>
        <p:txBody>
          <a:bodyPr anchor="ctr"/>
          <a:lstStyle/>
          <a:p>
            <a:pPr algn="r"/>
            <a:r>
              <a:rPr lang="el-GR" dirty="0"/>
              <a:t>Διαγνωστική </a:t>
            </a:r>
            <a:r>
              <a:rPr lang="en-US" dirty="0"/>
              <a:t>HYS</a:t>
            </a:r>
            <a:endParaRPr lang="el-GR" dirty="0">
              <a:solidFill>
                <a:schemeClr val="tx2"/>
              </a:solidFill>
              <a:latin typeface="Cambria" pitchFamily="18" charset="0"/>
            </a:endParaRPr>
          </a:p>
        </p:txBody>
      </p:sp>
      <p:grpSp>
        <p:nvGrpSpPr>
          <p:cNvPr id="2" name="Group 6"/>
          <p:cNvGrpSpPr>
            <a:grpSpLocks/>
          </p:cNvGrpSpPr>
          <p:nvPr/>
        </p:nvGrpSpPr>
        <p:grpSpPr bwMode="auto">
          <a:xfrm>
            <a:off x="0" y="990600"/>
            <a:ext cx="8496300" cy="4392613"/>
            <a:chOff x="68" y="845"/>
            <a:chExt cx="5352" cy="2767"/>
          </a:xfrm>
        </p:grpSpPr>
        <p:sp>
          <p:nvSpPr>
            <p:cNvPr id="13320" name="Line 7"/>
            <p:cNvSpPr>
              <a:spLocks noChangeShapeType="1"/>
            </p:cNvSpPr>
            <p:nvPr/>
          </p:nvSpPr>
          <p:spPr bwMode="auto">
            <a:xfrm>
              <a:off x="68" y="3612"/>
              <a:ext cx="3855" cy="0"/>
            </a:xfrm>
            <a:prstGeom prst="line">
              <a:avLst/>
            </a:prstGeom>
            <a:noFill/>
            <a:ln w="9525">
              <a:solidFill>
                <a:schemeClr val="tx1"/>
              </a:solidFill>
              <a:round/>
              <a:headEnd/>
              <a:tailEnd/>
            </a:ln>
          </p:spPr>
          <p:txBody>
            <a:bodyPr/>
            <a:lstStyle/>
            <a:p>
              <a:endParaRPr lang="el-GR"/>
            </a:p>
          </p:txBody>
        </p:sp>
        <p:sp>
          <p:nvSpPr>
            <p:cNvPr id="13321" name="Line 8"/>
            <p:cNvSpPr>
              <a:spLocks noChangeShapeType="1"/>
            </p:cNvSpPr>
            <p:nvPr/>
          </p:nvSpPr>
          <p:spPr bwMode="auto">
            <a:xfrm flipV="1">
              <a:off x="204" y="3566"/>
              <a:ext cx="3583" cy="1"/>
            </a:xfrm>
            <a:prstGeom prst="line">
              <a:avLst/>
            </a:prstGeom>
            <a:noFill/>
            <a:ln w="28575">
              <a:solidFill>
                <a:schemeClr val="tx1"/>
              </a:solidFill>
              <a:round/>
              <a:headEnd/>
              <a:tailEnd/>
            </a:ln>
          </p:spPr>
          <p:txBody>
            <a:bodyPr/>
            <a:lstStyle/>
            <a:p>
              <a:endParaRPr lang="el-GR"/>
            </a:p>
          </p:txBody>
        </p:sp>
        <p:sp>
          <p:nvSpPr>
            <p:cNvPr id="13322" name="Line 9"/>
            <p:cNvSpPr>
              <a:spLocks noChangeShapeType="1"/>
            </p:cNvSpPr>
            <p:nvPr/>
          </p:nvSpPr>
          <p:spPr bwMode="auto">
            <a:xfrm>
              <a:off x="975" y="890"/>
              <a:ext cx="4309" cy="0"/>
            </a:xfrm>
            <a:prstGeom prst="line">
              <a:avLst/>
            </a:prstGeom>
            <a:noFill/>
            <a:ln w="9525">
              <a:solidFill>
                <a:schemeClr val="tx1"/>
              </a:solidFill>
              <a:round/>
              <a:headEnd/>
              <a:tailEnd/>
            </a:ln>
          </p:spPr>
          <p:txBody>
            <a:bodyPr/>
            <a:lstStyle/>
            <a:p>
              <a:endParaRPr lang="el-GR"/>
            </a:p>
          </p:txBody>
        </p:sp>
        <p:sp>
          <p:nvSpPr>
            <p:cNvPr id="13323" name="Line 10"/>
            <p:cNvSpPr>
              <a:spLocks noChangeShapeType="1"/>
            </p:cNvSpPr>
            <p:nvPr/>
          </p:nvSpPr>
          <p:spPr bwMode="auto">
            <a:xfrm>
              <a:off x="1111" y="845"/>
              <a:ext cx="4309" cy="0"/>
            </a:xfrm>
            <a:prstGeom prst="line">
              <a:avLst/>
            </a:prstGeom>
            <a:noFill/>
            <a:ln w="28575">
              <a:solidFill>
                <a:schemeClr val="tx1"/>
              </a:solidFill>
              <a:round/>
              <a:headEnd/>
              <a:tailEnd/>
            </a:ln>
          </p:spPr>
          <p:txBody>
            <a:bodyPr/>
            <a:lstStyle/>
            <a:p>
              <a:endParaRPr lang="el-GR"/>
            </a:p>
          </p:txBody>
        </p:sp>
      </p:grpSp>
      <p:sp>
        <p:nvSpPr>
          <p:cNvPr id="13319" name="Rectangle 11"/>
          <p:cNvSpPr>
            <a:spLocks noChangeArrowheads="1"/>
          </p:cNvSpPr>
          <p:nvPr/>
        </p:nvSpPr>
        <p:spPr bwMode="auto">
          <a:xfrm>
            <a:off x="685800" y="1042974"/>
            <a:ext cx="7467600" cy="457200"/>
          </a:xfrm>
          <a:prstGeom prst="rect">
            <a:avLst/>
          </a:prstGeom>
          <a:noFill/>
          <a:ln w="9525">
            <a:noFill/>
            <a:miter lim="800000"/>
            <a:headEnd/>
            <a:tailEnd/>
          </a:ln>
        </p:spPr>
        <p:txBody>
          <a:bodyPr anchor="ctr"/>
          <a:lstStyle/>
          <a:p>
            <a:pPr algn="r"/>
            <a:endParaRPr lang="el-GR" sz="2000" dirty="0">
              <a:solidFill>
                <a:srgbClr val="CC3300"/>
              </a:solidFill>
              <a:latin typeface="Cambria" pitchFamily="18" charset="0"/>
            </a:endParaRPr>
          </a:p>
        </p:txBody>
      </p:sp>
      <p:sp>
        <p:nvSpPr>
          <p:cNvPr id="13" name="Rectangle 3"/>
          <p:cNvSpPr txBox="1">
            <a:spLocks noChangeArrowheads="1"/>
          </p:cNvSpPr>
          <p:nvPr/>
        </p:nvSpPr>
        <p:spPr bwMode="auto">
          <a:xfrm>
            <a:off x="2143108" y="5429264"/>
            <a:ext cx="3990975" cy="7143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gn="r">
              <a:spcBef>
                <a:spcPct val="20000"/>
              </a:spcBef>
            </a:pPr>
            <a:r>
              <a:rPr kumimoji="0" lang="en-US" sz="1800" b="0" i="1" u="none" strike="noStrike" kern="0" cap="none" spc="0" normalizeH="0" baseline="0" noProof="0" dirty="0">
                <a:ln>
                  <a:noFill/>
                </a:ln>
                <a:solidFill>
                  <a:srgbClr val="082F86"/>
                </a:solidFill>
                <a:effectLst/>
                <a:uLnTx/>
                <a:uFillTx/>
                <a:latin typeface="+mn-lt"/>
                <a:ea typeface="+mn-ea"/>
                <a:cs typeface="+mn-cs"/>
              </a:rPr>
              <a:t>HYS… </a:t>
            </a:r>
            <a:r>
              <a:rPr kumimoji="0" lang="en-US" sz="1800" b="0" i="1" u="none" strike="noStrike" kern="0" cap="none" spc="0" normalizeH="0" baseline="0" noProof="0" dirty="0" err="1">
                <a:ln>
                  <a:noFill/>
                </a:ln>
                <a:solidFill>
                  <a:srgbClr val="082F86"/>
                </a:solidFill>
                <a:effectLst/>
                <a:uLnTx/>
                <a:uFillTx/>
                <a:latin typeface="+mn-lt"/>
                <a:ea typeface="+mn-ea"/>
                <a:cs typeface="+mn-cs"/>
              </a:rPr>
              <a:t>Pantaleoni</a:t>
            </a:r>
            <a:r>
              <a:rPr kumimoji="0" lang="en-US" sz="1800" b="0" i="1" u="none" strike="noStrike" kern="0" cap="none" spc="0" normalizeH="0" baseline="0" noProof="0" dirty="0">
                <a:ln>
                  <a:noFill/>
                </a:ln>
                <a:solidFill>
                  <a:srgbClr val="082F86"/>
                </a:solidFill>
                <a:effectLst/>
                <a:uLnTx/>
                <a:uFillTx/>
                <a:latin typeface="+mn-lt"/>
                <a:ea typeface="+mn-ea"/>
                <a:cs typeface="+mn-cs"/>
              </a:rPr>
              <a:t>… </a:t>
            </a:r>
            <a:r>
              <a:rPr kumimoji="0" lang="el-GR" sz="1800" b="0" i="1" u="none" strike="noStrike" kern="0" cap="none" spc="0" normalizeH="0" baseline="0" noProof="0" dirty="0">
                <a:ln>
                  <a:noFill/>
                </a:ln>
                <a:solidFill>
                  <a:srgbClr val="082F86"/>
                </a:solidFill>
                <a:effectLst/>
                <a:uLnTx/>
                <a:uFillTx/>
                <a:latin typeface="+mn-lt"/>
                <a:ea typeface="+mn-ea"/>
                <a:cs typeface="+mn-cs"/>
              </a:rPr>
              <a:t>Σήμερα</a:t>
            </a:r>
            <a:br>
              <a:rPr kumimoji="0" lang="el-GR" sz="1800" b="0" i="1" u="none" strike="noStrike" kern="0" cap="none" spc="0" normalizeH="0" baseline="0" noProof="0" dirty="0">
                <a:ln>
                  <a:noFill/>
                </a:ln>
                <a:solidFill>
                  <a:srgbClr val="082F86"/>
                </a:solidFill>
                <a:effectLst/>
                <a:uLnTx/>
                <a:uFillTx/>
                <a:latin typeface="+mn-lt"/>
                <a:ea typeface="+mn-ea"/>
                <a:cs typeface="+mn-cs"/>
              </a:rPr>
            </a:br>
            <a:r>
              <a:rPr lang="el-GR" sz="1800" dirty="0">
                <a:solidFill>
                  <a:srgbClr val="CC3300"/>
                </a:solidFill>
                <a:latin typeface="Cambria" pitchFamily="18" charset="0"/>
              </a:rPr>
              <a:t>Μύθος ή κλινική αναγκαιότητα ?</a:t>
            </a:r>
          </a:p>
          <a:p>
            <a:pPr marL="342900" marR="0" lvl="0" indent="-342900" algn="r" defTabSz="914400" rtl="0" eaLnBrk="1" fontAlgn="base" latinLnBrk="0" hangingPunct="1">
              <a:lnSpc>
                <a:spcPct val="100000"/>
              </a:lnSpc>
              <a:spcBef>
                <a:spcPct val="20000"/>
              </a:spcBef>
              <a:spcAft>
                <a:spcPct val="0"/>
              </a:spcAft>
              <a:buClrTx/>
              <a:buSzTx/>
              <a:buFontTx/>
              <a:buNone/>
              <a:tabLst/>
              <a:defRPr/>
            </a:pPr>
            <a:endParaRPr kumimoji="0" lang="el-GR" sz="1800" b="0" i="1" u="none" strike="noStrike" kern="0" cap="none" spc="0" normalizeH="0" baseline="0" noProof="0" dirty="0">
              <a:ln>
                <a:noFill/>
              </a:ln>
              <a:solidFill>
                <a:srgbClr val="082F86"/>
              </a:solidFill>
              <a:effectLst/>
              <a:uLnTx/>
              <a:uFillTx/>
              <a:latin typeface="+mn-lt"/>
              <a:ea typeface="+mn-ea"/>
              <a:cs typeface="+mn-cs"/>
            </a:endParaRPr>
          </a:p>
        </p:txBody>
      </p:sp>
      <p:sp>
        <p:nvSpPr>
          <p:cNvPr id="14" name="13 - Ορθογώνιο"/>
          <p:cNvSpPr/>
          <p:nvPr/>
        </p:nvSpPr>
        <p:spPr>
          <a:xfrm>
            <a:off x="5386393" y="1071546"/>
            <a:ext cx="2749471" cy="369332"/>
          </a:xfrm>
          <a:prstGeom prst="rect">
            <a:avLst/>
          </a:prstGeom>
        </p:spPr>
        <p:txBody>
          <a:bodyPr wrap="none">
            <a:spAutoFit/>
          </a:bodyPr>
          <a:lstStyle/>
          <a:p>
            <a:r>
              <a:rPr lang="el-GR" sz="1800" dirty="0">
                <a:solidFill>
                  <a:srgbClr val="CC3300"/>
                </a:solidFill>
                <a:latin typeface="Cambria" pitchFamily="18" charset="0"/>
              </a:rPr>
              <a:t>Ορισμός - Πλεονεκτήματα</a:t>
            </a:r>
            <a:endParaRPr lang="el-G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990600"/>
            <a:ext cx="8496300" cy="4392613"/>
            <a:chOff x="68" y="845"/>
            <a:chExt cx="5352" cy="2767"/>
          </a:xfrm>
        </p:grpSpPr>
        <p:sp>
          <p:nvSpPr>
            <p:cNvPr id="8196" name="Line 3"/>
            <p:cNvSpPr>
              <a:spLocks noChangeShapeType="1"/>
            </p:cNvSpPr>
            <p:nvPr/>
          </p:nvSpPr>
          <p:spPr bwMode="auto">
            <a:xfrm>
              <a:off x="68" y="3612"/>
              <a:ext cx="3855" cy="0"/>
            </a:xfrm>
            <a:prstGeom prst="line">
              <a:avLst/>
            </a:prstGeom>
            <a:noFill/>
            <a:ln w="9525">
              <a:solidFill>
                <a:schemeClr val="tx1"/>
              </a:solidFill>
              <a:round/>
              <a:headEnd/>
              <a:tailEnd/>
            </a:ln>
          </p:spPr>
          <p:txBody>
            <a:bodyPr/>
            <a:lstStyle/>
            <a:p>
              <a:endParaRPr lang="el-GR"/>
            </a:p>
          </p:txBody>
        </p:sp>
        <p:sp>
          <p:nvSpPr>
            <p:cNvPr id="8197" name="Line 4"/>
            <p:cNvSpPr>
              <a:spLocks noChangeShapeType="1"/>
            </p:cNvSpPr>
            <p:nvPr/>
          </p:nvSpPr>
          <p:spPr bwMode="auto">
            <a:xfrm flipV="1">
              <a:off x="204" y="3566"/>
              <a:ext cx="3583" cy="1"/>
            </a:xfrm>
            <a:prstGeom prst="line">
              <a:avLst/>
            </a:prstGeom>
            <a:noFill/>
            <a:ln w="28575">
              <a:solidFill>
                <a:schemeClr val="tx1"/>
              </a:solidFill>
              <a:round/>
              <a:headEnd/>
              <a:tailEnd/>
            </a:ln>
          </p:spPr>
          <p:txBody>
            <a:bodyPr/>
            <a:lstStyle/>
            <a:p>
              <a:endParaRPr lang="el-GR"/>
            </a:p>
          </p:txBody>
        </p:sp>
        <p:sp>
          <p:nvSpPr>
            <p:cNvPr id="8198" name="Line 5"/>
            <p:cNvSpPr>
              <a:spLocks noChangeShapeType="1"/>
            </p:cNvSpPr>
            <p:nvPr/>
          </p:nvSpPr>
          <p:spPr bwMode="auto">
            <a:xfrm>
              <a:off x="975" y="890"/>
              <a:ext cx="4309" cy="0"/>
            </a:xfrm>
            <a:prstGeom prst="line">
              <a:avLst/>
            </a:prstGeom>
            <a:noFill/>
            <a:ln w="9525">
              <a:solidFill>
                <a:schemeClr val="tx1"/>
              </a:solidFill>
              <a:round/>
              <a:headEnd/>
              <a:tailEnd/>
            </a:ln>
          </p:spPr>
          <p:txBody>
            <a:bodyPr/>
            <a:lstStyle/>
            <a:p>
              <a:endParaRPr lang="el-GR"/>
            </a:p>
          </p:txBody>
        </p:sp>
        <p:sp>
          <p:nvSpPr>
            <p:cNvPr id="8199" name="Line 6"/>
            <p:cNvSpPr>
              <a:spLocks noChangeShapeType="1"/>
            </p:cNvSpPr>
            <p:nvPr/>
          </p:nvSpPr>
          <p:spPr bwMode="auto">
            <a:xfrm>
              <a:off x="1111" y="845"/>
              <a:ext cx="4309" cy="0"/>
            </a:xfrm>
            <a:prstGeom prst="line">
              <a:avLst/>
            </a:prstGeom>
            <a:noFill/>
            <a:ln w="28575">
              <a:solidFill>
                <a:schemeClr val="tx1"/>
              </a:solidFill>
              <a:round/>
              <a:headEnd/>
              <a:tailEnd/>
            </a:ln>
          </p:spPr>
          <p:txBody>
            <a:bodyPr/>
            <a:lstStyle/>
            <a:p>
              <a:endParaRPr lang="el-GR"/>
            </a:p>
          </p:txBody>
        </p:sp>
      </p:grpSp>
      <p:sp>
        <p:nvSpPr>
          <p:cNvPr id="8195" name="Rectangle 7"/>
          <p:cNvSpPr>
            <a:spLocks noGrp="1" noChangeArrowheads="1"/>
          </p:cNvSpPr>
          <p:nvPr>
            <p:ph type="body" idx="1"/>
          </p:nvPr>
        </p:nvSpPr>
        <p:spPr>
          <a:xfrm>
            <a:off x="1928794" y="2000240"/>
            <a:ext cx="5229225" cy="2292350"/>
          </a:xfrm>
        </p:spPr>
        <p:txBody>
          <a:bodyPr/>
          <a:lstStyle/>
          <a:p>
            <a:pPr marL="0" indent="0" algn="ctr" eaLnBrk="1" hangingPunct="1">
              <a:buFontTx/>
              <a:buNone/>
            </a:pPr>
            <a:r>
              <a:rPr lang="el-GR" sz="2400" dirty="0"/>
              <a:t>Η πρόοδος θεμελιώνεται πάνω στη φαντασία των πρωτοπόρων και την επιμονή, το ταλέντο και την υπευθυνότητα των συνεχιστών τους</a:t>
            </a:r>
          </a:p>
          <a:p>
            <a:pPr marL="0" indent="0" algn="ctr" eaLnBrk="1" hangingPunct="1">
              <a:buFontTx/>
              <a:buNone/>
            </a:pPr>
            <a:endParaRPr lang="el-GR" sz="2400" dirty="0"/>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4"/>
          <p:cNvSpPr>
            <a:spLocks noChangeArrowheads="1"/>
          </p:cNvSpPr>
          <p:nvPr/>
        </p:nvSpPr>
        <p:spPr bwMode="auto">
          <a:xfrm>
            <a:off x="1000100" y="2126625"/>
            <a:ext cx="7072362" cy="1563505"/>
          </a:xfrm>
          <a:prstGeom prst="rect">
            <a:avLst/>
          </a:prstGeom>
          <a:noFill/>
          <a:ln w="9525">
            <a:noFill/>
            <a:miter lim="800000"/>
            <a:headEnd/>
            <a:tailEnd/>
          </a:ln>
        </p:spPr>
        <p:txBody>
          <a:bodyPr wrap="square">
            <a:spAutoFit/>
          </a:bodyPr>
          <a:lstStyle/>
          <a:p>
            <a:pPr marL="342900" indent="-342900">
              <a:spcBef>
                <a:spcPct val="20000"/>
              </a:spcBef>
              <a:buFontTx/>
              <a:buChar char="•"/>
            </a:pPr>
            <a:r>
              <a:rPr lang="el-GR" sz="2000" b="1" dirty="0">
                <a:latin typeface="Book Antiqua" pitchFamily="18" charset="0"/>
              </a:rPr>
              <a:t>Εκπαίδευση &amp; Εμπειρία </a:t>
            </a:r>
            <a:r>
              <a:rPr lang="el-GR" sz="1800" dirty="0">
                <a:latin typeface="Book Antiqua" pitchFamily="18" charset="0"/>
              </a:rPr>
              <a:t>εξασφαλίζουν </a:t>
            </a:r>
            <a:br>
              <a:rPr lang="el-GR" sz="1800" dirty="0">
                <a:latin typeface="Book Antiqua" pitchFamily="18" charset="0"/>
              </a:rPr>
            </a:br>
            <a:r>
              <a:rPr lang="el-GR" sz="1800" dirty="0">
                <a:latin typeface="Book Antiqua" pitchFamily="18" charset="0"/>
              </a:rPr>
              <a:t>ευαισθησία - ειδικότητα συγκρίσιμες της ιστολογικής εξέτασης</a:t>
            </a:r>
            <a:br>
              <a:rPr lang="el-GR" sz="1800" dirty="0">
                <a:latin typeface="Book Antiqua" pitchFamily="18" charset="0"/>
              </a:rPr>
            </a:br>
            <a:endParaRPr lang="el-GR" sz="1800" dirty="0">
              <a:latin typeface="Book Antiqua" pitchFamily="18" charset="0"/>
            </a:endParaRPr>
          </a:p>
          <a:p>
            <a:pPr marL="342900" indent="-342900">
              <a:spcBef>
                <a:spcPct val="20000"/>
              </a:spcBef>
              <a:buFontTx/>
              <a:buChar char="•"/>
            </a:pPr>
            <a:r>
              <a:rPr lang="el-GR" sz="1800" b="1" dirty="0">
                <a:latin typeface="Book Antiqua" pitchFamily="18" charset="0"/>
              </a:rPr>
              <a:t>Απόλυτη διαγνωστική μέθοδος </a:t>
            </a:r>
            <a:r>
              <a:rPr lang="el-GR" sz="1800" b="1" dirty="0">
                <a:solidFill>
                  <a:srgbClr val="CC0000"/>
                </a:solidFill>
                <a:latin typeface="Book Antiqua" pitchFamily="18" charset="0"/>
              </a:rPr>
              <a:t>?  </a:t>
            </a:r>
            <a:br>
              <a:rPr lang="el-GR" sz="1800" b="1" dirty="0">
                <a:solidFill>
                  <a:srgbClr val="CC0000"/>
                </a:solidFill>
                <a:latin typeface="Book Antiqua" pitchFamily="18" charset="0"/>
              </a:rPr>
            </a:br>
            <a:r>
              <a:rPr lang="el-GR" sz="1800" dirty="0">
                <a:latin typeface="Book Antiqua" pitchFamily="18" charset="0"/>
              </a:rPr>
              <a:t>Υποκειμενικότητα </a:t>
            </a:r>
            <a:r>
              <a:rPr lang="el-GR" sz="1800" dirty="0" err="1">
                <a:latin typeface="Book Antiqua" pitchFamily="18" charset="0"/>
              </a:rPr>
              <a:t>υστεροσκόπου</a:t>
            </a:r>
            <a:endParaRPr lang="el-GR" sz="1800" dirty="0">
              <a:latin typeface="Book Antiqua" pitchFamily="18" charset="0"/>
            </a:endParaRPr>
          </a:p>
        </p:txBody>
      </p:sp>
      <p:sp>
        <p:nvSpPr>
          <p:cNvPr id="13317" name="Rectangle 5"/>
          <p:cNvSpPr>
            <a:spLocks noChangeArrowheads="1"/>
          </p:cNvSpPr>
          <p:nvPr/>
        </p:nvSpPr>
        <p:spPr bwMode="auto">
          <a:xfrm>
            <a:off x="685800" y="533400"/>
            <a:ext cx="7467600" cy="381000"/>
          </a:xfrm>
          <a:prstGeom prst="rect">
            <a:avLst/>
          </a:prstGeom>
          <a:noFill/>
          <a:ln w="9525">
            <a:noFill/>
            <a:miter lim="800000"/>
            <a:headEnd/>
            <a:tailEnd/>
          </a:ln>
        </p:spPr>
        <p:txBody>
          <a:bodyPr anchor="ctr"/>
          <a:lstStyle/>
          <a:p>
            <a:pPr algn="r"/>
            <a:r>
              <a:rPr lang="el-GR" dirty="0"/>
              <a:t>Διαγνωστική </a:t>
            </a:r>
            <a:r>
              <a:rPr lang="en-US" dirty="0"/>
              <a:t>HYS</a:t>
            </a:r>
            <a:endParaRPr lang="el-GR" dirty="0">
              <a:solidFill>
                <a:schemeClr val="tx2"/>
              </a:solidFill>
              <a:latin typeface="Cambria" pitchFamily="18" charset="0"/>
            </a:endParaRPr>
          </a:p>
        </p:txBody>
      </p:sp>
      <p:sp>
        <p:nvSpPr>
          <p:cNvPr id="13320" name="Line 7"/>
          <p:cNvSpPr>
            <a:spLocks noChangeShapeType="1"/>
          </p:cNvSpPr>
          <p:nvPr/>
        </p:nvSpPr>
        <p:spPr bwMode="auto">
          <a:xfrm>
            <a:off x="0" y="5383213"/>
            <a:ext cx="6119813" cy="0"/>
          </a:xfrm>
          <a:prstGeom prst="line">
            <a:avLst/>
          </a:prstGeom>
          <a:noFill/>
          <a:ln w="9525">
            <a:solidFill>
              <a:schemeClr val="tx1"/>
            </a:solidFill>
            <a:round/>
            <a:headEnd/>
            <a:tailEnd/>
          </a:ln>
        </p:spPr>
        <p:txBody>
          <a:bodyPr/>
          <a:lstStyle/>
          <a:p>
            <a:endParaRPr lang="el-GR"/>
          </a:p>
        </p:txBody>
      </p:sp>
      <p:sp>
        <p:nvSpPr>
          <p:cNvPr id="13321" name="Line 8"/>
          <p:cNvSpPr>
            <a:spLocks noChangeShapeType="1"/>
          </p:cNvSpPr>
          <p:nvPr/>
        </p:nvSpPr>
        <p:spPr bwMode="auto">
          <a:xfrm flipV="1">
            <a:off x="215900" y="5310188"/>
            <a:ext cx="5688013" cy="1588"/>
          </a:xfrm>
          <a:prstGeom prst="line">
            <a:avLst/>
          </a:prstGeom>
          <a:noFill/>
          <a:ln w="28575">
            <a:solidFill>
              <a:schemeClr val="tx1"/>
            </a:solidFill>
            <a:round/>
            <a:headEnd/>
            <a:tailEnd/>
          </a:ln>
        </p:spPr>
        <p:txBody>
          <a:bodyPr/>
          <a:lstStyle/>
          <a:p>
            <a:endParaRPr lang="el-GR"/>
          </a:p>
        </p:txBody>
      </p:sp>
      <p:sp>
        <p:nvSpPr>
          <p:cNvPr id="13322" name="Line 9"/>
          <p:cNvSpPr>
            <a:spLocks noChangeShapeType="1"/>
          </p:cNvSpPr>
          <p:nvPr/>
        </p:nvSpPr>
        <p:spPr bwMode="auto">
          <a:xfrm>
            <a:off x="1439863" y="1062038"/>
            <a:ext cx="6840538" cy="0"/>
          </a:xfrm>
          <a:prstGeom prst="line">
            <a:avLst/>
          </a:prstGeom>
          <a:noFill/>
          <a:ln w="9525">
            <a:solidFill>
              <a:schemeClr val="tx1"/>
            </a:solidFill>
            <a:round/>
            <a:headEnd/>
            <a:tailEnd/>
          </a:ln>
        </p:spPr>
        <p:txBody>
          <a:bodyPr/>
          <a:lstStyle/>
          <a:p>
            <a:endParaRPr lang="el-GR"/>
          </a:p>
        </p:txBody>
      </p:sp>
      <p:sp>
        <p:nvSpPr>
          <p:cNvPr id="13323" name="Line 10"/>
          <p:cNvSpPr>
            <a:spLocks noChangeShapeType="1"/>
          </p:cNvSpPr>
          <p:nvPr/>
        </p:nvSpPr>
        <p:spPr bwMode="auto">
          <a:xfrm>
            <a:off x="1655763" y="990600"/>
            <a:ext cx="6840538" cy="0"/>
          </a:xfrm>
          <a:prstGeom prst="line">
            <a:avLst/>
          </a:prstGeom>
          <a:noFill/>
          <a:ln w="28575">
            <a:solidFill>
              <a:schemeClr val="tx1"/>
            </a:solidFill>
            <a:round/>
            <a:headEnd/>
            <a:tailEnd/>
          </a:ln>
        </p:spPr>
        <p:txBody>
          <a:bodyPr/>
          <a:lstStyle/>
          <a:p>
            <a:endParaRPr lang="el-GR"/>
          </a:p>
        </p:txBody>
      </p:sp>
      <p:sp>
        <p:nvSpPr>
          <p:cNvPr id="13319" name="Rectangle 11"/>
          <p:cNvSpPr>
            <a:spLocks noChangeArrowheads="1"/>
          </p:cNvSpPr>
          <p:nvPr/>
        </p:nvSpPr>
        <p:spPr bwMode="auto">
          <a:xfrm>
            <a:off x="685800" y="1042974"/>
            <a:ext cx="7467600" cy="457200"/>
          </a:xfrm>
          <a:prstGeom prst="rect">
            <a:avLst/>
          </a:prstGeom>
          <a:noFill/>
          <a:ln w="9525">
            <a:noFill/>
            <a:miter lim="800000"/>
            <a:headEnd/>
            <a:tailEnd/>
          </a:ln>
        </p:spPr>
        <p:txBody>
          <a:bodyPr anchor="ctr"/>
          <a:lstStyle/>
          <a:p>
            <a:pPr algn="r"/>
            <a:endParaRPr lang="el-GR" sz="2000" dirty="0">
              <a:solidFill>
                <a:srgbClr val="CC3300"/>
              </a:solidFill>
              <a:latin typeface="Cambria" pitchFamily="18" charset="0"/>
            </a:endParaRPr>
          </a:p>
        </p:txBody>
      </p:sp>
      <p:sp>
        <p:nvSpPr>
          <p:cNvPr id="13" name="Rectangle 3"/>
          <p:cNvSpPr txBox="1">
            <a:spLocks noChangeArrowheads="1"/>
          </p:cNvSpPr>
          <p:nvPr/>
        </p:nvSpPr>
        <p:spPr bwMode="auto">
          <a:xfrm>
            <a:off x="2143108" y="5429264"/>
            <a:ext cx="3990975" cy="7143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gn="r">
              <a:spcBef>
                <a:spcPct val="20000"/>
              </a:spcBef>
            </a:pPr>
            <a:r>
              <a:rPr kumimoji="0" lang="en-US" sz="1800" b="0" i="1" u="none" strike="noStrike" kern="0" cap="none" spc="0" normalizeH="0" baseline="0" noProof="0" dirty="0">
                <a:ln>
                  <a:noFill/>
                </a:ln>
                <a:solidFill>
                  <a:srgbClr val="082F86"/>
                </a:solidFill>
                <a:effectLst/>
                <a:uLnTx/>
                <a:uFillTx/>
                <a:latin typeface="+mn-lt"/>
                <a:ea typeface="+mn-ea"/>
                <a:cs typeface="+mn-cs"/>
              </a:rPr>
              <a:t>HYS… </a:t>
            </a:r>
            <a:r>
              <a:rPr kumimoji="0" lang="en-US" sz="1800" b="0" i="1" u="none" strike="noStrike" kern="0" cap="none" spc="0" normalizeH="0" baseline="0" noProof="0" dirty="0" err="1">
                <a:ln>
                  <a:noFill/>
                </a:ln>
                <a:solidFill>
                  <a:srgbClr val="082F86"/>
                </a:solidFill>
                <a:effectLst/>
                <a:uLnTx/>
                <a:uFillTx/>
                <a:latin typeface="+mn-lt"/>
                <a:ea typeface="+mn-ea"/>
                <a:cs typeface="+mn-cs"/>
              </a:rPr>
              <a:t>Pantaleoni</a:t>
            </a:r>
            <a:r>
              <a:rPr kumimoji="0" lang="en-US" sz="1800" b="0" i="1" u="none" strike="noStrike" kern="0" cap="none" spc="0" normalizeH="0" baseline="0" noProof="0" dirty="0">
                <a:ln>
                  <a:noFill/>
                </a:ln>
                <a:solidFill>
                  <a:srgbClr val="082F86"/>
                </a:solidFill>
                <a:effectLst/>
                <a:uLnTx/>
                <a:uFillTx/>
                <a:latin typeface="+mn-lt"/>
                <a:ea typeface="+mn-ea"/>
                <a:cs typeface="+mn-cs"/>
              </a:rPr>
              <a:t>… </a:t>
            </a:r>
            <a:r>
              <a:rPr kumimoji="0" lang="el-GR" sz="1800" b="0" i="1" u="none" strike="noStrike" kern="0" cap="none" spc="0" normalizeH="0" baseline="0" noProof="0" dirty="0">
                <a:ln>
                  <a:noFill/>
                </a:ln>
                <a:solidFill>
                  <a:srgbClr val="082F86"/>
                </a:solidFill>
                <a:effectLst/>
                <a:uLnTx/>
                <a:uFillTx/>
                <a:latin typeface="+mn-lt"/>
                <a:ea typeface="+mn-ea"/>
                <a:cs typeface="+mn-cs"/>
              </a:rPr>
              <a:t>Σήμερα</a:t>
            </a:r>
            <a:br>
              <a:rPr kumimoji="0" lang="el-GR" sz="1800" b="0" i="1" u="none" strike="noStrike" kern="0" cap="none" spc="0" normalizeH="0" baseline="0" noProof="0" dirty="0">
                <a:ln>
                  <a:noFill/>
                </a:ln>
                <a:solidFill>
                  <a:srgbClr val="082F86"/>
                </a:solidFill>
                <a:effectLst/>
                <a:uLnTx/>
                <a:uFillTx/>
                <a:latin typeface="+mn-lt"/>
                <a:ea typeface="+mn-ea"/>
                <a:cs typeface="+mn-cs"/>
              </a:rPr>
            </a:br>
            <a:r>
              <a:rPr lang="el-GR" sz="1800" dirty="0">
                <a:solidFill>
                  <a:srgbClr val="CC3300"/>
                </a:solidFill>
                <a:latin typeface="Cambria" pitchFamily="18" charset="0"/>
              </a:rPr>
              <a:t>Μύθος ή κλινική αναγκαιότητα ?</a:t>
            </a:r>
          </a:p>
          <a:p>
            <a:pPr marL="342900" marR="0" lvl="0" indent="-342900" algn="r" defTabSz="914400" rtl="0" eaLnBrk="1" fontAlgn="base" latinLnBrk="0" hangingPunct="1">
              <a:lnSpc>
                <a:spcPct val="100000"/>
              </a:lnSpc>
              <a:spcBef>
                <a:spcPct val="20000"/>
              </a:spcBef>
              <a:spcAft>
                <a:spcPct val="0"/>
              </a:spcAft>
              <a:buClrTx/>
              <a:buSzTx/>
              <a:buFontTx/>
              <a:buNone/>
              <a:tabLst/>
              <a:defRPr/>
            </a:pPr>
            <a:endParaRPr kumimoji="0" lang="el-GR" sz="1800" b="0" i="1" u="none" strike="noStrike" kern="0" cap="none" spc="0" normalizeH="0" baseline="0" noProof="0" dirty="0">
              <a:ln>
                <a:noFill/>
              </a:ln>
              <a:solidFill>
                <a:srgbClr val="082F86"/>
              </a:solidFill>
              <a:effectLst/>
              <a:uLnTx/>
              <a:uFillTx/>
              <a:latin typeface="+mn-lt"/>
              <a:ea typeface="+mn-ea"/>
              <a:cs typeface="+mn-cs"/>
            </a:endParaRPr>
          </a:p>
        </p:txBody>
      </p:sp>
      <p:sp>
        <p:nvSpPr>
          <p:cNvPr id="14" name="13 - Ορθογώνιο"/>
          <p:cNvSpPr/>
          <p:nvPr/>
        </p:nvSpPr>
        <p:spPr>
          <a:xfrm>
            <a:off x="6410338" y="1071546"/>
            <a:ext cx="1787669" cy="369332"/>
          </a:xfrm>
          <a:prstGeom prst="rect">
            <a:avLst/>
          </a:prstGeom>
        </p:spPr>
        <p:txBody>
          <a:bodyPr wrap="none">
            <a:spAutoFit/>
          </a:bodyPr>
          <a:lstStyle/>
          <a:p>
            <a:r>
              <a:rPr lang="el-GR" sz="1800">
                <a:solidFill>
                  <a:srgbClr val="CC3300"/>
                </a:solidFill>
                <a:latin typeface="Cambria" pitchFamily="18" charset="0"/>
              </a:rPr>
              <a:t>Μειονεκτήματα</a:t>
            </a:r>
            <a:endParaRPr lang="el-G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539750" y="1700213"/>
            <a:ext cx="7772400" cy="1143000"/>
          </a:xfrm>
          <a:prstGeom prst="rect">
            <a:avLst/>
          </a:prstGeom>
          <a:noFill/>
          <a:ln w="9525">
            <a:noFill/>
            <a:miter lim="800000"/>
            <a:headEnd/>
            <a:tailEnd/>
          </a:ln>
        </p:spPr>
        <p:txBody>
          <a:bodyPr lIns="92075" tIns="46038" rIns="92075" bIns="46038" anchor="ctr"/>
          <a:lstStyle/>
          <a:p>
            <a:endParaRPr lang="he-IL" altLang="en-US" sz="3200">
              <a:solidFill>
                <a:schemeClr val="tx2"/>
              </a:solidFill>
              <a:latin typeface="Comic Sans MS" pitchFamily="66" charset="0"/>
            </a:endParaRPr>
          </a:p>
        </p:txBody>
      </p:sp>
      <p:sp>
        <p:nvSpPr>
          <p:cNvPr id="14339" name="Rectangle 4"/>
          <p:cNvSpPr>
            <a:spLocks noChangeArrowheads="1"/>
          </p:cNvSpPr>
          <p:nvPr/>
        </p:nvSpPr>
        <p:spPr bwMode="auto">
          <a:xfrm>
            <a:off x="179388" y="1233472"/>
            <a:ext cx="3671887" cy="4679950"/>
          </a:xfrm>
          <a:prstGeom prst="rect">
            <a:avLst/>
          </a:prstGeom>
          <a:noFill/>
          <a:ln w="28575">
            <a:solidFill>
              <a:srgbClr val="CC0000"/>
            </a:solidFill>
            <a:miter lim="800000"/>
            <a:headEnd/>
            <a:tailEnd/>
          </a:ln>
        </p:spPr>
        <p:txBody>
          <a:bodyPr/>
          <a:lstStyle/>
          <a:p>
            <a:pPr marL="342900" indent="-342900" algn="l">
              <a:spcBef>
                <a:spcPct val="20000"/>
              </a:spcBef>
              <a:buFontTx/>
              <a:buChar char="•"/>
            </a:pPr>
            <a:r>
              <a:rPr lang="el-GR" sz="1800">
                <a:latin typeface="Book Antiqua" pitchFamily="18" charset="0"/>
              </a:rPr>
              <a:t>Οπτική απεικόνιση του ενδοτραχήλου και της ενδομητρικής κοιλότητας</a:t>
            </a:r>
            <a:endParaRPr lang="en-US" sz="1800">
              <a:latin typeface="Book Antiqua" pitchFamily="18" charset="0"/>
            </a:endParaRPr>
          </a:p>
          <a:p>
            <a:pPr marL="342900" indent="-342900" algn="l">
              <a:spcBef>
                <a:spcPct val="20000"/>
              </a:spcBef>
              <a:buFontTx/>
              <a:buChar char="•"/>
            </a:pPr>
            <a:endParaRPr lang="el-GR" sz="1600">
              <a:solidFill>
                <a:srgbClr val="3333CC"/>
              </a:solidFill>
              <a:latin typeface="Book Antiqua" pitchFamily="18" charset="0"/>
            </a:endParaRPr>
          </a:p>
          <a:p>
            <a:pPr marL="342900" indent="-342900" algn="l">
              <a:spcBef>
                <a:spcPct val="20000"/>
              </a:spcBef>
              <a:buFontTx/>
              <a:buChar char="•"/>
            </a:pPr>
            <a:r>
              <a:rPr lang="el-GR" sz="1600">
                <a:solidFill>
                  <a:schemeClr val="tx2"/>
                </a:solidFill>
                <a:latin typeface="Book Antiqua" pitchFamily="18" charset="0"/>
              </a:rPr>
              <a:t>Συμπληρώνει την υπερηχογραφία</a:t>
            </a:r>
            <a:endParaRPr lang="en-US" sz="1600">
              <a:solidFill>
                <a:schemeClr val="tx2"/>
              </a:solidFill>
              <a:latin typeface="Book Antiqua" pitchFamily="18" charset="0"/>
            </a:endParaRPr>
          </a:p>
          <a:p>
            <a:pPr marL="342900" indent="-342900" algn="l">
              <a:spcBef>
                <a:spcPct val="20000"/>
              </a:spcBef>
              <a:buFontTx/>
              <a:buChar char="•"/>
            </a:pPr>
            <a:endParaRPr lang="el-GR" sz="1600">
              <a:solidFill>
                <a:schemeClr val="tx2"/>
              </a:solidFill>
              <a:latin typeface="Book Antiqua" pitchFamily="18" charset="0"/>
            </a:endParaRPr>
          </a:p>
          <a:p>
            <a:pPr marL="342900" indent="-342900" algn="l">
              <a:spcBef>
                <a:spcPct val="20000"/>
              </a:spcBef>
              <a:buFontTx/>
              <a:buChar char="•"/>
            </a:pPr>
            <a:r>
              <a:rPr lang="el-GR" sz="1600">
                <a:solidFill>
                  <a:schemeClr val="tx2"/>
                </a:solidFill>
                <a:latin typeface="Book Antiqua" pitchFamily="18" charset="0"/>
              </a:rPr>
              <a:t>Αναγνωρίζει συνυπάρχουσα παθολογία</a:t>
            </a:r>
            <a:endParaRPr lang="en-US" sz="1600">
              <a:solidFill>
                <a:schemeClr val="tx2"/>
              </a:solidFill>
              <a:latin typeface="Book Antiqua" pitchFamily="18" charset="0"/>
            </a:endParaRPr>
          </a:p>
          <a:p>
            <a:pPr marL="342900" indent="-342900" algn="l">
              <a:spcBef>
                <a:spcPct val="20000"/>
              </a:spcBef>
              <a:buFontTx/>
              <a:buChar char="•"/>
            </a:pPr>
            <a:endParaRPr lang="el-GR" sz="1600">
              <a:solidFill>
                <a:schemeClr val="tx2"/>
              </a:solidFill>
              <a:latin typeface="Book Antiqua" pitchFamily="18" charset="0"/>
            </a:endParaRPr>
          </a:p>
          <a:p>
            <a:pPr marL="342900" indent="-342900" algn="l">
              <a:spcBef>
                <a:spcPct val="20000"/>
              </a:spcBef>
              <a:buFontTx/>
              <a:buChar char="•"/>
            </a:pPr>
            <a:r>
              <a:rPr lang="el-GR" sz="1600">
                <a:solidFill>
                  <a:schemeClr val="tx2"/>
                </a:solidFill>
                <a:latin typeface="Book Antiqua" pitchFamily="18" charset="0"/>
              </a:rPr>
              <a:t>Διαγιγνώσκει </a:t>
            </a:r>
            <a:r>
              <a:rPr lang="en-US" sz="1600">
                <a:solidFill>
                  <a:schemeClr val="tx2"/>
                </a:solidFill>
                <a:latin typeface="Book Antiqua" pitchFamily="18" charset="0"/>
              </a:rPr>
              <a:t>“subtle lesions”</a:t>
            </a:r>
          </a:p>
          <a:p>
            <a:pPr marL="342900" indent="-342900" algn="l">
              <a:spcBef>
                <a:spcPct val="20000"/>
              </a:spcBef>
              <a:buFontTx/>
              <a:buChar char="•"/>
            </a:pPr>
            <a:endParaRPr lang="en-US" sz="1600">
              <a:solidFill>
                <a:schemeClr val="tx2"/>
              </a:solidFill>
              <a:latin typeface="Book Antiqua" pitchFamily="18" charset="0"/>
            </a:endParaRPr>
          </a:p>
          <a:p>
            <a:pPr marL="342900" indent="-342900" algn="l">
              <a:spcBef>
                <a:spcPct val="20000"/>
              </a:spcBef>
              <a:buFontTx/>
              <a:buChar char="•"/>
            </a:pPr>
            <a:r>
              <a:rPr lang="el-GR" sz="1600">
                <a:solidFill>
                  <a:schemeClr val="tx2"/>
                </a:solidFill>
                <a:latin typeface="Book Antiqua" pitchFamily="18" charset="0"/>
              </a:rPr>
              <a:t>Διαγιγνώσκει επέκταση ΑΔΚ στον ενδοτράχηλο</a:t>
            </a:r>
          </a:p>
        </p:txBody>
      </p:sp>
      <p:sp>
        <p:nvSpPr>
          <p:cNvPr id="6" name="Rectangle 5"/>
          <p:cNvSpPr>
            <a:spLocks noChangeArrowheads="1"/>
          </p:cNvSpPr>
          <p:nvPr/>
        </p:nvSpPr>
        <p:spPr bwMode="auto">
          <a:xfrm>
            <a:off x="685800" y="142852"/>
            <a:ext cx="7467600" cy="381000"/>
          </a:xfrm>
          <a:prstGeom prst="rect">
            <a:avLst/>
          </a:prstGeom>
          <a:noFill/>
          <a:ln w="9525">
            <a:noFill/>
            <a:miter lim="800000"/>
            <a:headEnd/>
            <a:tailEnd/>
          </a:ln>
        </p:spPr>
        <p:txBody>
          <a:bodyPr anchor="ctr"/>
          <a:lstStyle/>
          <a:p>
            <a:pPr algn="r"/>
            <a:r>
              <a:rPr lang="el-GR" dirty="0"/>
              <a:t>Διαγνωστική </a:t>
            </a:r>
            <a:r>
              <a:rPr lang="en-US" dirty="0"/>
              <a:t>HYS</a:t>
            </a:r>
            <a:endParaRPr lang="el-GR" dirty="0">
              <a:solidFill>
                <a:schemeClr val="tx2"/>
              </a:solidFill>
              <a:latin typeface="Cambria" pitchFamily="18" charset="0"/>
            </a:endParaRPr>
          </a:p>
        </p:txBody>
      </p:sp>
      <p:sp>
        <p:nvSpPr>
          <p:cNvPr id="7" name="Line 7"/>
          <p:cNvSpPr>
            <a:spLocks noChangeShapeType="1"/>
          </p:cNvSpPr>
          <p:nvPr/>
        </p:nvSpPr>
        <p:spPr bwMode="auto">
          <a:xfrm>
            <a:off x="0" y="6030918"/>
            <a:ext cx="6119813" cy="0"/>
          </a:xfrm>
          <a:prstGeom prst="line">
            <a:avLst/>
          </a:prstGeom>
          <a:noFill/>
          <a:ln w="9525">
            <a:solidFill>
              <a:schemeClr val="tx1"/>
            </a:solidFill>
            <a:round/>
            <a:headEnd/>
            <a:tailEnd/>
          </a:ln>
        </p:spPr>
        <p:txBody>
          <a:bodyPr/>
          <a:lstStyle/>
          <a:p>
            <a:endParaRPr lang="el-GR"/>
          </a:p>
        </p:txBody>
      </p:sp>
      <p:sp>
        <p:nvSpPr>
          <p:cNvPr id="8" name="Line 8"/>
          <p:cNvSpPr>
            <a:spLocks noChangeShapeType="1"/>
          </p:cNvSpPr>
          <p:nvPr/>
        </p:nvSpPr>
        <p:spPr bwMode="auto">
          <a:xfrm flipV="1">
            <a:off x="215900" y="5957893"/>
            <a:ext cx="5688013" cy="1588"/>
          </a:xfrm>
          <a:prstGeom prst="line">
            <a:avLst/>
          </a:prstGeom>
          <a:noFill/>
          <a:ln w="28575">
            <a:solidFill>
              <a:schemeClr val="tx1"/>
            </a:solidFill>
            <a:round/>
            <a:headEnd/>
            <a:tailEnd/>
          </a:ln>
        </p:spPr>
        <p:txBody>
          <a:bodyPr/>
          <a:lstStyle/>
          <a:p>
            <a:endParaRPr lang="el-GR"/>
          </a:p>
        </p:txBody>
      </p:sp>
      <p:sp>
        <p:nvSpPr>
          <p:cNvPr id="9" name="Line 9"/>
          <p:cNvSpPr>
            <a:spLocks noChangeShapeType="1"/>
          </p:cNvSpPr>
          <p:nvPr/>
        </p:nvSpPr>
        <p:spPr bwMode="auto">
          <a:xfrm>
            <a:off x="1439863" y="671490"/>
            <a:ext cx="6840538" cy="0"/>
          </a:xfrm>
          <a:prstGeom prst="line">
            <a:avLst/>
          </a:prstGeom>
          <a:noFill/>
          <a:ln w="9525">
            <a:solidFill>
              <a:schemeClr val="tx1"/>
            </a:solidFill>
            <a:round/>
            <a:headEnd/>
            <a:tailEnd/>
          </a:ln>
        </p:spPr>
        <p:txBody>
          <a:bodyPr/>
          <a:lstStyle/>
          <a:p>
            <a:endParaRPr lang="el-GR"/>
          </a:p>
        </p:txBody>
      </p:sp>
      <p:sp>
        <p:nvSpPr>
          <p:cNvPr id="10" name="Line 10"/>
          <p:cNvSpPr>
            <a:spLocks noChangeShapeType="1"/>
          </p:cNvSpPr>
          <p:nvPr/>
        </p:nvSpPr>
        <p:spPr bwMode="auto">
          <a:xfrm>
            <a:off x="1655763" y="600052"/>
            <a:ext cx="6840538" cy="0"/>
          </a:xfrm>
          <a:prstGeom prst="line">
            <a:avLst/>
          </a:prstGeom>
          <a:noFill/>
          <a:ln w="28575">
            <a:solidFill>
              <a:schemeClr val="tx1"/>
            </a:solidFill>
            <a:round/>
            <a:headEnd/>
            <a:tailEnd/>
          </a:ln>
        </p:spPr>
        <p:txBody>
          <a:bodyPr/>
          <a:lstStyle/>
          <a:p>
            <a:endParaRPr lang="el-GR"/>
          </a:p>
        </p:txBody>
      </p:sp>
      <p:sp>
        <p:nvSpPr>
          <p:cNvPr id="11" name="Rectangle 11"/>
          <p:cNvSpPr>
            <a:spLocks noChangeArrowheads="1"/>
          </p:cNvSpPr>
          <p:nvPr/>
        </p:nvSpPr>
        <p:spPr bwMode="auto">
          <a:xfrm>
            <a:off x="685800" y="652426"/>
            <a:ext cx="7467600" cy="457200"/>
          </a:xfrm>
          <a:prstGeom prst="rect">
            <a:avLst/>
          </a:prstGeom>
          <a:noFill/>
          <a:ln w="9525">
            <a:noFill/>
            <a:miter lim="800000"/>
            <a:headEnd/>
            <a:tailEnd/>
          </a:ln>
        </p:spPr>
        <p:txBody>
          <a:bodyPr anchor="ctr"/>
          <a:lstStyle/>
          <a:p>
            <a:pPr algn="r"/>
            <a:endParaRPr lang="el-GR" sz="2000" dirty="0">
              <a:solidFill>
                <a:srgbClr val="CC3300"/>
              </a:solidFill>
              <a:latin typeface="Cambria" pitchFamily="18" charset="0"/>
            </a:endParaRPr>
          </a:p>
        </p:txBody>
      </p:sp>
      <p:sp>
        <p:nvSpPr>
          <p:cNvPr id="12" name="Rectangle 3"/>
          <p:cNvSpPr txBox="1">
            <a:spLocks noChangeArrowheads="1"/>
          </p:cNvSpPr>
          <p:nvPr/>
        </p:nvSpPr>
        <p:spPr bwMode="auto">
          <a:xfrm>
            <a:off x="2143108" y="6076969"/>
            <a:ext cx="3990975" cy="7143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gn="r">
              <a:spcBef>
                <a:spcPct val="20000"/>
              </a:spcBef>
            </a:pPr>
            <a:r>
              <a:rPr kumimoji="0" lang="en-US" sz="1800" b="0" i="1" u="none" strike="noStrike" kern="0" cap="none" spc="0" normalizeH="0" baseline="0" noProof="0" dirty="0">
                <a:ln>
                  <a:noFill/>
                </a:ln>
                <a:solidFill>
                  <a:srgbClr val="082F86"/>
                </a:solidFill>
                <a:effectLst/>
                <a:uLnTx/>
                <a:uFillTx/>
                <a:latin typeface="+mn-lt"/>
                <a:ea typeface="+mn-ea"/>
                <a:cs typeface="+mn-cs"/>
              </a:rPr>
              <a:t>HYS… </a:t>
            </a:r>
            <a:r>
              <a:rPr kumimoji="0" lang="en-US" sz="1800" b="0" i="1" u="none" strike="noStrike" kern="0" cap="none" spc="0" normalizeH="0" baseline="0" noProof="0" dirty="0" err="1">
                <a:ln>
                  <a:noFill/>
                </a:ln>
                <a:solidFill>
                  <a:srgbClr val="082F86"/>
                </a:solidFill>
                <a:effectLst/>
                <a:uLnTx/>
                <a:uFillTx/>
                <a:latin typeface="+mn-lt"/>
                <a:ea typeface="+mn-ea"/>
                <a:cs typeface="+mn-cs"/>
              </a:rPr>
              <a:t>Pantaleoni</a:t>
            </a:r>
            <a:r>
              <a:rPr kumimoji="0" lang="en-US" sz="1800" b="0" i="1" u="none" strike="noStrike" kern="0" cap="none" spc="0" normalizeH="0" baseline="0" noProof="0" dirty="0">
                <a:ln>
                  <a:noFill/>
                </a:ln>
                <a:solidFill>
                  <a:srgbClr val="082F86"/>
                </a:solidFill>
                <a:effectLst/>
                <a:uLnTx/>
                <a:uFillTx/>
                <a:latin typeface="+mn-lt"/>
                <a:ea typeface="+mn-ea"/>
                <a:cs typeface="+mn-cs"/>
              </a:rPr>
              <a:t>… </a:t>
            </a:r>
            <a:r>
              <a:rPr kumimoji="0" lang="el-GR" sz="1800" b="0" i="1" u="none" strike="noStrike" kern="0" cap="none" spc="0" normalizeH="0" baseline="0" noProof="0" dirty="0">
                <a:ln>
                  <a:noFill/>
                </a:ln>
                <a:solidFill>
                  <a:srgbClr val="082F86"/>
                </a:solidFill>
                <a:effectLst/>
                <a:uLnTx/>
                <a:uFillTx/>
                <a:latin typeface="+mn-lt"/>
                <a:ea typeface="+mn-ea"/>
                <a:cs typeface="+mn-cs"/>
              </a:rPr>
              <a:t>Σήμερα</a:t>
            </a:r>
            <a:br>
              <a:rPr kumimoji="0" lang="el-GR" sz="1800" b="0" i="1" u="none" strike="noStrike" kern="0" cap="none" spc="0" normalizeH="0" baseline="0" noProof="0" dirty="0">
                <a:ln>
                  <a:noFill/>
                </a:ln>
                <a:solidFill>
                  <a:srgbClr val="082F86"/>
                </a:solidFill>
                <a:effectLst/>
                <a:uLnTx/>
                <a:uFillTx/>
                <a:latin typeface="+mn-lt"/>
                <a:ea typeface="+mn-ea"/>
                <a:cs typeface="+mn-cs"/>
              </a:rPr>
            </a:br>
            <a:r>
              <a:rPr lang="el-GR" sz="1800" dirty="0">
                <a:solidFill>
                  <a:srgbClr val="CC3300"/>
                </a:solidFill>
                <a:latin typeface="Cambria" pitchFamily="18" charset="0"/>
              </a:rPr>
              <a:t>Μύθος ή κλινική αναγκαιότητα ?</a:t>
            </a:r>
          </a:p>
          <a:p>
            <a:pPr marL="342900" marR="0" lvl="0" indent="-342900" algn="r" defTabSz="914400" rtl="0" eaLnBrk="1" fontAlgn="base" latinLnBrk="0" hangingPunct="1">
              <a:lnSpc>
                <a:spcPct val="100000"/>
              </a:lnSpc>
              <a:spcBef>
                <a:spcPct val="20000"/>
              </a:spcBef>
              <a:spcAft>
                <a:spcPct val="0"/>
              </a:spcAft>
              <a:buClrTx/>
              <a:buSzTx/>
              <a:buFontTx/>
              <a:buNone/>
              <a:tabLst/>
              <a:defRPr/>
            </a:pPr>
            <a:endParaRPr kumimoji="0" lang="el-GR" sz="1800" b="0" i="1" u="none" strike="noStrike" kern="0" cap="none" spc="0" normalizeH="0" baseline="0" noProof="0" dirty="0">
              <a:ln>
                <a:noFill/>
              </a:ln>
              <a:solidFill>
                <a:srgbClr val="082F86"/>
              </a:solidFill>
              <a:effectLst/>
              <a:uLnTx/>
              <a:uFillTx/>
              <a:latin typeface="+mn-lt"/>
              <a:ea typeface="+mn-ea"/>
              <a:cs typeface="+mn-cs"/>
            </a:endParaRPr>
          </a:p>
        </p:txBody>
      </p:sp>
      <p:sp>
        <p:nvSpPr>
          <p:cNvPr id="13" name="12 - Ορθογώνιο"/>
          <p:cNvSpPr/>
          <p:nvPr/>
        </p:nvSpPr>
        <p:spPr>
          <a:xfrm>
            <a:off x="5848359" y="680998"/>
            <a:ext cx="2337371" cy="369332"/>
          </a:xfrm>
          <a:prstGeom prst="rect">
            <a:avLst/>
          </a:prstGeom>
        </p:spPr>
        <p:txBody>
          <a:bodyPr wrap="none">
            <a:spAutoFit/>
          </a:bodyPr>
          <a:lstStyle/>
          <a:p>
            <a:r>
              <a:rPr lang="el-GR" sz="1800" dirty="0">
                <a:solidFill>
                  <a:srgbClr val="CC3300"/>
                </a:solidFill>
                <a:latin typeface="Cambria" pitchFamily="18" charset="0"/>
              </a:rPr>
              <a:t>Κλινικές δυνατότητες</a:t>
            </a:r>
            <a:endParaRPr lang="el-G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9" name="Rectangle 2"/>
          <p:cNvSpPr>
            <a:spLocks noChangeArrowheads="1"/>
          </p:cNvSpPr>
          <p:nvPr/>
        </p:nvSpPr>
        <p:spPr bwMode="auto">
          <a:xfrm>
            <a:off x="539750" y="928670"/>
            <a:ext cx="7772400" cy="1143000"/>
          </a:xfrm>
          <a:prstGeom prst="rect">
            <a:avLst/>
          </a:prstGeom>
          <a:noFill/>
          <a:ln w="9525">
            <a:noFill/>
            <a:miter lim="800000"/>
            <a:headEnd/>
            <a:tailEnd/>
          </a:ln>
        </p:spPr>
        <p:txBody>
          <a:bodyPr lIns="92075" tIns="46038" rIns="92075" bIns="46038" anchor="ctr"/>
          <a:lstStyle/>
          <a:p>
            <a:endParaRPr lang="he-IL" altLang="en-US" sz="3200">
              <a:solidFill>
                <a:schemeClr val="tx2"/>
              </a:solidFill>
              <a:latin typeface="Comic Sans MS" pitchFamily="66" charset="0"/>
            </a:endParaRPr>
          </a:p>
        </p:txBody>
      </p:sp>
      <p:sp>
        <p:nvSpPr>
          <p:cNvPr id="1030" name="Rectangle 4"/>
          <p:cNvSpPr>
            <a:spLocks noChangeArrowheads="1"/>
          </p:cNvSpPr>
          <p:nvPr/>
        </p:nvSpPr>
        <p:spPr bwMode="auto">
          <a:xfrm>
            <a:off x="179388" y="1217595"/>
            <a:ext cx="3671887" cy="4679950"/>
          </a:xfrm>
          <a:prstGeom prst="rect">
            <a:avLst/>
          </a:prstGeom>
          <a:noFill/>
          <a:ln w="28575">
            <a:solidFill>
              <a:srgbClr val="CC0000"/>
            </a:solidFill>
            <a:miter lim="800000"/>
            <a:headEnd/>
            <a:tailEnd/>
          </a:ln>
        </p:spPr>
        <p:txBody>
          <a:bodyPr/>
          <a:lstStyle/>
          <a:p>
            <a:pPr marL="342900" indent="-342900" algn="l">
              <a:spcBef>
                <a:spcPct val="20000"/>
              </a:spcBef>
              <a:buFontTx/>
              <a:buChar char="•"/>
            </a:pPr>
            <a:r>
              <a:rPr lang="el-GR" sz="1800">
                <a:latin typeface="Book Antiqua" pitchFamily="18" charset="0"/>
              </a:rPr>
              <a:t>Οπτική απεικόνιση του ενδοτραχήλου και της ενδομητρικής κοιλότητας</a:t>
            </a:r>
            <a:endParaRPr lang="en-US" sz="1800">
              <a:latin typeface="Book Antiqua" pitchFamily="18" charset="0"/>
            </a:endParaRPr>
          </a:p>
          <a:p>
            <a:pPr marL="342900" indent="-342900" algn="l">
              <a:spcBef>
                <a:spcPct val="20000"/>
              </a:spcBef>
              <a:buFontTx/>
              <a:buChar char="•"/>
            </a:pPr>
            <a:endParaRPr lang="el-GR" sz="1600">
              <a:solidFill>
                <a:srgbClr val="3333CC"/>
              </a:solidFill>
              <a:latin typeface="Book Antiqua" pitchFamily="18" charset="0"/>
            </a:endParaRPr>
          </a:p>
          <a:p>
            <a:pPr marL="342900" indent="-342900" algn="l">
              <a:spcBef>
                <a:spcPct val="20000"/>
              </a:spcBef>
              <a:buFontTx/>
              <a:buChar char="•"/>
            </a:pPr>
            <a:r>
              <a:rPr lang="el-GR" sz="1600">
                <a:solidFill>
                  <a:schemeClr val="bg2"/>
                </a:solidFill>
                <a:latin typeface="Book Antiqua" pitchFamily="18" charset="0"/>
              </a:rPr>
              <a:t>Συμπληρώνει την υπερηχογραφία</a:t>
            </a:r>
            <a:endParaRPr lang="en-US" sz="1600">
              <a:solidFill>
                <a:schemeClr val="bg2"/>
              </a:solidFill>
              <a:latin typeface="Book Antiqua" pitchFamily="18" charset="0"/>
            </a:endParaRPr>
          </a:p>
          <a:p>
            <a:pPr marL="342900" indent="-342900" algn="l">
              <a:spcBef>
                <a:spcPct val="20000"/>
              </a:spcBef>
              <a:buFontTx/>
              <a:buChar char="•"/>
            </a:pPr>
            <a:endParaRPr lang="el-GR" sz="1600">
              <a:solidFill>
                <a:schemeClr val="bg2"/>
              </a:solidFill>
              <a:latin typeface="Book Antiqua" pitchFamily="18" charset="0"/>
            </a:endParaRPr>
          </a:p>
          <a:p>
            <a:pPr marL="342900" indent="-342900" algn="l">
              <a:spcBef>
                <a:spcPct val="20000"/>
              </a:spcBef>
              <a:buFontTx/>
              <a:buChar char="•"/>
            </a:pPr>
            <a:r>
              <a:rPr lang="el-GR" sz="1600">
                <a:solidFill>
                  <a:schemeClr val="bg2"/>
                </a:solidFill>
                <a:latin typeface="Book Antiqua" pitchFamily="18" charset="0"/>
              </a:rPr>
              <a:t>Αναγνωρίζει συνυπάρχουσα παθολογία</a:t>
            </a:r>
            <a:endParaRPr lang="en-US" sz="1600">
              <a:solidFill>
                <a:schemeClr val="bg2"/>
              </a:solidFill>
              <a:latin typeface="Book Antiqua" pitchFamily="18" charset="0"/>
            </a:endParaRPr>
          </a:p>
          <a:p>
            <a:pPr marL="342900" indent="-342900" algn="l">
              <a:spcBef>
                <a:spcPct val="20000"/>
              </a:spcBef>
              <a:buFontTx/>
              <a:buChar char="•"/>
            </a:pPr>
            <a:endParaRPr lang="el-GR" sz="1600">
              <a:solidFill>
                <a:schemeClr val="bg2"/>
              </a:solidFill>
              <a:latin typeface="Book Antiqua" pitchFamily="18" charset="0"/>
            </a:endParaRPr>
          </a:p>
          <a:p>
            <a:pPr marL="342900" indent="-342900" algn="l">
              <a:spcBef>
                <a:spcPct val="20000"/>
              </a:spcBef>
              <a:buFontTx/>
              <a:buChar char="•"/>
            </a:pPr>
            <a:r>
              <a:rPr lang="el-GR" sz="1600">
                <a:solidFill>
                  <a:schemeClr val="bg2"/>
                </a:solidFill>
                <a:latin typeface="Book Antiqua" pitchFamily="18" charset="0"/>
              </a:rPr>
              <a:t>Διαγιγνώσκει </a:t>
            </a:r>
            <a:r>
              <a:rPr lang="en-US" sz="1600">
                <a:solidFill>
                  <a:schemeClr val="bg2"/>
                </a:solidFill>
                <a:latin typeface="Book Antiqua" pitchFamily="18" charset="0"/>
              </a:rPr>
              <a:t>“subtle lesions”</a:t>
            </a:r>
            <a:endParaRPr lang="el-GR" sz="1600">
              <a:solidFill>
                <a:schemeClr val="bg2"/>
              </a:solidFill>
              <a:latin typeface="Book Antiqua" pitchFamily="18" charset="0"/>
            </a:endParaRPr>
          </a:p>
          <a:p>
            <a:pPr marL="342900" indent="-342900" algn="l">
              <a:spcBef>
                <a:spcPct val="20000"/>
              </a:spcBef>
              <a:buFontTx/>
              <a:buChar char="•"/>
            </a:pPr>
            <a:endParaRPr lang="el-GR" sz="1600">
              <a:solidFill>
                <a:schemeClr val="bg2"/>
              </a:solidFill>
              <a:latin typeface="Book Antiqua" pitchFamily="18" charset="0"/>
            </a:endParaRPr>
          </a:p>
          <a:p>
            <a:pPr marL="342900" indent="-342900" algn="l">
              <a:spcBef>
                <a:spcPct val="20000"/>
              </a:spcBef>
              <a:buFontTx/>
              <a:buChar char="•"/>
            </a:pPr>
            <a:r>
              <a:rPr lang="el-GR" sz="1600">
                <a:solidFill>
                  <a:schemeClr val="bg2"/>
                </a:solidFill>
                <a:latin typeface="Book Antiqua" pitchFamily="18" charset="0"/>
              </a:rPr>
              <a:t>Διαγιγνώσκει επέκταση ΑΔΚ στον ενδοτράχηλο</a:t>
            </a:r>
          </a:p>
        </p:txBody>
      </p:sp>
      <p:sp>
        <p:nvSpPr>
          <p:cNvPr id="874501" name="Line 5"/>
          <p:cNvSpPr>
            <a:spLocks noChangeShapeType="1"/>
          </p:cNvSpPr>
          <p:nvPr/>
        </p:nvSpPr>
        <p:spPr bwMode="auto">
          <a:xfrm>
            <a:off x="684213" y="2225657"/>
            <a:ext cx="4319587" cy="0"/>
          </a:xfrm>
          <a:prstGeom prst="line">
            <a:avLst/>
          </a:prstGeom>
          <a:noFill/>
          <a:ln w="38100">
            <a:solidFill>
              <a:schemeClr val="tx1"/>
            </a:solidFill>
            <a:round/>
            <a:headEnd/>
            <a:tailEnd/>
          </a:ln>
        </p:spPr>
        <p:txBody>
          <a:bodyPr/>
          <a:lstStyle/>
          <a:p>
            <a:endParaRPr lang="el-GR"/>
          </a:p>
        </p:txBody>
      </p:sp>
      <p:grpSp>
        <p:nvGrpSpPr>
          <p:cNvPr id="2" name="Group 6"/>
          <p:cNvGrpSpPr>
            <a:grpSpLocks/>
          </p:cNvGrpSpPr>
          <p:nvPr/>
        </p:nvGrpSpPr>
        <p:grpSpPr bwMode="auto">
          <a:xfrm>
            <a:off x="5068888" y="1204895"/>
            <a:ext cx="3471862" cy="4560887"/>
            <a:chOff x="3193" y="1245"/>
            <a:chExt cx="2187" cy="2873"/>
          </a:xfrm>
        </p:grpSpPr>
        <p:graphicFrame>
          <p:nvGraphicFramePr>
            <p:cNvPr id="1026" name="Object 7"/>
            <p:cNvGraphicFramePr>
              <a:graphicFrameLocks noChangeAspect="1"/>
            </p:cNvGraphicFramePr>
            <p:nvPr/>
          </p:nvGraphicFramePr>
          <p:xfrm>
            <a:off x="3198" y="2250"/>
            <a:ext cx="1206" cy="906"/>
          </p:xfrm>
          <a:graphic>
            <a:graphicData uri="http://schemas.openxmlformats.org/presentationml/2006/ole">
              <mc:AlternateContent xmlns:mc="http://schemas.openxmlformats.org/markup-compatibility/2006">
                <mc:Choice xmlns:v="urn:schemas-microsoft-com:vml" Requires="v">
                  <p:oleObj spid="_x0000_s79880" name="Photo Editor Photo" r:id="rId3" imgW="7314286" imgH="5485714" progId="MSPhotoEd.3">
                    <p:embed/>
                  </p:oleObj>
                </mc:Choice>
                <mc:Fallback>
                  <p:oleObj name="Photo Editor Photo" r:id="rId3" imgW="7314286" imgH="5485714" progId="MSPhotoEd.3">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8" y="2250"/>
                          <a:ext cx="1206" cy="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7" name="Object 8"/>
            <p:cNvGraphicFramePr>
              <a:graphicFrameLocks noChangeAspect="1"/>
            </p:cNvGraphicFramePr>
            <p:nvPr/>
          </p:nvGraphicFramePr>
          <p:xfrm>
            <a:off x="4166" y="2250"/>
            <a:ext cx="1209" cy="906"/>
          </p:xfrm>
          <a:graphic>
            <a:graphicData uri="http://schemas.openxmlformats.org/presentationml/2006/ole">
              <mc:AlternateContent xmlns:mc="http://schemas.openxmlformats.org/markup-compatibility/2006">
                <mc:Choice xmlns:v="urn:schemas-microsoft-com:vml" Requires="v">
                  <p:oleObj spid="_x0000_s79881" name="Photo Editor Photo" r:id="rId5" imgW="9752381" imgH="7314286" progId="MSPhotoEd.3">
                    <p:embed/>
                  </p:oleObj>
                </mc:Choice>
                <mc:Fallback>
                  <p:oleObj name="Photo Editor Photo" r:id="rId5" imgW="9752381" imgH="7314286" progId="MSPhotoEd.3">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66" y="2250"/>
                          <a:ext cx="1209" cy="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8" name="Object 9"/>
            <p:cNvGraphicFramePr>
              <a:graphicFrameLocks noChangeAspect="1"/>
            </p:cNvGraphicFramePr>
            <p:nvPr/>
          </p:nvGraphicFramePr>
          <p:xfrm>
            <a:off x="3198" y="3154"/>
            <a:ext cx="2177" cy="964"/>
          </p:xfrm>
          <a:graphic>
            <a:graphicData uri="http://schemas.openxmlformats.org/presentationml/2006/ole">
              <mc:AlternateContent xmlns:mc="http://schemas.openxmlformats.org/markup-compatibility/2006">
                <mc:Choice xmlns:v="urn:schemas-microsoft-com:vml" Requires="v">
                  <p:oleObj spid="_x0000_s79882" name="Photo Editor Photo" r:id="rId7" imgW="8047619" imgH="3191320" progId="MSPhotoEd.3">
                    <p:embed/>
                  </p:oleObj>
                </mc:Choice>
                <mc:Fallback>
                  <p:oleObj name="Photo Editor Photo" r:id="rId7" imgW="8047619" imgH="3191320" progId="MSPhotoEd.3">
                    <p:embed/>
                    <p:pic>
                      <p:nvPicPr>
                        <p:cNvPr id="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98" y="3154"/>
                          <a:ext cx="2177" cy="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35" name="Picture 10" descr="Image49"/>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198" y="1255"/>
              <a:ext cx="1088" cy="1028"/>
            </a:xfrm>
            <a:prstGeom prst="rect">
              <a:avLst/>
            </a:prstGeom>
            <a:noFill/>
            <a:ln w="38100">
              <a:noFill/>
              <a:miter lim="800000"/>
              <a:headEnd/>
              <a:tailEnd/>
            </a:ln>
          </p:spPr>
        </p:pic>
        <p:pic>
          <p:nvPicPr>
            <p:cNvPr id="1036" name="Picture 11" descr="Image49"/>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280" y="1253"/>
              <a:ext cx="1100" cy="1005"/>
            </a:xfrm>
            <a:prstGeom prst="rect">
              <a:avLst/>
            </a:prstGeom>
            <a:noFill/>
            <a:ln w="38100">
              <a:noFill/>
              <a:miter lim="800000"/>
              <a:headEnd/>
              <a:tailEnd/>
            </a:ln>
          </p:spPr>
        </p:pic>
        <p:sp>
          <p:nvSpPr>
            <p:cNvPr id="1037" name="Rectangle 12"/>
            <p:cNvSpPr>
              <a:spLocks noChangeArrowheads="1"/>
            </p:cNvSpPr>
            <p:nvPr/>
          </p:nvSpPr>
          <p:spPr bwMode="auto">
            <a:xfrm>
              <a:off x="3193" y="1245"/>
              <a:ext cx="2186" cy="2855"/>
            </a:xfrm>
            <a:prstGeom prst="rect">
              <a:avLst/>
            </a:prstGeom>
            <a:noFill/>
            <a:ln w="38100">
              <a:solidFill>
                <a:srgbClr val="CC0000"/>
              </a:solidFill>
              <a:miter lim="800000"/>
              <a:headEnd/>
              <a:tailEnd/>
            </a:ln>
          </p:spPr>
          <p:txBody>
            <a:bodyPr wrap="none" anchor="ctr"/>
            <a:lstStyle/>
            <a:p>
              <a:endParaRPr lang="el-GR"/>
            </a:p>
          </p:txBody>
        </p:sp>
      </p:grpSp>
      <p:sp>
        <p:nvSpPr>
          <p:cNvPr id="16" name="Line 7"/>
          <p:cNvSpPr>
            <a:spLocks noChangeShapeType="1"/>
          </p:cNvSpPr>
          <p:nvPr/>
        </p:nvSpPr>
        <p:spPr bwMode="auto">
          <a:xfrm>
            <a:off x="0" y="6030918"/>
            <a:ext cx="6119813" cy="0"/>
          </a:xfrm>
          <a:prstGeom prst="line">
            <a:avLst/>
          </a:prstGeom>
          <a:noFill/>
          <a:ln w="9525">
            <a:solidFill>
              <a:schemeClr val="tx1"/>
            </a:solidFill>
            <a:round/>
            <a:headEnd/>
            <a:tailEnd/>
          </a:ln>
        </p:spPr>
        <p:txBody>
          <a:bodyPr/>
          <a:lstStyle/>
          <a:p>
            <a:endParaRPr lang="el-GR"/>
          </a:p>
        </p:txBody>
      </p:sp>
      <p:sp>
        <p:nvSpPr>
          <p:cNvPr id="17" name="Line 8"/>
          <p:cNvSpPr>
            <a:spLocks noChangeShapeType="1"/>
          </p:cNvSpPr>
          <p:nvPr/>
        </p:nvSpPr>
        <p:spPr bwMode="auto">
          <a:xfrm flipV="1">
            <a:off x="215900" y="5957893"/>
            <a:ext cx="5688013" cy="1588"/>
          </a:xfrm>
          <a:prstGeom prst="line">
            <a:avLst/>
          </a:prstGeom>
          <a:noFill/>
          <a:ln w="28575">
            <a:solidFill>
              <a:schemeClr val="tx1"/>
            </a:solidFill>
            <a:round/>
            <a:headEnd/>
            <a:tailEnd/>
          </a:ln>
        </p:spPr>
        <p:txBody>
          <a:bodyPr/>
          <a:lstStyle/>
          <a:p>
            <a:endParaRPr lang="el-GR"/>
          </a:p>
        </p:txBody>
      </p:sp>
      <p:sp>
        <p:nvSpPr>
          <p:cNvPr id="21" name="Rectangle 3"/>
          <p:cNvSpPr txBox="1">
            <a:spLocks noChangeArrowheads="1"/>
          </p:cNvSpPr>
          <p:nvPr/>
        </p:nvSpPr>
        <p:spPr bwMode="auto">
          <a:xfrm>
            <a:off x="2143108" y="6076969"/>
            <a:ext cx="3990975" cy="7143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gn="r">
              <a:spcBef>
                <a:spcPct val="20000"/>
              </a:spcBef>
            </a:pPr>
            <a:r>
              <a:rPr kumimoji="0" lang="en-US" sz="1800" b="0" i="1" u="none" strike="noStrike" kern="0" cap="none" spc="0" normalizeH="0" baseline="0" noProof="0" dirty="0">
                <a:ln>
                  <a:noFill/>
                </a:ln>
                <a:solidFill>
                  <a:srgbClr val="082F86"/>
                </a:solidFill>
                <a:effectLst/>
                <a:uLnTx/>
                <a:uFillTx/>
                <a:latin typeface="+mn-lt"/>
                <a:ea typeface="+mn-ea"/>
                <a:cs typeface="+mn-cs"/>
              </a:rPr>
              <a:t>HYS… </a:t>
            </a:r>
            <a:r>
              <a:rPr kumimoji="0" lang="en-US" sz="1800" b="0" i="1" u="none" strike="noStrike" kern="0" cap="none" spc="0" normalizeH="0" baseline="0" noProof="0" dirty="0" err="1">
                <a:ln>
                  <a:noFill/>
                </a:ln>
                <a:solidFill>
                  <a:srgbClr val="082F86"/>
                </a:solidFill>
                <a:effectLst/>
                <a:uLnTx/>
                <a:uFillTx/>
                <a:latin typeface="+mn-lt"/>
                <a:ea typeface="+mn-ea"/>
                <a:cs typeface="+mn-cs"/>
              </a:rPr>
              <a:t>Pantaleoni</a:t>
            </a:r>
            <a:r>
              <a:rPr kumimoji="0" lang="en-US" sz="1800" b="0" i="1" u="none" strike="noStrike" kern="0" cap="none" spc="0" normalizeH="0" baseline="0" noProof="0" dirty="0">
                <a:ln>
                  <a:noFill/>
                </a:ln>
                <a:solidFill>
                  <a:srgbClr val="082F86"/>
                </a:solidFill>
                <a:effectLst/>
                <a:uLnTx/>
                <a:uFillTx/>
                <a:latin typeface="+mn-lt"/>
                <a:ea typeface="+mn-ea"/>
                <a:cs typeface="+mn-cs"/>
              </a:rPr>
              <a:t>… </a:t>
            </a:r>
            <a:r>
              <a:rPr kumimoji="0" lang="el-GR" sz="1800" b="0" i="1" u="none" strike="noStrike" kern="0" cap="none" spc="0" normalizeH="0" baseline="0" noProof="0" dirty="0">
                <a:ln>
                  <a:noFill/>
                </a:ln>
                <a:solidFill>
                  <a:srgbClr val="082F86"/>
                </a:solidFill>
                <a:effectLst/>
                <a:uLnTx/>
                <a:uFillTx/>
                <a:latin typeface="+mn-lt"/>
                <a:ea typeface="+mn-ea"/>
                <a:cs typeface="+mn-cs"/>
              </a:rPr>
              <a:t>Σήμερα</a:t>
            </a:r>
            <a:br>
              <a:rPr kumimoji="0" lang="el-GR" sz="1800" b="0" i="1" u="none" strike="noStrike" kern="0" cap="none" spc="0" normalizeH="0" baseline="0" noProof="0" dirty="0">
                <a:ln>
                  <a:noFill/>
                </a:ln>
                <a:solidFill>
                  <a:srgbClr val="082F86"/>
                </a:solidFill>
                <a:effectLst/>
                <a:uLnTx/>
                <a:uFillTx/>
                <a:latin typeface="+mn-lt"/>
                <a:ea typeface="+mn-ea"/>
                <a:cs typeface="+mn-cs"/>
              </a:rPr>
            </a:br>
            <a:r>
              <a:rPr lang="el-GR" sz="1800" dirty="0">
                <a:solidFill>
                  <a:srgbClr val="CC3300"/>
                </a:solidFill>
                <a:latin typeface="Cambria" pitchFamily="18" charset="0"/>
              </a:rPr>
              <a:t>Μύθος ή κλινική αναγκαιότητα ?</a:t>
            </a:r>
          </a:p>
          <a:p>
            <a:pPr marL="342900" marR="0" lvl="0" indent="-342900" algn="r" defTabSz="914400" rtl="0" eaLnBrk="1" fontAlgn="base" latinLnBrk="0" hangingPunct="1">
              <a:lnSpc>
                <a:spcPct val="100000"/>
              </a:lnSpc>
              <a:spcBef>
                <a:spcPct val="20000"/>
              </a:spcBef>
              <a:spcAft>
                <a:spcPct val="0"/>
              </a:spcAft>
              <a:buClrTx/>
              <a:buSzTx/>
              <a:buFontTx/>
              <a:buNone/>
              <a:tabLst/>
              <a:defRPr/>
            </a:pPr>
            <a:endParaRPr kumimoji="0" lang="el-GR" sz="1800" b="0" i="1" u="none" strike="noStrike" kern="0" cap="none" spc="0" normalizeH="0" baseline="0" noProof="0" dirty="0">
              <a:ln>
                <a:noFill/>
              </a:ln>
              <a:solidFill>
                <a:srgbClr val="082F86"/>
              </a:solidFill>
              <a:effectLst/>
              <a:uLnTx/>
              <a:uFillTx/>
              <a:latin typeface="+mn-lt"/>
              <a:ea typeface="+mn-ea"/>
              <a:cs typeface="+mn-cs"/>
            </a:endParaRPr>
          </a:p>
        </p:txBody>
      </p:sp>
      <p:sp>
        <p:nvSpPr>
          <p:cNvPr id="23" name="Rectangle 5"/>
          <p:cNvSpPr>
            <a:spLocks noChangeArrowheads="1"/>
          </p:cNvSpPr>
          <p:nvPr/>
        </p:nvSpPr>
        <p:spPr bwMode="auto">
          <a:xfrm>
            <a:off x="685800" y="142852"/>
            <a:ext cx="7467600" cy="381000"/>
          </a:xfrm>
          <a:prstGeom prst="rect">
            <a:avLst/>
          </a:prstGeom>
          <a:noFill/>
          <a:ln w="9525">
            <a:noFill/>
            <a:miter lim="800000"/>
            <a:headEnd/>
            <a:tailEnd/>
          </a:ln>
        </p:spPr>
        <p:txBody>
          <a:bodyPr anchor="ctr"/>
          <a:lstStyle/>
          <a:p>
            <a:pPr algn="r"/>
            <a:r>
              <a:rPr lang="el-GR" dirty="0"/>
              <a:t>Διαγνωστική </a:t>
            </a:r>
            <a:r>
              <a:rPr lang="en-US" dirty="0"/>
              <a:t>HYS</a:t>
            </a:r>
            <a:endParaRPr lang="el-GR" dirty="0">
              <a:solidFill>
                <a:schemeClr val="tx2"/>
              </a:solidFill>
              <a:latin typeface="Cambria" pitchFamily="18" charset="0"/>
            </a:endParaRPr>
          </a:p>
        </p:txBody>
      </p:sp>
      <p:sp>
        <p:nvSpPr>
          <p:cNvPr id="24" name="Line 9"/>
          <p:cNvSpPr>
            <a:spLocks noChangeShapeType="1"/>
          </p:cNvSpPr>
          <p:nvPr/>
        </p:nvSpPr>
        <p:spPr bwMode="auto">
          <a:xfrm>
            <a:off x="1439863" y="671490"/>
            <a:ext cx="6840538" cy="0"/>
          </a:xfrm>
          <a:prstGeom prst="line">
            <a:avLst/>
          </a:prstGeom>
          <a:noFill/>
          <a:ln w="9525">
            <a:solidFill>
              <a:schemeClr val="tx1"/>
            </a:solidFill>
            <a:round/>
            <a:headEnd/>
            <a:tailEnd/>
          </a:ln>
        </p:spPr>
        <p:txBody>
          <a:bodyPr/>
          <a:lstStyle/>
          <a:p>
            <a:endParaRPr lang="el-GR"/>
          </a:p>
        </p:txBody>
      </p:sp>
      <p:sp>
        <p:nvSpPr>
          <p:cNvPr id="25" name="Line 10"/>
          <p:cNvSpPr>
            <a:spLocks noChangeShapeType="1"/>
          </p:cNvSpPr>
          <p:nvPr/>
        </p:nvSpPr>
        <p:spPr bwMode="auto">
          <a:xfrm>
            <a:off x="1655763" y="600052"/>
            <a:ext cx="6840538" cy="0"/>
          </a:xfrm>
          <a:prstGeom prst="line">
            <a:avLst/>
          </a:prstGeom>
          <a:noFill/>
          <a:ln w="28575">
            <a:solidFill>
              <a:schemeClr val="tx1"/>
            </a:solidFill>
            <a:round/>
            <a:headEnd/>
            <a:tailEnd/>
          </a:ln>
        </p:spPr>
        <p:txBody>
          <a:bodyPr/>
          <a:lstStyle/>
          <a:p>
            <a:endParaRPr lang="el-GR"/>
          </a:p>
        </p:txBody>
      </p:sp>
      <p:sp>
        <p:nvSpPr>
          <p:cNvPr id="26" name="Rectangle 11"/>
          <p:cNvSpPr>
            <a:spLocks noChangeArrowheads="1"/>
          </p:cNvSpPr>
          <p:nvPr/>
        </p:nvSpPr>
        <p:spPr bwMode="auto">
          <a:xfrm>
            <a:off x="685800" y="652426"/>
            <a:ext cx="7467600" cy="457200"/>
          </a:xfrm>
          <a:prstGeom prst="rect">
            <a:avLst/>
          </a:prstGeom>
          <a:noFill/>
          <a:ln w="9525">
            <a:noFill/>
            <a:miter lim="800000"/>
            <a:headEnd/>
            <a:tailEnd/>
          </a:ln>
        </p:spPr>
        <p:txBody>
          <a:bodyPr anchor="ctr"/>
          <a:lstStyle/>
          <a:p>
            <a:pPr algn="r"/>
            <a:endParaRPr lang="el-GR" sz="2000" dirty="0">
              <a:solidFill>
                <a:srgbClr val="CC3300"/>
              </a:solidFill>
              <a:latin typeface="Cambria" pitchFamily="18" charset="0"/>
            </a:endParaRPr>
          </a:p>
        </p:txBody>
      </p:sp>
      <p:sp>
        <p:nvSpPr>
          <p:cNvPr id="27" name="26 - Ορθογώνιο"/>
          <p:cNvSpPr/>
          <p:nvPr/>
        </p:nvSpPr>
        <p:spPr>
          <a:xfrm>
            <a:off x="5848359" y="680998"/>
            <a:ext cx="2337371" cy="369332"/>
          </a:xfrm>
          <a:prstGeom prst="rect">
            <a:avLst/>
          </a:prstGeom>
        </p:spPr>
        <p:txBody>
          <a:bodyPr wrap="none">
            <a:spAutoFit/>
          </a:bodyPr>
          <a:lstStyle/>
          <a:p>
            <a:r>
              <a:rPr lang="el-GR" sz="1800" dirty="0">
                <a:solidFill>
                  <a:srgbClr val="CC3300"/>
                </a:solidFill>
                <a:latin typeface="Cambria" pitchFamily="18" charset="0"/>
              </a:rPr>
              <a:t>Κλινικές δυνατότητες</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74501"/>
                                        </p:tgtEl>
                                        <p:attrNameLst>
                                          <p:attrName>style.visibility</p:attrName>
                                        </p:attrNameLst>
                                      </p:cBhvr>
                                      <p:to>
                                        <p:strVal val="visible"/>
                                      </p:to>
                                    </p:set>
                                    <p:animEffect transition="in" filter="wipe(down)">
                                      <p:cBhvr>
                                        <p:cTn id="7" dur="500"/>
                                        <p:tgtEl>
                                          <p:spTgt spid="874501"/>
                                        </p:tgtEl>
                                      </p:cBhvr>
                                    </p:animEffect>
                                  </p:childTnLst>
                                </p:cTn>
                              </p:par>
                              <p:par>
                                <p:cTn id="8" presetID="4"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ox(i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4501"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539750" y="928670"/>
            <a:ext cx="7772400" cy="1143000"/>
          </a:xfrm>
          <a:prstGeom prst="rect">
            <a:avLst/>
          </a:prstGeom>
          <a:noFill/>
          <a:ln w="9525">
            <a:noFill/>
            <a:miter lim="800000"/>
            <a:headEnd/>
            <a:tailEnd/>
          </a:ln>
        </p:spPr>
        <p:txBody>
          <a:bodyPr lIns="92075" tIns="46038" rIns="92075" bIns="46038" anchor="ctr"/>
          <a:lstStyle/>
          <a:p>
            <a:endParaRPr lang="he-IL" altLang="en-US" sz="3200">
              <a:solidFill>
                <a:schemeClr val="tx2"/>
              </a:solidFill>
              <a:latin typeface="Comic Sans MS" pitchFamily="66" charset="0"/>
            </a:endParaRPr>
          </a:p>
        </p:txBody>
      </p:sp>
      <p:sp>
        <p:nvSpPr>
          <p:cNvPr id="15363" name="Rectangle 4"/>
          <p:cNvSpPr>
            <a:spLocks noChangeArrowheads="1"/>
          </p:cNvSpPr>
          <p:nvPr/>
        </p:nvSpPr>
        <p:spPr bwMode="auto">
          <a:xfrm>
            <a:off x="179388" y="1217595"/>
            <a:ext cx="3671887" cy="4679950"/>
          </a:xfrm>
          <a:prstGeom prst="rect">
            <a:avLst/>
          </a:prstGeom>
          <a:noFill/>
          <a:ln w="28575">
            <a:solidFill>
              <a:srgbClr val="CC0000"/>
            </a:solidFill>
            <a:miter lim="800000"/>
            <a:headEnd/>
            <a:tailEnd/>
          </a:ln>
        </p:spPr>
        <p:txBody>
          <a:bodyPr/>
          <a:lstStyle/>
          <a:p>
            <a:pPr marL="342900" indent="-342900" algn="l">
              <a:spcBef>
                <a:spcPct val="20000"/>
              </a:spcBef>
              <a:buFontTx/>
              <a:buChar char="•"/>
            </a:pPr>
            <a:r>
              <a:rPr lang="el-GR" sz="1800">
                <a:solidFill>
                  <a:schemeClr val="bg2"/>
                </a:solidFill>
                <a:latin typeface="Book Antiqua" pitchFamily="18" charset="0"/>
              </a:rPr>
              <a:t>Οπτική απεικόνιση του ενδοτραχήλου και της ενδομητρικής κοιλότητας</a:t>
            </a:r>
            <a:endParaRPr lang="en-US" sz="1800">
              <a:solidFill>
                <a:schemeClr val="bg2"/>
              </a:solidFill>
              <a:latin typeface="Book Antiqua" pitchFamily="18" charset="0"/>
            </a:endParaRPr>
          </a:p>
          <a:p>
            <a:pPr marL="342900" indent="-342900" algn="l">
              <a:spcBef>
                <a:spcPct val="20000"/>
              </a:spcBef>
              <a:buFontTx/>
              <a:buChar char="•"/>
            </a:pPr>
            <a:endParaRPr lang="el-GR" sz="1600">
              <a:solidFill>
                <a:schemeClr val="bg2"/>
              </a:solidFill>
              <a:latin typeface="Book Antiqua" pitchFamily="18" charset="0"/>
            </a:endParaRPr>
          </a:p>
          <a:p>
            <a:pPr marL="342900" indent="-342900" algn="l">
              <a:spcBef>
                <a:spcPct val="20000"/>
              </a:spcBef>
              <a:buFontTx/>
              <a:buChar char="•"/>
            </a:pPr>
            <a:r>
              <a:rPr lang="el-GR" sz="1600">
                <a:solidFill>
                  <a:schemeClr val="tx2"/>
                </a:solidFill>
                <a:latin typeface="Book Antiqua" pitchFamily="18" charset="0"/>
              </a:rPr>
              <a:t>Συμπληρώνει την υπερηχογραφία</a:t>
            </a:r>
            <a:endParaRPr lang="en-US" sz="1600">
              <a:solidFill>
                <a:schemeClr val="tx2"/>
              </a:solidFill>
              <a:latin typeface="Book Antiqua" pitchFamily="18" charset="0"/>
            </a:endParaRPr>
          </a:p>
          <a:p>
            <a:pPr marL="342900" indent="-342900" algn="l">
              <a:spcBef>
                <a:spcPct val="20000"/>
              </a:spcBef>
              <a:buFontTx/>
              <a:buChar char="•"/>
            </a:pPr>
            <a:endParaRPr lang="el-GR" sz="1600">
              <a:solidFill>
                <a:schemeClr val="tx2"/>
              </a:solidFill>
              <a:latin typeface="Book Antiqua" pitchFamily="18" charset="0"/>
            </a:endParaRPr>
          </a:p>
          <a:p>
            <a:pPr marL="342900" indent="-342900" algn="l">
              <a:spcBef>
                <a:spcPct val="20000"/>
              </a:spcBef>
              <a:buFontTx/>
              <a:buChar char="•"/>
            </a:pPr>
            <a:r>
              <a:rPr lang="el-GR" sz="1600">
                <a:solidFill>
                  <a:schemeClr val="bg2"/>
                </a:solidFill>
                <a:latin typeface="Book Antiqua" pitchFamily="18" charset="0"/>
              </a:rPr>
              <a:t>Αναγνωρίζει συνυπάρχουσα παθολογία</a:t>
            </a:r>
            <a:endParaRPr lang="en-US" sz="1600">
              <a:solidFill>
                <a:schemeClr val="bg2"/>
              </a:solidFill>
              <a:latin typeface="Book Antiqua" pitchFamily="18" charset="0"/>
            </a:endParaRPr>
          </a:p>
          <a:p>
            <a:pPr marL="342900" indent="-342900" algn="l">
              <a:spcBef>
                <a:spcPct val="20000"/>
              </a:spcBef>
              <a:buFontTx/>
              <a:buChar char="•"/>
            </a:pPr>
            <a:endParaRPr lang="el-GR" sz="1600">
              <a:solidFill>
                <a:schemeClr val="bg2"/>
              </a:solidFill>
              <a:latin typeface="Book Antiqua" pitchFamily="18" charset="0"/>
            </a:endParaRPr>
          </a:p>
          <a:p>
            <a:pPr marL="342900" indent="-342900" algn="l">
              <a:spcBef>
                <a:spcPct val="20000"/>
              </a:spcBef>
              <a:buFontTx/>
              <a:buChar char="•"/>
            </a:pPr>
            <a:r>
              <a:rPr lang="el-GR" sz="1600">
                <a:solidFill>
                  <a:schemeClr val="bg2"/>
                </a:solidFill>
                <a:latin typeface="Book Antiqua" pitchFamily="18" charset="0"/>
              </a:rPr>
              <a:t>Διαγιγνώσκει </a:t>
            </a:r>
            <a:r>
              <a:rPr lang="en-US" sz="1600">
                <a:solidFill>
                  <a:schemeClr val="bg2"/>
                </a:solidFill>
                <a:latin typeface="Book Antiqua" pitchFamily="18" charset="0"/>
              </a:rPr>
              <a:t>“subtle lesions”</a:t>
            </a:r>
            <a:endParaRPr lang="el-GR" sz="1600">
              <a:solidFill>
                <a:schemeClr val="bg2"/>
              </a:solidFill>
              <a:latin typeface="Book Antiqua" pitchFamily="18" charset="0"/>
            </a:endParaRPr>
          </a:p>
          <a:p>
            <a:pPr marL="342900" indent="-342900" algn="l">
              <a:spcBef>
                <a:spcPct val="20000"/>
              </a:spcBef>
              <a:buFontTx/>
              <a:buChar char="•"/>
            </a:pPr>
            <a:endParaRPr lang="el-GR" sz="1600">
              <a:solidFill>
                <a:schemeClr val="bg2"/>
              </a:solidFill>
              <a:latin typeface="Book Antiqua" pitchFamily="18" charset="0"/>
            </a:endParaRPr>
          </a:p>
          <a:p>
            <a:pPr marL="342900" indent="-342900" algn="l">
              <a:spcBef>
                <a:spcPct val="20000"/>
              </a:spcBef>
              <a:buFontTx/>
              <a:buChar char="•"/>
            </a:pPr>
            <a:r>
              <a:rPr lang="el-GR" sz="1600">
                <a:solidFill>
                  <a:schemeClr val="bg2"/>
                </a:solidFill>
                <a:latin typeface="Book Antiqua" pitchFamily="18" charset="0"/>
              </a:rPr>
              <a:t>Διαγιγνώσκει επέκταση ΑΔΚ στον ενδοτράχηλο</a:t>
            </a:r>
          </a:p>
        </p:txBody>
      </p:sp>
      <p:sp>
        <p:nvSpPr>
          <p:cNvPr id="875525" name="Line 5"/>
          <p:cNvSpPr>
            <a:spLocks noChangeShapeType="1"/>
          </p:cNvSpPr>
          <p:nvPr/>
        </p:nvSpPr>
        <p:spPr bwMode="auto">
          <a:xfrm>
            <a:off x="323850" y="2801920"/>
            <a:ext cx="3743325" cy="0"/>
          </a:xfrm>
          <a:prstGeom prst="line">
            <a:avLst/>
          </a:prstGeom>
          <a:noFill/>
          <a:ln w="38100">
            <a:solidFill>
              <a:schemeClr val="tx1"/>
            </a:solidFill>
            <a:round/>
            <a:headEnd/>
            <a:tailEnd/>
          </a:ln>
        </p:spPr>
        <p:txBody>
          <a:bodyPr/>
          <a:lstStyle/>
          <a:p>
            <a:endParaRPr lang="el-GR"/>
          </a:p>
        </p:txBody>
      </p:sp>
      <p:grpSp>
        <p:nvGrpSpPr>
          <p:cNvPr id="2" name="Group 6"/>
          <p:cNvGrpSpPr>
            <a:grpSpLocks/>
          </p:cNvGrpSpPr>
          <p:nvPr/>
        </p:nvGrpSpPr>
        <p:grpSpPr bwMode="auto">
          <a:xfrm>
            <a:off x="4165600" y="1289032"/>
            <a:ext cx="4799013" cy="3956050"/>
            <a:chOff x="2624" y="1298"/>
            <a:chExt cx="3023" cy="2492"/>
          </a:xfrm>
        </p:grpSpPr>
        <p:pic>
          <p:nvPicPr>
            <p:cNvPr id="15368" name="Picture 7"/>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25" y="1298"/>
              <a:ext cx="1661" cy="1119"/>
            </a:xfrm>
            <a:prstGeom prst="rect">
              <a:avLst/>
            </a:prstGeom>
            <a:noFill/>
            <a:ln w="9525">
              <a:noFill/>
              <a:miter lim="800000"/>
              <a:headEnd/>
              <a:tailEnd/>
            </a:ln>
          </p:spPr>
        </p:pic>
        <p:pic>
          <p:nvPicPr>
            <p:cNvPr id="15369"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57" y="1298"/>
              <a:ext cx="1390" cy="1127"/>
            </a:xfrm>
            <a:prstGeom prst="rect">
              <a:avLst/>
            </a:prstGeom>
            <a:noFill/>
            <a:ln w="9525">
              <a:noFill/>
              <a:miter lim="800000"/>
              <a:headEnd/>
              <a:tailEnd/>
            </a:ln>
          </p:spPr>
        </p:pic>
        <p:pic>
          <p:nvPicPr>
            <p:cNvPr id="15370" name="Picture 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24" y="2387"/>
              <a:ext cx="1551" cy="1403"/>
            </a:xfrm>
            <a:prstGeom prst="rect">
              <a:avLst/>
            </a:prstGeom>
            <a:noFill/>
            <a:ln w="9525">
              <a:noFill/>
              <a:miter lim="800000"/>
              <a:headEnd/>
              <a:tailEnd/>
            </a:ln>
          </p:spPr>
        </p:pic>
        <p:pic>
          <p:nvPicPr>
            <p:cNvPr id="15371" name="Picture 10"/>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150" y="2387"/>
              <a:ext cx="1494" cy="1392"/>
            </a:xfrm>
            <a:prstGeom prst="rect">
              <a:avLst/>
            </a:prstGeom>
            <a:noFill/>
            <a:ln w="9525">
              <a:noFill/>
              <a:miter lim="800000"/>
              <a:headEnd/>
              <a:tailEnd/>
            </a:ln>
          </p:spPr>
        </p:pic>
        <p:sp>
          <p:nvSpPr>
            <p:cNvPr id="15372" name="Rectangle 11"/>
            <p:cNvSpPr>
              <a:spLocks noChangeArrowheads="1"/>
            </p:cNvSpPr>
            <p:nvPr/>
          </p:nvSpPr>
          <p:spPr bwMode="auto">
            <a:xfrm>
              <a:off x="2642" y="1298"/>
              <a:ext cx="2999" cy="2480"/>
            </a:xfrm>
            <a:prstGeom prst="rect">
              <a:avLst/>
            </a:prstGeom>
            <a:noFill/>
            <a:ln w="38100">
              <a:solidFill>
                <a:srgbClr val="CC0000"/>
              </a:solidFill>
              <a:miter lim="800000"/>
              <a:headEnd/>
              <a:tailEnd/>
            </a:ln>
          </p:spPr>
          <p:txBody>
            <a:bodyPr wrap="none" anchor="ctr"/>
            <a:lstStyle/>
            <a:p>
              <a:endParaRPr lang="el-GR"/>
            </a:p>
          </p:txBody>
        </p:sp>
      </p:grpSp>
      <p:sp>
        <p:nvSpPr>
          <p:cNvPr id="15" name="Line 7"/>
          <p:cNvSpPr>
            <a:spLocks noChangeShapeType="1"/>
          </p:cNvSpPr>
          <p:nvPr/>
        </p:nvSpPr>
        <p:spPr bwMode="auto">
          <a:xfrm>
            <a:off x="0" y="6030918"/>
            <a:ext cx="6119813" cy="0"/>
          </a:xfrm>
          <a:prstGeom prst="line">
            <a:avLst/>
          </a:prstGeom>
          <a:noFill/>
          <a:ln w="9525">
            <a:solidFill>
              <a:schemeClr val="tx1"/>
            </a:solidFill>
            <a:round/>
            <a:headEnd/>
            <a:tailEnd/>
          </a:ln>
        </p:spPr>
        <p:txBody>
          <a:bodyPr/>
          <a:lstStyle/>
          <a:p>
            <a:endParaRPr lang="el-GR"/>
          </a:p>
        </p:txBody>
      </p:sp>
      <p:sp>
        <p:nvSpPr>
          <p:cNvPr id="16" name="Line 8"/>
          <p:cNvSpPr>
            <a:spLocks noChangeShapeType="1"/>
          </p:cNvSpPr>
          <p:nvPr/>
        </p:nvSpPr>
        <p:spPr bwMode="auto">
          <a:xfrm flipV="1">
            <a:off x="215900" y="5957893"/>
            <a:ext cx="5688013" cy="1588"/>
          </a:xfrm>
          <a:prstGeom prst="line">
            <a:avLst/>
          </a:prstGeom>
          <a:noFill/>
          <a:ln w="28575">
            <a:solidFill>
              <a:schemeClr val="tx1"/>
            </a:solidFill>
            <a:round/>
            <a:headEnd/>
            <a:tailEnd/>
          </a:ln>
        </p:spPr>
        <p:txBody>
          <a:bodyPr/>
          <a:lstStyle/>
          <a:p>
            <a:endParaRPr lang="el-GR"/>
          </a:p>
        </p:txBody>
      </p:sp>
      <p:sp>
        <p:nvSpPr>
          <p:cNvPr id="20" name="Rectangle 3"/>
          <p:cNvSpPr txBox="1">
            <a:spLocks noChangeArrowheads="1"/>
          </p:cNvSpPr>
          <p:nvPr/>
        </p:nvSpPr>
        <p:spPr bwMode="auto">
          <a:xfrm>
            <a:off x="2143108" y="6076969"/>
            <a:ext cx="3990975" cy="7143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gn="r">
              <a:spcBef>
                <a:spcPct val="20000"/>
              </a:spcBef>
            </a:pPr>
            <a:r>
              <a:rPr kumimoji="0" lang="en-US" sz="1800" b="0" i="1" u="none" strike="noStrike" kern="0" cap="none" spc="0" normalizeH="0" baseline="0" noProof="0" dirty="0">
                <a:ln>
                  <a:noFill/>
                </a:ln>
                <a:solidFill>
                  <a:srgbClr val="082F86"/>
                </a:solidFill>
                <a:effectLst/>
                <a:uLnTx/>
                <a:uFillTx/>
                <a:latin typeface="+mn-lt"/>
                <a:ea typeface="+mn-ea"/>
                <a:cs typeface="+mn-cs"/>
              </a:rPr>
              <a:t>HYS… </a:t>
            </a:r>
            <a:r>
              <a:rPr kumimoji="0" lang="en-US" sz="1800" b="0" i="1" u="none" strike="noStrike" kern="0" cap="none" spc="0" normalizeH="0" baseline="0" noProof="0" dirty="0" err="1">
                <a:ln>
                  <a:noFill/>
                </a:ln>
                <a:solidFill>
                  <a:srgbClr val="082F86"/>
                </a:solidFill>
                <a:effectLst/>
                <a:uLnTx/>
                <a:uFillTx/>
                <a:latin typeface="+mn-lt"/>
                <a:ea typeface="+mn-ea"/>
                <a:cs typeface="+mn-cs"/>
              </a:rPr>
              <a:t>Pantaleoni</a:t>
            </a:r>
            <a:r>
              <a:rPr kumimoji="0" lang="en-US" sz="1800" b="0" i="1" u="none" strike="noStrike" kern="0" cap="none" spc="0" normalizeH="0" baseline="0" noProof="0" dirty="0">
                <a:ln>
                  <a:noFill/>
                </a:ln>
                <a:solidFill>
                  <a:srgbClr val="082F86"/>
                </a:solidFill>
                <a:effectLst/>
                <a:uLnTx/>
                <a:uFillTx/>
                <a:latin typeface="+mn-lt"/>
                <a:ea typeface="+mn-ea"/>
                <a:cs typeface="+mn-cs"/>
              </a:rPr>
              <a:t>… </a:t>
            </a:r>
            <a:r>
              <a:rPr kumimoji="0" lang="el-GR" sz="1800" b="0" i="1" u="none" strike="noStrike" kern="0" cap="none" spc="0" normalizeH="0" baseline="0" noProof="0" dirty="0">
                <a:ln>
                  <a:noFill/>
                </a:ln>
                <a:solidFill>
                  <a:srgbClr val="082F86"/>
                </a:solidFill>
                <a:effectLst/>
                <a:uLnTx/>
                <a:uFillTx/>
                <a:latin typeface="+mn-lt"/>
                <a:ea typeface="+mn-ea"/>
                <a:cs typeface="+mn-cs"/>
              </a:rPr>
              <a:t>Σήμερα</a:t>
            </a:r>
            <a:br>
              <a:rPr kumimoji="0" lang="el-GR" sz="1800" b="0" i="1" u="none" strike="noStrike" kern="0" cap="none" spc="0" normalizeH="0" baseline="0" noProof="0" dirty="0">
                <a:ln>
                  <a:noFill/>
                </a:ln>
                <a:solidFill>
                  <a:srgbClr val="082F86"/>
                </a:solidFill>
                <a:effectLst/>
                <a:uLnTx/>
                <a:uFillTx/>
                <a:latin typeface="+mn-lt"/>
                <a:ea typeface="+mn-ea"/>
                <a:cs typeface="+mn-cs"/>
              </a:rPr>
            </a:br>
            <a:r>
              <a:rPr lang="el-GR" sz="1800" dirty="0">
                <a:solidFill>
                  <a:srgbClr val="CC3300"/>
                </a:solidFill>
                <a:latin typeface="Cambria" pitchFamily="18" charset="0"/>
              </a:rPr>
              <a:t>Μύθος ή κλινική αναγκαιότητα ?</a:t>
            </a:r>
          </a:p>
          <a:p>
            <a:pPr marL="342900" marR="0" lvl="0" indent="-342900" algn="r" defTabSz="914400" rtl="0" eaLnBrk="1" fontAlgn="base" latinLnBrk="0" hangingPunct="1">
              <a:lnSpc>
                <a:spcPct val="100000"/>
              </a:lnSpc>
              <a:spcBef>
                <a:spcPct val="20000"/>
              </a:spcBef>
              <a:spcAft>
                <a:spcPct val="0"/>
              </a:spcAft>
              <a:buClrTx/>
              <a:buSzTx/>
              <a:buFontTx/>
              <a:buNone/>
              <a:tabLst/>
              <a:defRPr/>
            </a:pPr>
            <a:endParaRPr kumimoji="0" lang="el-GR" sz="1800" b="0" i="1" u="none" strike="noStrike" kern="0" cap="none" spc="0" normalizeH="0" baseline="0" noProof="0" dirty="0">
              <a:ln>
                <a:noFill/>
              </a:ln>
              <a:solidFill>
                <a:srgbClr val="082F86"/>
              </a:solidFill>
              <a:effectLst/>
              <a:uLnTx/>
              <a:uFillTx/>
              <a:latin typeface="+mn-lt"/>
              <a:ea typeface="+mn-ea"/>
              <a:cs typeface="+mn-cs"/>
            </a:endParaRPr>
          </a:p>
        </p:txBody>
      </p:sp>
      <p:sp>
        <p:nvSpPr>
          <p:cNvPr id="22" name="Rectangle 5"/>
          <p:cNvSpPr>
            <a:spLocks noChangeArrowheads="1"/>
          </p:cNvSpPr>
          <p:nvPr/>
        </p:nvSpPr>
        <p:spPr bwMode="auto">
          <a:xfrm>
            <a:off x="685800" y="142852"/>
            <a:ext cx="7467600" cy="381000"/>
          </a:xfrm>
          <a:prstGeom prst="rect">
            <a:avLst/>
          </a:prstGeom>
          <a:noFill/>
          <a:ln w="9525">
            <a:noFill/>
            <a:miter lim="800000"/>
            <a:headEnd/>
            <a:tailEnd/>
          </a:ln>
        </p:spPr>
        <p:txBody>
          <a:bodyPr anchor="ctr"/>
          <a:lstStyle/>
          <a:p>
            <a:pPr algn="r"/>
            <a:r>
              <a:rPr lang="el-GR" dirty="0"/>
              <a:t>Διαγνωστική </a:t>
            </a:r>
            <a:r>
              <a:rPr lang="en-US" dirty="0"/>
              <a:t>HYS</a:t>
            </a:r>
            <a:endParaRPr lang="el-GR" dirty="0">
              <a:solidFill>
                <a:schemeClr val="tx2"/>
              </a:solidFill>
              <a:latin typeface="Cambria" pitchFamily="18" charset="0"/>
            </a:endParaRPr>
          </a:p>
        </p:txBody>
      </p:sp>
      <p:sp>
        <p:nvSpPr>
          <p:cNvPr id="23" name="Line 9"/>
          <p:cNvSpPr>
            <a:spLocks noChangeShapeType="1"/>
          </p:cNvSpPr>
          <p:nvPr/>
        </p:nvSpPr>
        <p:spPr bwMode="auto">
          <a:xfrm>
            <a:off x="1439863" y="671490"/>
            <a:ext cx="6840538" cy="0"/>
          </a:xfrm>
          <a:prstGeom prst="line">
            <a:avLst/>
          </a:prstGeom>
          <a:noFill/>
          <a:ln w="9525">
            <a:solidFill>
              <a:schemeClr val="tx1"/>
            </a:solidFill>
            <a:round/>
            <a:headEnd/>
            <a:tailEnd/>
          </a:ln>
        </p:spPr>
        <p:txBody>
          <a:bodyPr/>
          <a:lstStyle/>
          <a:p>
            <a:endParaRPr lang="el-GR"/>
          </a:p>
        </p:txBody>
      </p:sp>
      <p:sp>
        <p:nvSpPr>
          <p:cNvPr id="24" name="Line 10"/>
          <p:cNvSpPr>
            <a:spLocks noChangeShapeType="1"/>
          </p:cNvSpPr>
          <p:nvPr/>
        </p:nvSpPr>
        <p:spPr bwMode="auto">
          <a:xfrm>
            <a:off x="1655763" y="600052"/>
            <a:ext cx="6840538" cy="0"/>
          </a:xfrm>
          <a:prstGeom prst="line">
            <a:avLst/>
          </a:prstGeom>
          <a:noFill/>
          <a:ln w="28575">
            <a:solidFill>
              <a:schemeClr val="tx1"/>
            </a:solidFill>
            <a:round/>
            <a:headEnd/>
            <a:tailEnd/>
          </a:ln>
        </p:spPr>
        <p:txBody>
          <a:bodyPr/>
          <a:lstStyle/>
          <a:p>
            <a:endParaRPr lang="el-GR"/>
          </a:p>
        </p:txBody>
      </p:sp>
      <p:sp>
        <p:nvSpPr>
          <p:cNvPr id="25" name="Rectangle 11"/>
          <p:cNvSpPr>
            <a:spLocks noChangeArrowheads="1"/>
          </p:cNvSpPr>
          <p:nvPr/>
        </p:nvSpPr>
        <p:spPr bwMode="auto">
          <a:xfrm>
            <a:off x="685800" y="652426"/>
            <a:ext cx="7467600" cy="457200"/>
          </a:xfrm>
          <a:prstGeom prst="rect">
            <a:avLst/>
          </a:prstGeom>
          <a:noFill/>
          <a:ln w="9525">
            <a:noFill/>
            <a:miter lim="800000"/>
            <a:headEnd/>
            <a:tailEnd/>
          </a:ln>
        </p:spPr>
        <p:txBody>
          <a:bodyPr anchor="ctr"/>
          <a:lstStyle/>
          <a:p>
            <a:pPr algn="r"/>
            <a:endParaRPr lang="el-GR" sz="2000" dirty="0">
              <a:solidFill>
                <a:srgbClr val="CC3300"/>
              </a:solidFill>
              <a:latin typeface="Cambria" pitchFamily="18" charset="0"/>
            </a:endParaRPr>
          </a:p>
        </p:txBody>
      </p:sp>
      <p:sp>
        <p:nvSpPr>
          <p:cNvPr id="26" name="25 - Ορθογώνιο"/>
          <p:cNvSpPr/>
          <p:nvPr/>
        </p:nvSpPr>
        <p:spPr>
          <a:xfrm>
            <a:off x="5848359" y="680998"/>
            <a:ext cx="2337371" cy="369332"/>
          </a:xfrm>
          <a:prstGeom prst="rect">
            <a:avLst/>
          </a:prstGeom>
        </p:spPr>
        <p:txBody>
          <a:bodyPr wrap="none">
            <a:spAutoFit/>
          </a:bodyPr>
          <a:lstStyle/>
          <a:p>
            <a:r>
              <a:rPr lang="el-GR" sz="1800" dirty="0">
                <a:solidFill>
                  <a:srgbClr val="CC3300"/>
                </a:solidFill>
                <a:latin typeface="Cambria" pitchFamily="18" charset="0"/>
              </a:rPr>
              <a:t>Κλινικές δυνατότητες</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75525"/>
                                        </p:tgtEl>
                                        <p:attrNameLst>
                                          <p:attrName>style.visibility</p:attrName>
                                        </p:attrNameLst>
                                      </p:cBhvr>
                                      <p:to>
                                        <p:strVal val="visible"/>
                                      </p:to>
                                    </p:set>
                                    <p:animEffect transition="in" filter="wipe(down)">
                                      <p:cBhvr>
                                        <p:cTn id="7" dur="500"/>
                                        <p:tgtEl>
                                          <p:spTgt spid="875525"/>
                                        </p:tgtEl>
                                      </p:cBhvr>
                                    </p:animEffect>
                                  </p:childTnLst>
                                </p:cTn>
                              </p:par>
                              <p:par>
                                <p:cTn id="8" presetID="4"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ox(i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5525"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539750" y="928670"/>
            <a:ext cx="7772400" cy="1143000"/>
          </a:xfrm>
          <a:prstGeom prst="rect">
            <a:avLst/>
          </a:prstGeom>
          <a:noFill/>
          <a:ln w="9525">
            <a:noFill/>
            <a:miter lim="800000"/>
            <a:headEnd/>
            <a:tailEnd/>
          </a:ln>
        </p:spPr>
        <p:txBody>
          <a:bodyPr lIns="92075" tIns="46038" rIns="92075" bIns="46038" anchor="ctr"/>
          <a:lstStyle/>
          <a:p>
            <a:endParaRPr lang="he-IL" altLang="en-US" sz="3200">
              <a:solidFill>
                <a:schemeClr val="tx2"/>
              </a:solidFill>
              <a:latin typeface="Comic Sans MS" pitchFamily="66" charset="0"/>
            </a:endParaRPr>
          </a:p>
        </p:txBody>
      </p:sp>
      <p:sp>
        <p:nvSpPr>
          <p:cNvPr id="16387" name="Rectangle 4"/>
          <p:cNvSpPr>
            <a:spLocks noChangeArrowheads="1"/>
          </p:cNvSpPr>
          <p:nvPr/>
        </p:nvSpPr>
        <p:spPr bwMode="auto">
          <a:xfrm>
            <a:off x="179388" y="1217595"/>
            <a:ext cx="3671887" cy="4679950"/>
          </a:xfrm>
          <a:prstGeom prst="rect">
            <a:avLst/>
          </a:prstGeom>
          <a:noFill/>
          <a:ln w="28575">
            <a:solidFill>
              <a:srgbClr val="CC0000"/>
            </a:solidFill>
            <a:miter lim="800000"/>
            <a:headEnd/>
            <a:tailEnd/>
          </a:ln>
        </p:spPr>
        <p:txBody>
          <a:bodyPr/>
          <a:lstStyle/>
          <a:p>
            <a:pPr marL="342900" indent="-342900" algn="l">
              <a:spcBef>
                <a:spcPct val="20000"/>
              </a:spcBef>
              <a:buFontTx/>
              <a:buChar char="•"/>
            </a:pPr>
            <a:r>
              <a:rPr lang="el-GR" sz="1800">
                <a:solidFill>
                  <a:schemeClr val="bg2"/>
                </a:solidFill>
                <a:latin typeface="Book Antiqua" pitchFamily="18" charset="0"/>
              </a:rPr>
              <a:t>Οπτική απεικόνιση του ενδοτραχήλου και της ενδομητρικής κοιλότητας</a:t>
            </a:r>
            <a:endParaRPr lang="en-US" sz="1800">
              <a:solidFill>
                <a:schemeClr val="bg2"/>
              </a:solidFill>
              <a:latin typeface="Book Antiqua" pitchFamily="18" charset="0"/>
            </a:endParaRPr>
          </a:p>
          <a:p>
            <a:pPr marL="342900" indent="-342900" algn="l">
              <a:spcBef>
                <a:spcPct val="20000"/>
              </a:spcBef>
              <a:buFontTx/>
              <a:buChar char="•"/>
            </a:pPr>
            <a:endParaRPr lang="el-GR" sz="1600">
              <a:solidFill>
                <a:schemeClr val="bg2"/>
              </a:solidFill>
              <a:latin typeface="Book Antiqua" pitchFamily="18" charset="0"/>
            </a:endParaRPr>
          </a:p>
          <a:p>
            <a:pPr marL="342900" indent="-342900" algn="l">
              <a:spcBef>
                <a:spcPct val="20000"/>
              </a:spcBef>
              <a:buFontTx/>
              <a:buChar char="•"/>
            </a:pPr>
            <a:r>
              <a:rPr lang="el-GR" sz="1600">
                <a:solidFill>
                  <a:schemeClr val="bg2"/>
                </a:solidFill>
                <a:latin typeface="Book Antiqua" pitchFamily="18" charset="0"/>
              </a:rPr>
              <a:t>Συμπληρώνει την υπερηχογραφία</a:t>
            </a:r>
            <a:endParaRPr lang="en-US" sz="1600">
              <a:solidFill>
                <a:schemeClr val="bg2"/>
              </a:solidFill>
              <a:latin typeface="Book Antiqua" pitchFamily="18" charset="0"/>
            </a:endParaRPr>
          </a:p>
          <a:p>
            <a:pPr marL="342900" indent="-342900" algn="l">
              <a:spcBef>
                <a:spcPct val="20000"/>
              </a:spcBef>
              <a:buFontTx/>
              <a:buChar char="•"/>
            </a:pPr>
            <a:endParaRPr lang="el-GR" sz="1600">
              <a:solidFill>
                <a:schemeClr val="bg2"/>
              </a:solidFill>
              <a:latin typeface="Book Antiqua" pitchFamily="18" charset="0"/>
            </a:endParaRPr>
          </a:p>
          <a:p>
            <a:pPr marL="342900" indent="-342900" algn="l">
              <a:spcBef>
                <a:spcPct val="20000"/>
              </a:spcBef>
              <a:buFontTx/>
              <a:buChar char="•"/>
            </a:pPr>
            <a:r>
              <a:rPr lang="el-GR" sz="1600">
                <a:latin typeface="Book Antiqua" pitchFamily="18" charset="0"/>
              </a:rPr>
              <a:t>Αναγνωρίζει συνυπάρχουσα παθολογία</a:t>
            </a:r>
            <a:endParaRPr lang="en-US" sz="1600">
              <a:latin typeface="Book Antiqua" pitchFamily="18" charset="0"/>
            </a:endParaRPr>
          </a:p>
          <a:p>
            <a:pPr marL="342900" indent="-342900" algn="l">
              <a:spcBef>
                <a:spcPct val="20000"/>
              </a:spcBef>
              <a:buFontTx/>
              <a:buChar char="•"/>
            </a:pPr>
            <a:endParaRPr lang="el-GR" sz="1600">
              <a:solidFill>
                <a:schemeClr val="bg2"/>
              </a:solidFill>
              <a:latin typeface="Book Antiqua" pitchFamily="18" charset="0"/>
            </a:endParaRPr>
          </a:p>
          <a:p>
            <a:pPr marL="342900" indent="-342900" algn="l">
              <a:spcBef>
                <a:spcPct val="20000"/>
              </a:spcBef>
              <a:buFontTx/>
              <a:buChar char="•"/>
            </a:pPr>
            <a:r>
              <a:rPr lang="el-GR" sz="1600">
                <a:solidFill>
                  <a:schemeClr val="bg2"/>
                </a:solidFill>
                <a:latin typeface="Book Antiqua" pitchFamily="18" charset="0"/>
              </a:rPr>
              <a:t>Διαγιγνώσκει </a:t>
            </a:r>
            <a:r>
              <a:rPr lang="en-US" sz="1600">
                <a:solidFill>
                  <a:schemeClr val="bg2"/>
                </a:solidFill>
                <a:latin typeface="Book Antiqua" pitchFamily="18" charset="0"/>
              </a:rPr>
              <a:t>“subtle lesions”</a:t>
            </a:r>
            <a:endParaRPr lang="el-GR" sz="1600">
              <a:solidFill>
                <a:schemeClr val="bg2"/>
              </a:solidFill>
              <a:latin typeface="Book Antiqua" pitchFamily="18" charset="0"/>
            </a:endParaRPr>
          </a:p>
          <a:p>
            <a:pPr marL="342900" indent="-342900" algn="l">
              <a:spcBef>
                <a:spcPct val="20000"/>
              </a:spcBef>
              <a:buFontTx/>
              <a:buChar char="•"/>
            </a:pPr>
            <a:endParaRPr lang="el-GR" sz="1600">
              <a:solidFill>
                <a:schemeClr val="bg2"/>
              </a:solidFill>
              <a:latin typeface="Book Antiqua" pitchFamily="18" charset="0"/>
            </a:endParaRPr>
          </a:p>
          <a:p>
            <a:pPr marL="342900" indent="-342900" algn="l">
              <a:spcBef>
                <a:spcPct val="20000"/>
              </a:spcBef>
              <a:buFontTx/>
              <a:buChar char="•"/>
            </a:pPr>
            <a:r>
              <a:rPr lang="el-GR" sz="1600">
                <a:solidFill>
                  <a:schemeClr val="bg2"/>
                </a:solidFill>
                <a:latin typeface="Book Antiqua" pitchFamily="18" charset="0"/>
              </a:rPr>
              <a:t>Διαγιγνώσκει επέκταση ΑΔΚ στον ενδοτράχηλο</a:t>
            </a:r>
          </a:p>
        </p:txBody>
      </p:sp>
      <p:sp>
        <p:nvSpPr>
          <p:cNvPr id="876549" name="Line 5"/>
          <p:cNvSpPr>
            <a:spLocks noChangeShapeType="1"/>
          </p:cNvSpPr>
          <p:nvPr/>
        </p:nvSpPr>
        <p:spPr bwMode="auto">
          <a:xfrm>
            <a:off x="323850" y="3594082"/>
            <a:ext cx="3743325" cy="0"/>
          </a:xfrm>
          <a:prstGeom prst="line">
            <a:avLst/>
          </a:prstGeom>
          <a:noFill/>
          <a:ln w="38100">
            <a:solidFill>
              <a:schemeClr val="tx1"/>
            </a:solidFill>
            <a:round/>
            <a:headEnd/>
            <a:tailEnd/>
          </a:ln>
        </p:spPr>
        <p:txBody>
          <a:bodyPr/>
          <a:lstStyle/>
          <a:p>
            <a:endParaRPr lang="el-GR"/>
          </a:p>
        </p:txBody>
      </p:sp>
      <p:pic>
        <p:nvPicPr>
          <p:cNvPr id="876550" name="Picture 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572000" y="1720832"/>
            <a:ext cx="1346200" cy="1684338"/>
          </a:xfrm>
          <a:prstGeom prst="rect">
            <a:avLst/>
          </a:prstGeom>
          <a:noFill/>
          <a:ln w="28575">
            <a:solidFill>
              <a:srgbClr val="CC0000"/>
            </a:solidFill>
            <a:miter lim="800000"/>
            <a:headEnd/>
            <a:tailEnd/>
          </a:ln>
        </p:spPr>
      </p:pic>
      <p:pic>
        <p:nvPicPr>
          <p:cNvPr id="876551" name="Picture 7" descr="Image109"/>
          <p:cNvPicPr>
            <a:picLocks noChangeAspect="1" noChangeArrowheads="1"/>
          </p:cNvPicPr>
          <p:nvPr/>
        </p:nvPicPr>
        <p:blipFill>
          <a:blip r:embed="rId3" cstate="print"/>
          <a:srcRect/>
          <a:stretch>
            <a:fillRect/>
          </a:stretch>
        </p:blipFill>
        <p:spPr bwMode="auto">
          <a:xfrm>
            <a:off x="6118225" y="1217595"/>
            <a:ext cx="2486025" cy="2232025"/>
          </a:xfrm>
          <a:prstGeom prst="rect">
            <a:avLst/>
          </a:prstGeom>
          <a:noFill/>
          <a:ln w="28575">
            <a:solidFill>
              <a:srgbClr val="CC0000"/>
            </a:solidFill>
            <a:miter lim="800000"/>
            <a:headEnd/>
            <a:tailEnd/>
          </a:ln>
        </p:spPr>
      </p:pic>
      <p:pic>
        <p:nvPicPr>
          <p:cNvPr id="876552" name="Picture 8"/>
          <p:cNvPicPr preferRelativeResize="0">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72000" y="3594082"/>
            <a:ext cx="2808288" cy="2305050"/>
          </a:xfrm>
          <a:prstGeom prst="rect">
            <a:avLst/>
          </a:prstGeom>
          <a:noFill/>
          <a:ln w="28575" algn="ctr">
            <a:solidFill>
              <a:srgbClr val="CC0000"/>
            </a:solidFill>
            <a:miter lim="800000"/>
            <a:headEnd/>
            <a:tailEnd/>
          </a:ln>
        </p:spPr>
      </p:pic>
      <p:sp>
        <p:nvSpPr>
          <p:cNvPr id="11" name="Line 7"/>
          <p:cNvSpPr>
            <a:spLocks noChangeShapeType="1"/>
          </p:cNvSpPr>
          <p:nvPr/>
        </p:nvSpPr>
        <p:spPr bwMode="auto">
          <a:xfrm>
            <a:off x="0" y="6030918"/>
            <a:ext cx="6119813" cy="0"/>
          </a:xfrm>
          <a:prstGeom prst="line">
            <a:avLst/>
          </a:prstGeom>
          <a:noFill/>
          <a:ln w="9525">
            <a:solidFill>
              <a:schemeClr val="tx1"/>
            </a:solidFill>
            <a:round/>
            <a:headEnd/>
            <a:tailEnd/>
          </a:ln>
        </p:spPr>
        <p:txBody>
          <a:bodyPr/>
          <a:lstStyle/>
          <a:p>
            <a:endParaRPr lang="el-GR"/>
          </a:p>
        </p:txBody>
      </p:sp>
      <p:sp>
        <p:nvSpPr>
          <p:cNvPr id="12" name="Line 8"/>
          <p:cNvSpPr>
            <a:spLocks noChangeShapeType="1"/>
          </p:cNvSpPr>
          <p:nvPr/>
        </p:nvSpPr>
        <p:spPr bwMode="auto">
          <a:xfrm flipV="1">
            <a:off x="215900" y="5957893"/>
            <a:ext cx="5688013" cy="1588"/>
          </a:xfrm>
          <a:prstGeom prst="line">
            <a:avLst/>
          </a:prstGeom>
          <a:noFill/>
          <a:ln w="28575">
            <a:solidFill>
              <a:schemeClr val="tx1"/>
            </a:solidFill>
            <a:round/>
            <a:headEnd/>
            <a:tailEnd/>
          </a:ln>
        </p:spPr>
        <p:txBody>
          <a:bodyPr/>
          <a:lstStyle/>
          <a:p>
            <a:endParaRPr lang="el-GR"/>
          </a:p>
        </p:txBody>
      </p:sp>
      <p:sp>
        <p:nvSpPr>
          <p:cNvPr id="13" name="Rectangle 3"/>
          <p:cNvSpPr txBox="1">
            <a:spLocks noChangeArrowheads="1"/>
          </p:cNvSpPr>
          <p:nvPr/>
        </p:nvSpPr>
        <p:spPr bwMode="auto">
          <a:xfrm>
            <a:off x="2143108" y="6076969"/>
            <a:ext cx="3990975" cy="7143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gn="r">
              <a:spcBef>
                <a:spcPct val="20000"/>
              </a:spcBef>
            </a:pPr>
            <a:r>
              <a:rPr kumimoji="0" lang="en-US" sz="1800" b="0" i="1" u="none" strike="noStrike" kern="0" cap="none" spc="0" normalizeH="0" baseline="0" noProof="0" dirty="0">
                <a:ln>
                  <a:noFill/>
                </a:ln>
                <a:solidFill>
                  <a:srgbClr val="082F86"/>
                </a:solidFill>
                <a:effectLst/>
                <a:uLnTx/>
                <a:uFillTx/>
                <a:latin typeface="+mn-lt"/>
                <a:ea typeface="+mn-ea"/>
                <a:cs typeface="+mn-cs"/>
              </a:rPr>
              <a:t>HYS… </a:t>
            </a:r>
            <a:r>
              <a:rPr kumimoji="0" lang="en-US" sz="1800" b="0" i="1" u="none" strike="noStrike" kern="0" cap="none" spc="0" normalizeH="0" baseline="0" noProof="0" dirty="0" err="1">
                <a:ln>
                  <a:noFill/>
                </a:ln>
                <a:solidFill>
                  <a:srgbClr val="082F86"/>
                </a:solidFill>
                <a:effectLst/>
                <a:uLnTx/>
                <a:uFillTx/>
                <a:latin typeface="+mn-lt"/>
                <a:ea typeface="+mn-ea"/>
                <a:cs typeface="+mn-cs"/>
              </a:rPr>
              <a:t>Pantaleoni</a:t>
            </a:r>
            <a:r>
              <a:rPr kumimoji="0" lang="en-US" sz="1800" b="0" i="1" u="none" strike="noStrike" kern="0" cap="none" spc="0" normalizeH="0" baseline="0" noProof="0" dirty="0">
                <a:ln>
                  <a:noFill/>
                </a:ln>
                <a:solidFill>
                  <a:srgbClr val="082F86"/>
                </a:solidFill>
                <a:effectLst/>
                <a:uLnTx/>
                <a:uFillTx/>
                <a:latin typeface="+mn-lt"/>
                <a:ea typeface="+mn-ea"/>
                <a:cs typeface="+mn-cs"/>
              </a:rPr>
              <a:t>… </a:t>
            </a:r>
            <a:r>
              <a:rPr kumimoji="0" lang="el-GR" sz="1800" b="0" i="1" u="none" strike="noStrike" kern="0" cap="none" spc="0" normalizeH="0" baseline="0" noProof="0" dirty="0">
                <a:ln>
                  <a:noFill/>
                </a:ln>
                <a:solidFill>
                  <a:srgbClr val="082F86"/>
                </a:solidFill>
                <a:effectLst/>
                <a:uLnTx/>
                <a:uFillTx/>
                <a:latin typeface="+mn-lt"/>
                <a:ea typeface="+mn-ea"/>
                <a:cs typeface="+mn-cs"/>
              </a:rPr>
              <a:t>Σήμερα</a:t>
            </a:r>
            <a:br>
              <a:rPr kumimoji="0" lang="el-GR" sz="1800" b="0" i="1" u="none" strike="noStrike" kern="0" cap="none" spc="0" normalizeH="0" baseline="0" noProof="0" dirty="0">
                <a:ln>
                  <a:noFill/>
                </a:ln>
                <a:solidFill>
                  <a:srgbClr val="082F86"/>
                </a:solidFill>
                <a:effectLst/>
                <a:uLnTx/>
                <a:uFillTx/>
                <a:latin typeface="+mn-lt"/>
                <a:ea typeface="+mn-ea"/>
                <a:cs typeface="+mn-cs"/>
              </a:rPr>
            </a:br>
            <a:r>
              <a:rPr lang="el-GR" sz="1800" dirty="0">
                <a:solidFill>
                  <a:srgbClr val="CC3300"/>
                </a:solidFill>
                <a:latin typeface="Cambria" pitchFamily="18" charset="0"/>
              </a:rPr>
              <a:t>Μύθος ή κλινική αναγκαιότητα ?</a:t>
            </a:r>
          </a:p>
          <a:p>
            <a:pPr marL="342900" marR="0" lvl="0" indent="-342900" algn="r" defTabSz="914400" rtl="0" eaLnBrk="1" fontAlgn="base" latinLnBrk="0" hangingPunct="1">
              <a:lnSpc>
                <a:spcPct val="100000"/>
              </a:lnSpc>
              <a:spcBef>
                <a:spcPct val="20000"/>
              </a:spcBef>
              <a:spcAft>
                <a:spcPct val="0"/>
              </a:spcAft>
              <a:buClrTx/>
              <a:buSzTx/>
              <a:buFontTx/>
              <a:buNone/>
              <a:tabLst/>
              <a:defRPr/>
            </a:pPr>
            <a:endParaRPr kumimoji="0" lang="el-GR" sz="1800" b="0" i="1" u="none" strike="noStrike" kern="0" cap="none" spc="0" normalizeH="0" baseline="0" noProof="0" dirty="0">
              <a:ln>
                <a:noFill/>
              </a:ln>
              <a:solidFill>
                <a:srgbClr val="082F86"/>
              </a:solidFill>
              <a:effectLst/>
              <a:uLnTx/>
              <a:uFillTx/>
              <a:latin typeface="+mn-lt"/>
              <a:ea typeface="+mn-ea"/>
              <a:cs typeface="+mn-cs"/>
            </a:endParaRPr>
          </a:p>
        </p:txBody>
      </p:sp>
      <p:sp>
        <p:nvSpPr>
          <p:cNvPr id="14" name="Rectangle 5"/>
          <p:cNvSpPr>
            <a:spLocks noChangeArrowheads="1"/>
          </p:cNvSpPr>
          <p:nvPr/>
        </p:nvSpPr>
        <p:spPr bwMode="auto">
          <a:xfrm>
            <a:off x="685800" y="142852"/>
            <a:ext cx="7467600" cy="381000"/>
          </a:xfrm>
          <a:prstGeom prst="rect">
            <a:avLst/>
          </a:prstGeom>
          <a:noFill/>
          <a:ln w="9525">
            <a:noFill/>
            <a:miter lim="800000"/>
            <a:headEnd/>
            <a:tailEnd/>
          </a:ln>
        </p:spPr>
        <p:txBody>
          <a:bodyPr anchor="ctr"/>
          <a:lstStyle/>
          <a:p>
            <a:pPr algn="r"/>
            <a:r>
              <a:rPr lang="el-GR" dirty="0"/>
              <a:t>Διαγνωστική </a:t>
            </a:r>
            <a:r>
              <a:rPr lang="en-US" dirty="0"/>
              <a:t>HYS</a:t>
            </a:r>
            <a:endParaRPr lang="el-GR" dirty="0">
              <a:solidFill>
                <a:schemeClr val="tx2"/>
              </a:solidFill>
              <a:latin typeface="Cambria" pitchFamily="18" charset="0"/>
            </a:endParaRPr>
          </a:p>
        </p:txBody>
      </p:sp>
      <p:sp>
        <p:nvSpPr>
          <p:cNvPr id="15" name="Line 9"/>
          <p:cNvSpPr>
            <a:spLocks noChangeShapeType="1"/>
          </p:cNvSpPr>
          <p:nvPr/>
        </p:nvSpPr>
        <p:spPr bwMode="auto">
          <a:xfrm>
            <a:off x="1439863" y="671490"/>
            <a:ext cx="6840538" cy="0"/>
          </a:xfrm>
          <a:prstGeom prst="line">
            <a:avLst/>
          </a:prstGeom>
          <a:noFill/>
          <a:ln w="9525">
            <a:solidFill>
              <a:schemeClr val="tx1"/>
            </a:solidFill>
            <a:round/>
            <a:headEnd/>
            <a:tailEnd/>
          </a:ln>
        </p:spPr>
        <p:txBody>
          <a:bodyPr/>
          <a:lstStyle/>
          <a:p>
            <a:endParaRPr lang="el-GR"/>
          </a:p>
        </p:txBody>
      </p:sp>
      <p:sp>
        <p:nvSpPr>
          <p:cNvPr id="16" name="Line 10"/>
          <p:cNvSpPr>
            <a:spLocks noChangeShapeType="1"/>
          </p:cNvSpPr>
          <p:nvPr/>
        </p:nvSpPr>
        <p:spPr bwMode="auto">
          <a:xfrm>
            <a:off x="1655763" y="600052"/>
            <a:ext cx="6840538" cy="0"/>
          </a:xfrm>
          <a:prstGeom prst="line">
            <a:avLst/>
          </a:prstGeom>
          <a:noFill/>
          <a:ln w="28575">
            <a:solidFill>
              <a:schemeClr val="tx1"/>
            </a:solidFill>
            <a:round/>
            <a:headEnd/>
            <a:tailEnd/>
          </a:ln>
        </p:spPr>
        <p:txBody>
          <a:bodyPr/>
          <a:lstStyle/>
          <a:p>
            <a:endParaRPr lang="el-GR"/>
          </a:p>
        </p:txBody>
      </p:sp>
      <p:sp>
        <p:nvSpPr>
          <p:cNvPr id="17" name="Rectangle 11"/>
          <p:cNvSpPr>
            <a:spLocks noChangeArrowheads="1"/>
          </p:cNvSpPr>
          <p:nvPr/>
        </p:nvSpPr>
        <p:spPr bwMode="auto">
          <a:xfrm>
            <a:off x="685800" y="652426"/>
            <a:ext cx="7467600" cy="457200"/>
          </a:xfrm>
          <a:prstGeom prst="rect">
            <a:avLst/>
          </a:prstGeom>
          <a:noFill/>
          <a:ln w="9525">
            <a:noFill/>
            <a:miter lim="800000"/>
            <a:headEnd/>
            <a:tailEnd/>
          </a:ln>
        </p:spPr>
        <p:txBody>
          <a:bodyPr anchor="ctr"/>
          <a:lstStyle/>
          <a:p>
            <a:pPr algn="r"/>
            <a:endParaRPr lang="el-GR" sz="2000" dirty="0">
              <a:solidFill>
                <a:srgbClr val="CC3300"/>
              </a:solidFill>
              <a:latin typeface="Cambria" pitchFamily="18" charset="0"/>
            </a:endParaRPr>
          </a:p>
        </p:txBody>
      </p:sp>
      <p:sp>
        <p:nvSpPr>
          <p:cNvPr id="18" name="17 - Ορθογώνιο"/>
          <p:cNvSpPr/>
          <p:nvPr/>
        </p:nvSpPr>
        <p:spPr>
          <a:xfrm>
            <a:off x="5848359" y="680998"/>
            <a:ext cx="2337371" cy="369332"/>
          </a:xfrm>
          <a:prstGeom prst="rect">
            <a:avLst/>
          </a:prstGeom>
        </p:spPr>
        <p:txBody>
          <a:bodyPr wrap="none">
            <a:spAutoFit/>
          </a:bodyPr>
          <a:lstStyle/>
          <a:p>
            <a:r>
              <a:rPr lang="el-GR" sz="1800" dirty="0">
                <a:solidFill>
                  <a:srgbClr val="CC3300"/>
                </a:solidFill>
                <a:latin typeface="Cambria" pitchFamily="18" charset="0"/>
              </a:rPr>
              <a:t>Κλινικές δυνατότητες</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76549"/>
                                        </p:tgtEl>
                                        <p:attrNameLst>
                                          <p:attrName>style.visibility</p:attrName>
                                        </p:attrNameLst>
                                      </p:cBhvr>
                                      <p:to>
                                        <p:strVal val="visible"/>
                                      </p:to>
                                    </p:set>
                                    <p:animEffect transition="in" filter="wipe(down)">
                                      <p:cBhvr>
                                        <p:cTn id="7" dur="500"/>
                                        <p:tgtEl>
                                          <p:spTgt spid="876549"/>
                                        </p:tgtEl>
                                      </p:cBhvr>
                                    </p:animEffect>
                                  </p:childTnLst>
                                </p:cTn>
                              </p:par>
                              <p:par>
                                <p:cTn id="8" presetID="22" presetClass="entr" presetSubtype="4" fill="hold" nodeType="withEffect">
                                  <p:stCondLst>
                                    <p:cond delay="0"/>
                                  </p:stCondLst>
                                  <p:childTnLst>
                                    <p:set>
                                      <p:cBhvr>
                                        <p:cTn id="9" dur="1" fill="hold">
                                          <p:stCondLst>
                                            <p:cond delay="0"/>
                                          </p:stCondLst>
                                        </p:cTn>
                                        <p:tgtEl>
                                          <p:spTgt spid="876550"/>
                                        </p:tgtEl>
                                        <p:attrNameLst>
                                          <p:attrName>style.visibility</p:attrName>
                                        </p:attrNameLst>
                                      </p:cBhvr>
                                      <p:to>
                                        <p:strVal val="visible"/>
                                      </p:to>
                                    </p:set>
                                    <p:animEffect transition="in" filter="wipe(down)">
                                      <p:cBhvr>
                                        <p:cTn id="10" dur="500"/>
                                        <p:tgtEl>
                                          <p:spTgt spid="876550"/>
                                        </p:tgtEl>
                                      </p:cBhvr>
                                    </p:animEffect>
                                  </p:childTnLst>
                                </p:cTn>
                              </p:par>
                              <p:par>
                                <p:cTn id="11" presetID="22" presetClass="entr" presetSubtype="4" fill="hold" nodeType="withEffect">
                                  <p:stCondLst>
                                    <p:cond delay="0"/>
                                  </p:stCondLst>
                                  <p:childTnLst>
                                    <p:set>
                                      <p:cBhvr>
                                        <p:cTn id="12" dur="1" fill="hold">
                                          <p:stCondLst>
                                            <p:cond delay="0"/>
                                          </p:stCondLst>
                                        </p:cTn>
                                        <p:tgtEl>
                                          <p:spTgt spid="876551"/>
                                        </p:tgtEl>
                                        <p:attrNameLst>
                                          <p:attrName>style.visibility</p:attrName>
                                        </p:attrNameLst>
                                      </p:cBhvr>
                                      <p:to>
                                        <p:strVal val="visible"/>
                                      </p:to>
                                    </p:set>
                                    <p:animEffect transition="in" filter="wipe(down)">
                                      <p:cBhvr>
                                        <p:cTn id="13" dur="500"/>
                                        <p:tgtEl>
                                          <p:spTgt spid="876551"/>
                                        </p:tgtEl>
                                      </p:cBhvr>
                                    </p:animEffect>
                                  </p:childTnLst>
                                </p:cTn>
                              </p:par>
                              <p:par>
                                <p:cTn id="14" presetID="22" presetClass="entr" presetSubtype="4" fill="hold" nodeType="withEffect">
                                  <p:stCondLst>
                                    <p:cond delay="0"/>
                                  </p:stCondLst>
                                  <p:childTnLst>
                                    <p:set>
                                      <p:cBhvr>
                                        <p:cTn id="15" dur="1" fill="hold">
                                          <p:stCondLst>
                                            <p:cond delay="0"/>
                                          </p:stCondLst>
                                        </p:cTn>
                                        <p:tgtEl>
                                          <p:spTgt spid="876552"/>
                                        </p:tgtEl>
                                        <p:attrNameLst>
                                          <p:attrName>style.visibility</p:attrName>
                                        </p:attrNameLst>
                                      </p:cBhvr>
                                      <p:to>
                                        <p:strVal val="visible"/>
                                      </p:to>
                                    </p:set>
                                    <p:animEffect transition="in" filter="wipe(down)">
                                      <p:cBhvr>
                                        <p:cTn id="16" dur="500"/>
                                        <p:tgtEl>
                                          <p:spTgt spid="8765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6549"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6" name="Rectangle 2"/>
          <p:cNvSpPr>
            <a:spLocks noChangeArrowheads="1"/>
          </p:cNvSpPr>
          <p:nvPr/>
        </p:nvSpPr>
        <p:spPr bwMode="auto">
          <a:xfrm>
            <a:off x="539750" y="928670"/>
            <a:ext cx="7772400" cy="1143000"/>
          </a:xfrm>
          <a:prstGeom prst="rect">
            <a:avLst/>
          </a:prstGeom>
          <a:noFill/>
          <a:ln w="9525">
            <a:noFill/>
            <a:miter lim="800000"/>
            <a:headEnd/>
            <a:tailEnd/>
          </a:ln>
        </p:spPr>
        <p:txBody>
          <a:bodyPr lIns="92075" tIns="46038" rIns="92075" bIns="46038" anchor="ctr"/>
          <a:lstStyle/>
          <a:p>
            <a:endParaRPr lang="he-IL" altLang="en-US" sz="3200">
              <a:solidFill>
                <a:schemeClr val="tx2"/>
              </a:solidFill>
              <a:latin typeface="Comic Sans MS" pitchFamily="66" charset="0"/>
            </a:endParaRPr>
          </a:p>
        </p:txBody>
      </p:sp>
      <p:sp>
        <p:nvSpPr>
          <p:cNvPr id="3077" name="Rectangle 4"/>
          <p:cNvSpPr>
            <a:spLocks noChangeArrowheads="1"/>
          </p:cNvSpPr>
          <p:nvPr/>
        </p:nvSpPr>
        <p:spPr bwMode="auto">
          <a:xfrm>
            <a:off x="179388" y="1217595"/>
            <a:ext cx="3671887" cy="4679950"/>
          </a:xfrm>
          <a:prstGeom prst="rect">
            <a:avLst/>
          </a:prstGeom>
          <a:noFill/>
          <a:ln w="28575">
            <a:solidFill>
              <a:srgbClr val="CC0000"/>
            </a:solidFill>
            <a:miter lim="800000"/>
            <a:headEnd/>
            <a:tailEnd/>
          </a:ln>
        </p:spPr>
        <p:txBody>
          <a:bodyPr/>
          <a:lstStyle/>
          <a:p>
            <a:pPr marL="342900" indent="-342900" algn="l">
              <a:spcBef>
                <a:spcPct val="20000"/>
              </a:spcBef>
              <a:buFontTx/>
              <a:buChar char="•"/>
            </a:pPr>
            <a:r>
              <a:rPr lang="el-GR" sz="1800">
                <a:solidFill>
                  <a:schemeClr val="bg2"/>
                </a:solidFill>
                <a:latin typeface="Book Antiqua" pitchFamily="18" charset="0"/>
              </a:rPr>
              <a:t>Οπτική απεικόνιση του ενδοτραχήλου και της ενδομητρικής κοιλότητας</a:t>
            </a:r>
            <a:endParaRPr lang="en-US" sz="1800">
              <a:solidFill>
                <a:schemeClr val="bg2"/>
              </a:solidFill>
              <a:latin typeface="Book Antiqua" pitchFamily="18" charset="0"/>
            </a:endParaRPr>
          </a:p>
          <a:p>
            <a:pPr marL="342900" indent="-342900" algn="l">
              <a:spcBef>
                <a:spcPct val="20000"/>
              </a:spcBef>
              <a:buFontTx/>
              <a:buChar char="•"/>
            </a:pPr>
            <a:endParaRPr lang="el-GR" sz="1600">
              <a:solidFill>
                <a:schemeClr val="bg2"/>
              </a:solidFill>
              <a:latin typeface="Book Antiqua" pitchFamily="18" charset="0"/>
            </a:endParaRPr>
          </a:p>
          <a:p>
            <a:pPr marL="342900" indent="-342900" algn="l">
              <a:spcBef>
                <a:spcPct val="20000"/>
              </a:spcBef>
              <a:buFontTx/>
              <a:buChar char="•"/>
            </a:pPr>
            <a:r>
              <a:rPr lang="el-GR" sz="1600">
                <a:solidFill>
                  <a:schemeClr val="bg2"/>
                </a:solidFill>
                <a:latin typeface="Book Antiqua" pitchFamily="18" charset="0"/>
              </a:rPr>
              <a:t>Συμπληρώνει την υπερηχογραφία</a:t>
            </a:r>
            <a:endParaRPr lang="en-US" sz="1600">
              <a:solidFill>
                <a:schemeClr val="bg2"/>
              </a:solidFill>
              <a:latin typeface="Book Antiqua" pitchFamily="18" charset="0"/>
            </a:endParaRPr>
          </a:p>
          <a:p>
            <a:pPr marL="342900" indent="-342900" algn="l">
              <a:spcBef>
                <a:spcPct val="20000"/>
              </a:spcBef>
              <a:buFontTx/>
              <a:buChar char="•"/>
            </a:pPr>
            <a:endParaRPr lang="el-GR" sz="1600">
              <a:solidFill>
                <a:schemeClr val="bg2"/>
              </a:solidFill>
              <a:latin typeface="Book Antiqua" pitchFamily="18" charset="0"/>
            </a:endParaRPr>
          </a:p>
          <a:p>
            <a:pPr marL="342900" indent="-342900" algn="l">
              <a:spcBef>
                <a:spcPct val="20000"/>
              </a:spcBef>
              <a:buFontTx/>
              <a:buChar char="•"/>
            </a:pPr>
            <a:r>
              <a:rPr lang="el-GR" sz="1600">
                <a:solidFill>
                  <a:schemeClr val="bg2"/>
                </a:solidFill>
                <a:latin typeface="Book Antiqua" pitchFamily="18" charset="0"/>
              </a:rPr>
              <a:t>Αναγνωρίζει συνυπάρχουσα παθολογία</a:t>
            </a:r>
            <a:endParaRPr lang="en-US" sz="1600">
              <a:solidFill>
                <a:schemeClr val="bg2"/>
              </a:solidFill>
              <a:latin typeface="Book Antiqua" pitchFamily="18" charset="0"/>
            </a:endParaRPr>
          </a:p>
          <a:p>
            <a:pPr marL="342900" indent="-342900" algn="l">
              <a:spcBef>
                <a:spcPct val="20000"/>
              </a:spcBef>
              <a:buFontTx/>
              <a:buChar char="•"/>
            </a:pPr>
            <a:endParaRPr lang="el-GR" sz="1600">
              <a:solidFill>
                <a:schemeClr val="bg2"/>
              </a:solidFill>
              <a:latin typeface="Book Antiqua" pitchFamily="18" charset="0"/>
            </a:endParaRPr>
          </a:p>
          <a:p>
            <a:pPr marL="342900" indent="-342900" algn="l">
              <a:spcBef>
                <a:spcPct val="20000"/>
              </a:spcBef>
              <a:buFontTx/>
              <a:buChar char="•"/>
            </a:pPr>
            <a:r>
              <a:rPr lang="el-GR" sz="1600">
                <a:latin typeface="Book Antiqua" pitchFamily="18" charset="0"/>
              </a:rPr>
              <a:t>Διαγιγνώσκει </a:t>
            </a:r>
            <a:r>
              <a:rPr lang="en-US" sz="1600">
                <a:latin typeface="Book Antiqua" pitchFamily="18" charset="0"/>
              </a:rPr>
              <a:t>“subtle lesions”</a:t>
            </a:r>
            <a:endParaRPr lang="el-GR" sz="1600">
              <a:latin typeface="Book Antiqua" pitchFamily="18" charset="0"/>
            </a:endParaRPr>
          </a:p>
          <a:p>
            <a:pPr marL="342900" indent="-342900" algn="l">
              <a:spcBef>
                <a:spcPct val="20000"/>
              </a:spcBef>
              <a:buFontTx/>
              <a:buChar char="•"/>
            </a:pPr>
            <a:endParaRPr lang="el-GR" sz="1600">
              <a:latin typeface="Book Antiqua" pitchFamily="18" charset="0"/>
            </a:endParaRPr>
          </a:p>
          <a:p>
            <a:pPr marL="342900" indent="-342900" algn="l">
              <a:spcBef>
                <a:spcPct val="20000"/>
              </a:spcBef>
              <a:buFontTx/>
              <a:buChar char="•"/>
            </a:pPr>
            <a:r>
              <a:rPr lang="el-GR" sz="1600">
                <a:solidFill>
                  <a:schemeClr val="bg2"/>
                </a:solidFill>
                <a:latin typeface="Book Antiqua" pitchFamily="18" charset="0"/>
              </a:rPr>
              <a:t>Διαγιγνώσκει επέκταση ΑΔΚ στον ενδοτράχηλο</a:t>
            </a:r>
          </a:p>
        </p:txBody>
      </p:sp>
      <p:sp>
        <p:nvSpPr>
          <p:cNvPr id="877573" name="Line 5"/>
          <p:cNvSpPr>
            <a:spLocks noChangeShapeType="1"/>
          </p:cNvSpPr>
          <p:nvPr/>
        </p:nvSpPr>
        <p:spPr bwMode="auto">
          <a:xfrm>
            <a:off x="323850" y="4198920"/>
            <a:ext cx="3743325" cy="0"/>
          </a:xfrm>
          <a:prstGeom prst="line">
            <a:avLst/>
          </a:prstGeom>
          <a:noFill/>
          <a:ln w="38100">
            <a:solidFill>
              <a:schemeClr val="tx1"/>
            </a:solidFill>
            <a:round/>
            <a:headEnd/>
            <a:tailEnd/>
          </a:ln>
        </p:spPr>
        <p:txBody>
          <a:bodyPr/>
          <a:lstStyle/>
          <a:p>
            <a:endParaRPr lang="el-GR"/>
          </a:p>
        </p:txBody>
      </p:sp>
      <p:graphicFrame>
        <p:nvGraphicFramePr>
          <p:cNvPr id="877574" name="Object 6"/>
          <p:cNvGraphicFramePr>
            <a:graphicFrameLocks noChangeAspect="1"/>
          </p:cNvGraphicFramePr>
          <p:nvPr/>
        </p:nvGraphicFramePr>
        <p:xfrm>
          <a:off x="6227763" y="3189270"/>
          <a:ext cx="2676525" cy="2781300"/>
        </p:xfrm>
        <a:graphic>
          <a:graphicData uri="http://schemas.openxmlformats.org/presentationml/2006/ole">
            <mc:AlternateContent xmlns:mc="http://schemas.openxmlformats.org/markup-compatibility/2006">
              <mc:Choice xmlns:v="urn:schemas-microsoft-com:vml" Requires="v">
                <p:oleObj spid="_x0000_s80902" name="Bitmapafbeelding" r:id="rId3" imgW="6857143" imgH="5485714" progId="Paint.Picture">
                  <p:embed/>
                </p:oleObj>
              </mc:Choice>
              <mc:Fallback>
                <p:oleObj name="Bitmapafbeelding" r:id="rId3" imgW="6857143" imgH="5485714" progId="Paint.Picture">
                  <p:embed/>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l="20969" t="19785" r="22456" b="6775"/>
                      <a:stretch>
                        <a:fillRect/>
                      </a:stretch>
                    </p:blipFill>
                    <p:spPr bwMode="auto">
                      <a:xfrm>
                        <a:off x="6227763" y="3189270"/>
                        <a:ext cx="2676525" cy="2781300"/>
                      </a:xfrm>
                      <a:prstGeom prst="rect">
                        <a:avLst/>
                      </a:prstGeom>
                      <a:noFill/>
                      <a:ln w="38100">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77575" name="Object 7"/>
          <p:cNvGraphicFramePr>
            <a:graphicFrameLocks noChangeAspect="1"/>
          </p:cNvGraphicFramePr>
          <p:nvPr/>
        </p:nvGraphicFramePr>
        <p:xfrm>
          <a:off x="4140200" y="1173145"/>
          <a:ext cx="2471738" cy="2779712"/>
        </p:xfrm>
        <a:graphic>
          <a:graphicData uri="http://schemas.openxmlformats.org/presentationml/2006/ole">
            <mc:AlternateContent xmlns:mc="http://schemas.openxmlformats.org/markup-compatibility/2006">
              <mc:Choice xmlns:v="urn:schemas-microsoft-com:vml" Requires="v">
                <p:oleObj spid="_x0000_s80903" name="Photo Editor Photo" r:id="rId5" imgW="6857143" imgH="5485714" progId="MSPhotoEd.3">
                  <p:embed/>
                </p:oleObj>
              </mc:Choice>
              <mc:Fallback>
                <p:oleObj name="Photo Editor Photo" r:id="rId5" imgW="6857143" imgH="5485714" progId="MSPhotoEd.3">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l="23944" t="17087" r="23801" b="9473"/>
                      <a:stretch>
                        <a:fillRect/>
                      </a:stretch>
                    </p:blipFill>
                    <p:spPr bwMode="auto">
                      <a:xfrm>
                        <a:off x="4140200" y="1173145"/>
                        <a:ext cx="2471738" cy="2779712"/>
                      </a:xfrm>
                      <a:prstGeom prst="rect">
                        <a:avLst/>
                      </a:prstGeom>
                      <a:noFill/>
                      <a:ln w="38100">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Line 7"/>
          <p:cNvSpPr>
            <a:spLocks noChangeShapeType="1"/>
          </p:cNvSpPr>
          <p:nvPr/>
        </p:nvSpPr>
        <p:spPr bwMode="auto">
          <a:xfrm>
            <a:off x="0" y="6030918"/>
            <a:ext cx="6119813" cy="0"/>
          </a:xfrm>
          <a:prstGeom prst="line">
            <a:avLst/>
          </a:prstGeom>
          <a:noFill/>
          <a:ln w="9525">
            <a:solidFill>
              <a:schemeClr val="tx1"/>
            </a:solidFill>
            <a:round/>
            <a:headEnd/>
            <a:tailEnd/>
          </a:ln>
        </p:spPr>
        <p:txBody>
          <a:bodyPr/>
          <a:lstStyle/>
          <a:p>
            <a:endParaRPr lang="el-GR"/>
          </a:p>
        </p:txBody>
      </p:sp>
      <p:sp>
        <p:nvSpPr>
          <p:cNvPr id="11" name="Line 8"/>
          <p:cNvSpPr>
            <a:spLocks noChangeShapeType="1"/>
          </p:cNvSpPr>
          <p:nvPr/>
        </p:nvSpPr>
        <p:spPr bwMode="auto">
          <a:xfrm flipV="1">
            <a:off x="215900" y="5957893"/>
            <a:ext cx="5688013" cy="1588"/>
          </a:xfrm>
          <a:prstGeom prst="line">
            <a:avLst/>
          </a:prstGeom>
          <a:noFill/>
          <a:ln w="28575">
            <a:solidFill>
              <a:schemeClr val="tx1"/>
            </a:solidFill>
            <a:round/>
            <a:headEnd/>
            <a:tailEnd/>
          </a:ln>
        </p:spPr>
        <p:txBody>
          <a:bodyPr/>
          <a:lstStyle/>
          <a:p>
            <a:endParaRPr lang="el-GR"/>
          </a:p>
        </p:txBody>
      </p:sp>
      <p:sp>
        <p:nvSpPr>
          <p:cNvPr id="12" name="Rectangle 3"/>
          <p:cNvSpPr txBox="1">
            <a:spLocks noChangeArrowheads="1"/>
          </p:cNvSpPr>
          <p:nvPr/>
        </p:nvSpPr>
        <p:spPr bwMode="auto">
          <a:xfrm>
            <a:off x="2143108" y="6076969"/>
            <a:ext cx="3990975" cy="7143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gn="r">
              <a:spcBef>
                <a:spcPct val="20000"/>
              </a:spcBef>
            </a:pPr>
            <a:r>
              <a:rPr kumimoji="0" lang="en-US" sz="1800" b="0" i="1" u="none" strike="noStrike" kern="0" cap="none" spc="0" normalizeH="0" baseline="0" noProof="0" dirty="0">
                <a:ln>
                  <a:noFill/>
                </a:ln>
                <a:solidFill>
                  <a:srgbClr val="082F86"/>
                </a:solidFill>
                <a:effectLst/>
                <a:uLnTx/>
                <a:uFillTx/>
                <a:latin typeface="+mn-lt"/>
                <a:ea typeface="+mn-ea"/>
                <a:cs typeface="+mn-cs"/>
              </a:rPr>
              <a:t>HYS… </a:t>
            </a:r>
            <a:r>
              <a:rPr kumimoji="0" lang="en-US" sz="1800" b="0" i="1" u="none" strike="noStrike" kern="0" cap="none" spc="0" normalizeH="0" baseline="0" noProof="0" dirty="0" err="1">
                <a:ln>
                  <a:noFill/>
                </a:ln>
                <a:solidFill>
                  <a:srgbClr val="082F86"/>
                </a:solidFill>
                <a:effectLst/>
                <a:uLnTx/>
                <a:uFillTx/>
                <a:latin typeface="+mn-lt"/>
                <a:ea typeface="+mn-ea"/>
                <a:cs typeface="+mn-cs"/>
              </a:rPr>
              <a:t>Pantaleoni</a:t>
            </a:r>
            <a:r>
              <a:rPr kumimoji="0" lang="en-US" sz="1800" b="0" i="1" u="none" strike="noStrike" kern="0" cap="none" spc="0" normalizeH="0" baseline="0" noProof="0" dirty="0">
                <a:ln>
                  <a:noFill/>
                </a:ln>
                <a:solidFill>
                  <a:srgbClr val="082F86"/>
                </a:solidFill>
                <a:effectLst/>
                <a:uLnTx/>
                <a:uFillTx/>
                <a:latin typeface="+mn-lt"/>
                <a:ea typeface="+mn-ea"/>
                <a:cs typeface="+mn-cs"/>
              </a:rPr>
              <a:t>… </a:t>
            </a:r>
            <a:r>
              <a:rPr kumimoji="0" lang="el-GR" sz="1800" b="0" i="1" u="none" strike="noStrike" kern="0" cap="none" spc="0" normalizeH="0" baseline="0" noProof="0" dirty="0">
                <a:ln>
                  <a:noFill/>
                </a:ln>
                <a:solidFill>
                  <a:srgbClr val="082F86"/>
                </a:solidFill>
                <a:effectLst/>
                <a:uLnTx/>
                <a:uFillTx/>
                <a:latin typeface="+mn-lt"/>
                <a:ea typeface="+mn-ea"/>
                <a:cs typeface="+mn-cs"/>
              </a:rPr>
              <a:t>Σήμερα</a:t>
            </a:r>
            <a:br>
              <a:rPr kumimoji="0" lang="el-GR" sz="1800" b="0" i="1" u="none" strike="noStrike" kern="0" cap="none" spc="0" normalizeH="0" baseline="0" noProof="0" dirty="0">
                <a:ln>
                  <a:noFill/>
                </a:ln>
                <a:solidFill>
                  <a:srgbClr val="082F86"/>
                </a:solidFill>
                <a:effectLst/>
                <a:uLnTx/>
                <a:uFillTx/>
                <a:latin typeface="+mn-lt"/>
                <a:ea typeface="+mn-ea"/>
                <a:cs typeface="+mn-cs"/>
              </a:rPr>
            </a:br>
            <a:r>
              <a:rPr lang="el-GR" sz="1800" dirty="0">
                <a:solidFill>
                  <a:srgbClr val="CC3300"/>
                </a:solidFill>
                <a:latin typeface="Cambria" pitchFamily="18" charset="0"/>
              </a:rPr>
              <a:t>Μύθος ή κλινική αναγκαιότητα ?</a:t>
            </a:r>
          </a:p>
          <a:p>
            <a:pPr marL="342900" marR="0" lvl="0" indent="-342900" algn="r" defTabSz="914400" rtl="0" eaLnBrk="1" fontAlgn="base" latinLnBrk="0" hangingPunct="1">
              <a:lnSpc>
                <a:spcPct val="100000"/>
              </a:lnSpc>
              <a:spcBef>
                <a:spcPct val="20000"/>
              </a:spcBef>
              <a:spcAft>
                <a:spcPct val="0"/>
              </a:spcAft>
              <a:buClrTx/>
              <a:buSzTx/>
              <a:buFontTx/>
              <a:buNone/>
              <a:tabLst/>
              <a:defRPr/>
            </a:pPr>
            <a:endParaRPr kumimoji="0" lang="el-GR" sz="1800" b="0" i="1" u="none" strike="noStrike" kern="0" cap="none" spc="0" normalizeH="0" baseline="0" noProof="0" dirty="0">
              <a:ln>
                <a:noFill/>
              </a:ln>
              <a:solidFill>
                <a:srgbClr val="082F86"/>
              </a:solidFill>
              <a:effectLst/>
              <a:uLnTx/>
              <a:uFillTx/>
              <a:latin typeface="+mn-lt"/>
              <a:ea typeface="+mn-ea"/>
              <a:cs typeface="+mn-cs"/>
            </a:endParaRPr>
          </a:p>
        </p:txBody>
      </p:sp>
      <p:sp>
        <p:nvSpPr>
          <p:cNvPr id="13" name="Rectangle 5"/>
          <p:cNvSpPr>
            <a:spLocks noChangeArrowheads="1"/>
          </p:cNvSpPr>
          <p:nvPr/>
        </p:nvSpPr>
        <p:spPr bwMode="auto">
          <a:xfrm>
            <a:off x="685800" y="142852"/>
            <a:ext cx="7467600" cy="381000"/>
          </a:xfrm>
          <a:prstGeom prst="rect">
            <a:avLst/>
          </a:prstGeom>
          <a:noFill/>
          <a:ln w="9525">
            <a:noFill/>
            <a:miter lim="800000"/>
            <a:headEnd/>
            <a:tailEnd/>
          </a:ln>
        </p:spPr>
        <p:txBody>
          <a:bodyPr anchor="ctr"/>
          <a:lstStyle/>
          <a:p>
            <a:pPr algn="r"/>
            <a:r>
              <a:rPr lang="el-GR" dirty="0"/>
              <a:t>Διαγνωστική </a:t>
            </a:r>
            <a:r>
              <a:rPr lang="en-US" dirty="0"/>
              <a:t>HYS</a:t>
            </a:r>
            <a:endParaRPr lang="el-GR" dirty="0">
              <a:solidFill>
                <a:schemeClr val="tx2"/>
              </a:solidFill>
              <a:latin typeface="Cambria" pitchFamily="18" charset="0"/>
            </a:endParaRPr>
          </a:p>
        </p:txBody>
      </p:sp>
      <p:sp>
        <p:nvSpPr>
          <p:cNvPr id="14" name="Line 9"/>
          <p:cNvSpPr>
            <a:spLocks noChangeShapeType="1"/>
          </p:cNvSpPr>
          <p:nvPr/>
        </p:nvSpPr>
        <p:spPr bwMode="auto">
          <a:xfrm>
            <a:off x="1439863" y="671490"/>
            <a:ext cx="6840538" cy="0"/>
          </a:xfrm>
          <a:prstGeom prst="line">
            <a:avLst/>
          </a:prstGeom>
          <a:noFill/>
          <a:ln w="9525">
            <a:solidFill>
              <a:schemeClr val="tx1"/>
            </a:solidFill>
            <a:round/>
            <a:headEnd/>
            <a:tailEnd/>
          </a:ln>
        </p:spPr>
        <p:txBody>
          <a:bodyPr/>
          <a:lstStyle/>
          <a:p>
            <a:endParaRPr lang="el-GR"/>
          </a:p>
        </p:txBody>
      </p:sp>
      <p:sp>
        <p:nvSpPr>
          <p:cNvPr id="15" name="Line 10"/>
          <p:cNvSpPr>
            <a:spLocks noChangeShapeType="1"/>
          </p:cNvSpPr>
          <p:nvPr/>
        </p:nvSpPr>
        <p:spPr bwMode="auto">
          <a:xfrm>
            <a:off x="1655763" y="600052"/>
            <a:ext cx="6840538" cy="0"/>
          </a:xfrm>
          <a:prstGeom prst="line">
            <a:avLst/>
          </a:prstGeom>
          <a:noFill/>
          <a:ln w="28575">
            <a:solidFill>
              <a:schemeClr val="tx1"/>
            </a:solidFill>
            <a:round/>
            <a:headEnd/>
            <a:tailEnd/>
          </a:ln>
        </p:spPr>
        <p:txBody>
          <a:bodyPr/>
          <a:lstStyle/>
          <a:p>
            <a:endParaRPr lang="el-GR"/>
          </a:p>
        </p:txBody>
      </p:sp>
      <p:sp>
        <p:nvSpPr>
          <p:cNvPr id="16" name="Rectangle 11"/>
          <p:cNvSpPr>
            <a:spLocks noChangeArrowheads="1"/>
          </p:cNvSpPr>
          <p:nvPr/>
        </p:nvSpPr>
        <p:spPr bwMode="auto">
          <a:xfrm>
            <a:off x="685800" y="652426"/>
            <a:ext cx="7467600" cy="457200"/>
          </a:xfrm>
          <a:prstGeom prst="rect">
            <a:avLst/>
          </a:prstGeom>
          <a:noFill/>
          <a:ln w="9525">
            <a:noFill/>
            <a:miter lim="800000"/>
            <a:headEnd/>
            <a:tailEnd/>
          </a:ln>
        </p:spPr>
        <p:txBody>
          <a:bodyPr anchor="ctr"/>
          <a:lstStyle/>
          <a:p>
            <a:pPr algn="r"/>
            <a:endParaRPr lang="el-GR" sz="2000" dirty="0">
              <a:solidFill>
                <a:srgbClr val="CC3300"/>
              </a:solidFill>
              <a:latin typeface="Cambria" pitchFamily="18" charset="0"/>
            </a:endParaRPr>
          </a:p>
        </p:txBody>
      </p:sp>
      <p:sp>
        <p:nvSpPr>
          <p:cNvPr id="17" name="16 - Ορθογώνιο"/>
          <p:cNvSpPr/>
          <p:nvPr/>
        </p:nvSpPr>
        <p:spPr>
          <a:xfrm>
            <a:off x="5848359" y="680998"/>
            <a:ext cx="2337371" cy="369332"/>
          </a:xfrm>
          <a:prstGeom prst="rect">
            <a:avLst/>
          </a:prstGeom>
        </p:spPr>
        <p:txBody>
          <a:bodyPr wrap="none">
            <a:spAutoFit/>
          </a:bodyPr>
          <a:lstStyle/>
          <a:p>
            <a:r>
              <a:rPr lang="el-GR" sz="1800" dirty="0">
                <a:solidFill>
                  <a:srgbClr val="CC3300"/>
                </a:solidFill>
                <a:latin typeface="Cambria" pitchFamily="18" charset="0"/>
              </a:rPr>
              <a:t>Κλινικές δυνατότητες</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77573"/>
                                        </p:tgtEl>
                                        <p:attrNameLst>
                                          <p:attrName>style.visibility</p:attrName>
                                        </p:attrNameLst>
                                      </p:cBhvr>
                                      <p:to>
                                        <p:strVal val="visible"/>
                                      </p:to>
                                    </p:set>
                                    <p:animEffect transition="in" filter="wipe(down)">
                                      <p:cBhvr>
                                        <p:cTn id="7" dur="500"/>
                                        <p:tgtEl>
                                          <p:spTgt spid="877573"/>
                                        </p:tgtEl>
                                      </p:cBhvr>
                                    </p:animEffect>
                                  </p:childTnLst>
                                </p:cTn>
                              </p:par>
                              <p:par>
                                <p:cTn id="8" presetID="22" presetClass="entr" presetSubtype="4" fill="hold" nodeType="withEffect">
                                  <p:stCondLst>
                                    <p:cond delay="0"/>
                                  </p:stCondLst>
                                  <p:childTnLst>
                                    <p:set>
                                      <p:cBhvr>
                                        <p:cTn id="9" dur="1" fill="hold">
                                          <p:stCondLst>
                                            <p:cond delay="0"/>
                                          </p:stCondLst>
                                        </p:cTn>
                                        <p:tgtEl>
                                          <p:spTgt spid="877575"/>
                                        </p:tgtEl>
                                        <p:attrNameLst>
                                          <p:attrName>style.visibility</p:attrName>
                                        </p:attrNameLst>
                                      </p:cBhvr>
                                      <p:to>
                                        <p:strVal val="visible"/>
                                      </p:to>
                                    </p:set>
                                    <p:animEffect transition="in" filter="wipe(down)">
                                      <p:cBhvr>
                                        <p:cTn id="10" dur="500"/>
                                        <p:tgtEl>
                                          <p:spTgt spid="877575"/>
                                        </p:tgtEl>
                                      </p:cBhvr>
                                    </p:animEffect>
                                  </p:childTnLst>
                                </p:cTn>
                              </p:par>
                              <p:par>
                                <p:cTn id="11" presetID="22" presetClass="entr" presetSubtype="4" fill="hold" nodeType="withEffect">
                                  <p:stCondLst>
                                    <p:cond delay="0"/>
                                  </p:stCondLst>
                                  <p:childTnLst>
                                    <p:set>
                                      <p:cBhvr>
                                        <p:cTn id="12" dur="1" fill="hold">
                                          <p:stCondLst>
                                            <p:cond delay="0"/>
                                          </p:stCondLst>
                                        </p:cTn>
                                        <p:tgtEl>
                                          <p:spTgt spid="877574"/>
                                        </p:tgtEl>
                                        <p:attrNameLst>
                                          <p:attrName>style.visibility</p:attrName>
                                        </p:attrNameLst>
                                      </p:cBhvr>
                                      <p:to>
                                        <p:strVal val="visible"/>
                                      </p:to>
                                    </p:set>
                                    <p:animEffect transition="in" filter="wipe(down)">
                                      <p:cBhvr>
                                        <p:cTn id="13" dur="500"/>
                                        <p:tgtEl>
                                          <p:spTgt spid="877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7573"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539750" y="928670"/>
            <a:ext cx="7772400" cy="1143000"/>
          </a:xfrm>
          <a:prstGeom prst="rect">
            <a:avLst/>
          </a:prstGeom>
          <a:noFill/>
          <a:ln w="9525">
            <a:noFill/>
            <a:miter lim="800000"/>
            <a:headEnd/>
            <a:tailEnd/>
          </a:ln>
        </p:spPr>
        <p:txBody>
          <a:bodyPr lIns="92075" tIns="46038" rIns="92075" bIns="46038" anchor="ctr"/>
          <a:lstStyle/>
          <a:p>
            <a:endParaRPr lang="he-IL" altLang="en-US" sz="3200">
              <a:solidFill>
                <a:schemeClr val="tx2"/>
              </a:solidFill>
              <a:latin typeface="Comic Sans MS" pitchFamily="66" charset="0"/>
            </a:endParaRPr>
          </a:p>
        </p:txBody>
      </p:sp>
      <p:sp>
        <p:nvSpPr>
          <p:cNvPr id="17411" name="Rectangle 4"/>
          <p:cNvSpPr>
            <a:spLocks noChangeArrowheads="1"/>
          </p:cNvSpPr>
          <p:nvPr/>
        </p:nvSpPr>
        <p:spPr bwMode="auto">
          <a:xfrm>
            <a:off x="179388" y="1217595"/>
            <a:ext cx="3671887" cy="4679950"/>
          </a:xfrm>
          <a:prstGeom prst="rect">
            <a:avLst/>
          </a:prstGeom>
          <a:noFill/>
          <a:ln w="28575">
            <a:solidFill>
              <a:srgbClr val="CC0000"/>
            </a:solidFill>
            <a:miter lim="800000"/>
            <a:headEnd/>
            <a:tailEnd/>
          </a:ln>
        </p:spPr>
        <p:txBody>
          <a:bodyPr/>
          <a:lstStyle/>
          <a:p>
            <a:pPr marL="342900" indent="-342900" algn="l">
              <a:spcBef>
                <a:spcPct val="20000"/>
              </a:spcBef>
              <a:buFontTx/>
              <a:buChar char="•"/>
            </a:pPr>
            <a:r>
              <a:rPr lang="el-GR" sz="1800">
                <a:solidFill>
                  <a:schemeClr val="bg2"/>
                </a:solidFill>
                <a:latin typeface="Book Antiqua" pitchFamily="18" charset="0"/>
              </a:rPr>
              <a:t>Οπτική απεικόνιση του ενδοτραχήλου και της ενδομητρικής κοιλότητας</a:t>
            </a:r>
            <a:endParaRPr lang="en-US" sz="1800">
              <a:solidFill>
                <a:schemeClr val="bg2"/>
              </a:solidFill>
              <a:latin typeface="Book Antiqua" pitchFamily="18" charset="0"/>
            </a:endParaRPr>
          </a:p>
          <a:p>
            <a:pPr marL="342900" indent="-342900" algn="l">
              <a:spcBef>
                <a:spcPct val="20000"/>
              </a:spcBef>
              <a:buFontTx/>
              <a:buChar char="•"/>
            </a:pPr>
            <a:endParaRPr lang="el-GR" sz="1600">
              <a:solidFill>
                <a:schemeClr val="bg2"/>
              </a:solidFill>
              <a:latin typeface="Book Antiqua" pitchFamily="18" charset="0"/>
            </a:endParaRPr>
          </a:p>
          <a:p>
            <a:pPr marL="342900" indent="-342900" algn="l">
              <a:spcBef>
                <a:spcPct val="20000"/>
              </a:spcBef>
              <a:buFontTx/>
              <a:buChar char="•"/>
            </a:pPr>
            <a:r>
              <a:rPr lang="el-GR" sz="1600">
                <a:solidFill>
                  <a:schemeClr val="bg2"/>
                </a:solidFill>
                <a:latin typeface="Book Antiqua" pitchFamily="18" charset="0"/>
              </a:rPr>
              <a:t>Συμπληρώνει την υπερηχογραφία</a:t>
            </a:r>
            <a:endParaRPr lang="en-US" sz="1600">
              <a:solidFill>
                <a:schemeClr val="bg2"/>
              </a:solidFill>
              <a:latin typeface="Book Antiqua" pitchFamily="18" charset="0"/>
            </a:endParaRPr>
          </a:p>
          <a:p>
            <a:pPr marL="342900" indent="-342900" algn="l">
              <a:spcBef>
                <a:spcPct val="20000"/>
              </a:spcBef>
              <a:buFontTx/>
              <a:buChar char="•"/>
            </a:pPr>
            <a:endParaRPr lang="el-GR" sz="1600">
              <a:solidFill>
                <a:schemeClr val="bg2"/>
              </a:solidFill>
              <a:latin typeface="Book Antiqua" pitchFamily="18" charset="0"/>
            </a:endParaRPr>
          </a:p>
          <a:p>
            <a:pPr marL="342900" indent="-342900" algn="l">
              <a:spcBef>
                <a:spcPct val="20000"/>
              </a:spcBef>
              <a:buFontTx/>
              <a:buChar char="•"/>
            </a:pPr>
            <a:r>
              <a:rPr lang="el-GR" sz="1600">
                <a:solidFill>
                  <a:schemeClr val="bg2"/>
                </a:solidFill>
                <a:latin typeface="Book Antiqua" pitchFamily="18" charset="0"/>
              </a:rPr>
              <a:t>Αναγνωρίζει συνυπάρχουσα παθολογία</a:t>
            </a:r>
            <a:endParaRPr lang="en-US" sz="1600">
              <a:solidFill>
                <a:schemeClr val="bg2"/>
              </a:solidFill>
              <a:latin typeface="Book Antiqua" pitchFamily="18" charset="0"/>
            </a:endParaRPr>
          </a:p>
          <a:p>
            <a:pPr marL="342900" indent="-342900" algn="l">
              <a:spcBef>
                <a:spcPct val="20000"/>
              </a:spcBef>
              <a:buFontTx/>
              <a:buChar char="•"/>
            </a:pPr>
            <a:endParaRPr lang="el-GR" sz="1600">
              <a:solidFill>
                <a:schemeClr val="bg2"/>
              </a:solidFill>
              <a:latin typeface="Book Antiqua" pitchFamily="18" charset="0"/>
            </a:endParaRPr>
          </a:p>
          <a:p>
            <a:pPr marL="342900" indent="-342900" algn="l">
              <a:spcBef>
                <a:spcPct val="20000"/>
              </a:spcBef>
              <a:buFontTx/>
              <a:buChar char="•"/>
            </a:pPr>
            <a:r>
              <a:rPr lang="el-GR" sz="1600">
                <a:solidFill>
                  <a:schemeClr val="bg2"/>
                </a:solidFill>
                <a:latin typeface="Book Antiqua" pitchFamily="18" charset="0"/>
              </a:rPr>
              <a:t>Διαγιγνώσκει </a:t>
            </a:r>
            <a:r>
              <a:rPr lang="en-US" sz="1600">
                <a:solidFill>
                  <a:schemeClr val="bg2"/>
                </a:solidFill>
                <a:latin typeface="Book Antiqua" pitchFamily="18" charset="0"/>
              </a:rPr>
              <a:t>“subtle lesions”</a:t>
            </a:r>
            <a:endParaRPr lang="el-GR" sz="1600">
              <a:solidFill>
                <a:schemeClr val="bg2"/>
              </a:solidFill>
              <a:latin typeface="Book Antiqua" pitchFamily="18" charset="0"/>
            </a:endParaRPr>
          </a:p>
          <a:p>
            <a:pPr marL="342900" indent="-342900" algn="l">
              <a:spcBef>
                <a:spcPct val="20000"/>
              </a:spcBef>
              <a:buFontTx/>
              <a:buChar char="•"/>
            </a:pPr>
            <a:endParaRPr lang="el-GR" sz="1600">
              <a:solidFill>
                <a:schemeClr val="bg2"/>
              </a:solidFill>
              <a:latin typeface="Book Antiqua" pitchFamily="18" charset="0"/>
            </a:endParaRPr>
          </a:p>
          <a:p>
            <a:pPr marL="342900" indent="-342900" algn="l">
              <a:spcBef>
                <a:spcPct val="20000"/>
              </a:spcBef>
              <a:buFontTx/>
              <a:buChar char="•"/>
            </a:pPr>
            <a:r>
              <a:rPr lang="el-GR" sz="1600">
                <a:latin typeface="Book Antiqua" pitchFamily="18" charset="0"/>
              </a:rPr>
              <a:t>Διαγιγνώσκει επέκταση ΑΔΚ στον ενδοτράχηλο</a:t>
            </a:r>
          </a:p>
        </p:txBody>
      </p:sp>
      <p:sp>
        <p:nvSpPr>
          <p:cNvPr id="878597" name="Line 5"/>
          <p:cNvSpPr>
            <a:spLocks noChangeShapeType="1"/>
          </p:cNvSpPr>
          <p:nvPr/>
        </p:nvSpPr>
        <p:spPr bwMode="auto">
          <a:xfrm>
            <a:off x="323850" y="5033945"/>
            <a:ext cx="3743325" cy="0"/>
          </a:xfrm>
          <a:prstGeom prst="line">
            <a:avLst/>
          </a:prstGeom>
          <a:noFill/>
          <a:ln w="38100">
            <a:solidFill>
              <a:schemeClr val="tx1"/>
            </a:solidFill>
            <a:round/>
            <a:headEnd/>
            <a:tailEnd/>
          </a:ln>
        </p:spPr>
        <p:txBody>
          <a:bodyPr/>
          <a:lstStyle/>
          <a:p>
            <a:endParaRPr lang="el-GR"/>
          </a:p>
        </p:txBody>
      </p:sp>
      <p:grpSp>
        <p:nvGrpSpPr>
          <p:cNvPr id="2" name="Group 6"/>
          <p:cNvGrpSpPr>
            <a:grpSpLocks/>
          </p:cNvGrpSpPr>
          <p:nvPr/>
        </p:nvGrpSpPr>
        <p:grpSpPr bwMode="auto">
          <a:xfrm>
            <a:off x="4211638" y="1593832"/>
            <a:ext cx="4460875" cy="4303713"/>
            <a:chOff x="2744" y="1331"/>
            <a:chExt cx="2810" cy="2711"/>
          </a:xfrm>
        </p:grpSpPr>
        <p:pic>
          <p:nvPicPr>
            <p:cNvPr id="17416" name="Picture 7"/>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136" y="1331"/>
              <a:ext cx="1412" cy="1691"/>
            </a:xfrm>
            <a:prstGeom prst="rect">
              <a:avLst/>
            </a:prstGeom>
            <a:noFill/>
            <a:ln w="9525">
              <a:noFill/>
              <a:miter lim="800000"/>
              <a:headEnd/>
              <a:tailEnd/>
            </a:ln>
          </p:spPr>
        </p:pic>
        <p:pic>
          <p:nvPicPr>
            <p:cNvPr id="17417"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50" y="1331"/>
              <a:ext cx="1383" cy="1678"/>
            </a:xfrm>
            <a:prstGeom prst="rect">
              <a:avLst/>
            </a:prstGeom>
            <a:noFill/>
            <a:ln w="9525">
              <a:noFill/>
              <a:miter lim="800000"/>
              <a:headEnd/>
              <a:tailEnd/>
            </a:ln>
          </p:spPr>
        </p:pic>
        <p:pic>
          <p:nvPicPr>
            <p:cNvPr id="17418" name="Picture 9" descr="Image7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751" y="2998"/>
              <a:ext cx="1371" cy="1044"/>
            </a:xfrm>
            <a:prstGeom prst="rect">
              <a:avLst/>
            </a:prstGeom>
            <a:noFill/>
            <a:ln w="38100">
              <a:noFill/>
              <a:miter lim="800000"/>
              <a:headEnd/>
              <a:tailEnd/>
            </a:ln>
          </p:spPr>
        </p:pic>
        <p:pic>
          <p:nvPicPr>
            <p:cNvPr id="17419" name="Picture 10" descr="Image78"/>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121" y="2999"/>
              <a:ext cx="1420" cy="1037"/>
            </a:xfrm>
            <a:prstGeom prst="rect">
              <a:avLst/>
            </a:prstGeom>
            <a:noFill/>
            <a:ln w="38100">
              <a:noFill/>
              <a:miter lim="800000"/>
              <a:headEnd/>
              <a:tailEnd/>
            </a:ln>
          </p:spPr>
        </p:pic>
        <p:sp>
          <p:nvSpPr>
            <p:cNvPr id="17420" name="Rectangle 11"/>
            <p:cNvSpPr>
              <a:spLocks noChangeArrowheads="1"/>
            </p:cNvSpPr>
            <p:nvPr/>
          </p:nvSpPr>
          <p:spPr bwMode="auto">
            <a:xfrm>
              <a:off x="2744" y="1344"/>
              <a:ext cx="2810" cy="2693"/>
            </a:xfrm>
            <a:prstGeom prst="rect">
              <a:avLst/>
            </a:prstGeom>
            <a:noFill/>
            <a:ln w="38100">
              <a:solidFill>
                <a:srgbClr val="CC0000"/>
              </a:solidFill>
              <a:miter lim="800000"/>
              <a:headEnd/>
              <a:tailEnd/>
            </a:ln>
          </p:spPr>
          <p:txBody>
            <a:bodyPr wrap="none" anchor="ctr"/>
            <a:lstStyle/>
            <a:p>
              <a:endParaRPr lang="el-GR"/>
            </a:p>
          </p:txBody>
        </p:sp>
      </p:grpSp>
      <p:sp>
        <p:nvSpPr>
          <p:cNvPr id="15" name="Line 7"/>
          <p:cNvSpPr>
            <a:spLocks noChangeShapeType="1"/>
          </p:cNvSpPr>
          <p:nvPr/>
        </p:nvSpPr>
        <p:spPr bwMode="auto">
          <a:xfrm>
            <a:off x="0" y="6030918"/>
            <a:ext cx="6119813" cy="0"/>
          </a:xfrm>
          <a:prstGeom prst="line">
            <a:avLst/>
          </a:prstGeom>
          <a:noFill/>
          <a:ln w="9525">
            <a:solidFill>
              <a:schemeClr val="tx1"/>
            </a:solidFill>
            <a:round/>
            <a:headEnd/>
            <a:tailEnd/>
          </a:ln>
        </p:spPr>
        <p:txBody>
          <a:bodyPr/>
          <a:lstStyle/>
          <a:p>
            <a:endParaRPr lang="el-GR"/>
          </a:p>
        </p:txBody>
      </p:sp>
      <p:sp>
        <p:nvSpPr>
          <p:cNvPr id="16" name="Line 8"/>
          <p:cNvSpPr>
            <a:spLocks noChangeShapeType="1"/>
          </p:cNvSpPr>
          <p:nvPr/>
        </p:nvSpPr>
        <p:spPr bwMode="auto">
          <a:xfrm flipV="1">
            <a:off x="215900" y="5957893"/>
            <a:ext cx="5688013" cy="1588"/>
          </a:xfrm>
          <a:prstGeom prst="line">
            <a:avLst/>
          </a:prstGeom>
          <a:noFill/>
          <a:ln w="28575">
            <a:solidFill>
              <a:schemeClr val="tx1"/>
            </a:solidFill>
            <a:round/>
            <a:headEnd/>
            <a:tailEnd/>
          </a:ln>
        </p:spPr>
        <p:txBody>
          <a:bodyPr/>
          <a:lstStyle/>
          <a:p>
            <a:endParaRPr lang="el-GR"/>
          </a:p>
        </p:txBody>
      </p:sp>
      <p:sp>
        <p:nvSpPr>
          <p:cNvPr id="17" name="Rectangle 3"/>
          <p:cNvSpPr txBox="1">
            <a:spLocks noChangeArrowheads="1"/>
          </p:cNvSpPr>
          <p:nvPr/>
        </p:nvSpPr>
        <p:spPr bwMode="auto">
          <a:xfrm>
            <a:off x="2143108" y="6076969"/>
            <a:ext cx="3990975" cy="7143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gn="r">
              <a:spcBef>
                <a:spcPct val="20000"/>
              </a:spcBef>
            </a:pPr>
            <a:r>
              <a:rPr kumimoji="0" lang="en-US" sz="1800" b="0" i="1" u="none" strike="noStrike" kern="0" cap="none" spc="0" normalizeH="0" baseline="0" noProof="0" dirty="0">
                <a:ln>
                  <a:noFill/>
                </a:ln>
                <a:solidFill>
                  <a:srgbClr val="082F86"/>
                </a:solidFill>
                <a:effectLst/>
                <a:uLnTx/>
                <a:uFillTx/>
                <a:latin typeface="+mn-lt"/>
                <a:ea typeface="+mn-ea"/>
                <a:cs typeface="+mn-cs"/>
              </a:rPr>
              <a:t>HYS… </a:t>
            </a:r>
            <a:r>
              <a:rPr kumimoji="0" lang="en-US" sz="1800" b="0" i="1" u="none" strike="noStrike" kern="0" cap="none" spc="0" normalizeH="0" baseline="0" noProof="0" dirty="0" err="1">
                <a:ln>
                  <a:noFill/>
                </a:ln>
                <a:solidFill>
                  <a:srgbClr val="082F86"/>
                </a:solidFill>
                <a:effectLst/>
                <a:uLnTx/>
                <a:uFillTx/>
                <a:latin typeface="+mn-lt"/>
                <a:ea typeface="+mn-ea"/>
                <a:cs typeface="+mn-cs"/>
              </a:rPr>
              <a:t>Pantaleoni</a:t>
            </a:r>
            <a:r>
              <a:rPr kumimoji="0" lang="en-US" sz="1800" b="0" i="1" u="none" strike="noStrike" kern="0" cap="none" spc="0" normalizeH="0" baseline="0" noProof="0" dirty="0">
                <a:ln>
                  <a:noFill/>
                </a:ln>
                <a:solidFill>
                  <a:srgbClr val="082F86"/>
                </a:solidFill>
                <a:effectLst/>
                <a:uLnTx/>
                <a:uFillTx/>
                <a:latin typeface="+mn-lt"/>
                <a:ea typeface="+mn-ea"/>
                <a:cs typeface="+mn-cs"/>
              </a:rPr>
              <a:t>… </a:t>
            </a:r>
            <a:r>
              <a:rPr kumimoji="0" lang="el-GR" sz="1800" b="0" i="1" u="none" strike="noStrike" kern="0" cap="none" spc="0" normalizeH="0" baseline="0" noProof="0" dirty="0">
                <a:ln>
                  <a:noFill/>
                </a:ln>
                <a:solidFill>
                  <a:srgbClr val="082F86"/>
                </a:solidFill>
                <a:effectLst/>
                <a:uLnTx/>
                <a:uFillTx/>
                <a:latin typeface="+mn-lt"/>
                <a:ea typeface="+mn-ea"/>
                <a:cs typeface="+mn-cs"/>
              </a:rPr>
              <a:t>Σήμερα</a:t>
            </a:r>
            <a:br>
              <a:rPr kumimoji="0" lang="el-GR" sz="1800" b="0" i="1" u="none" strike="noStrike" kern="0" cap="none" spc="0" normalizeH="0" baseline="0" noProof="0" dirty="0">
                <a:ln>
                  <a:noFill/>
                </a:ln>
                <a:solidFill>
                  <a:srgbClr val="082F86"/>
                </a:solidFill>
                <a:effectLst/>
                <a:uLnTx/>
                <a:uFillTx/>
                <a:latin typeface="+mn-lt"/>
                <a:ea typeface="+mn-ea"/>
                <a:cs typeface="+mn-cs"/>
              </a:rPr>
            </a:br>
            <a:r>
              <a:rPr lang="el-GR" sz="1800" dirty="0">
                <a:solidFill>
                  <a:srgbClr val="CC3300"/>
                </a:solidFill>
                <a:latin typeface="Cambria" pitchFamily="18" charset="0"/>
              </a:rPr>
              <a:t>Μύθος ή κλινική αναγκαιότητα ?</a:t>
            </a:r>
          </a:p>
          <a:p>
            <a:pPr marL="342900" marR="0" lvl="0" indent="-342900" algn="r" defTabSz="914400" rtl="0" eaLnBrk="1" fontAlgn="base" latinLnBrk="0" hangingPunct="1">
              <a:lnSpc>
                <a:spcPct val="100000"/>
              </a:lnSpc>
              <a:spcBef>
                <a:spcPct val="20000"/>
              </a:spcBef>
              <a:spcAft>
                <a:spcPct val="0"/>
              </a:spcAft>
              <a:buClrTx/>
              <a:buSzTx/>
              <a:buFontTx/>
              <a:buNone/>
              <a:tabLst/>
              <a:defRPr/>
            </a:pPr>
            <a:endParaRPr kumimoji="0" lang="el-GR" sz="1800" b="0" i="1" u="none" strike="noStrike" kern="0" cap="none" spc="0" normalizeH="0" baseline="0" noProof="0" dirty="0">
              <a:ln>
                <a:noFill/>
              </a:ln>
              <a:solidFill>
                <a:srgbClr val="082F86"/>
              </a:solidFill>
              <a:effectLst/>
              <a:uLnTx/>
              <a:uFillTx/>
              <a:latin typeface="+mn-lt"/>
              <a:ea typeface="+mn-ea"/>
              <a:cs typeface="+mn-cs"/>
            </a:endParaRPr>
          </a:p>
        </p:txBody>
      </p:sp>
      <p:sp>
        <p:nvSpPr>
          <p:cNvPr id="18" name="Rectangle 5"/>
          <p:cNvSpPr>
            <a:spLocks noChangeArrowheads="1"/>
          </p:cNvSpPr>
          <p:nvPr/>
        </p:nvSpPr>
        <p:spPr bwMode="auto">
          <a:xfrm>
            <a:off x="685800" y="142852"/>
            <a:ext cx="7467600" cy="381000"/>
          </a:xfrm>
          <a:prstGeom prst="rect">
            <a:avLst/>
          </a:prstGeom>
          <a:noFill/>
          <a:ln w="9525">
            <a:noFill/>
            <a:miter lim="800000"/>
            <a:headEnd/>
            <a:tailEnd/>
          </a:ln>
        </p:spPr>
        <p:txBody>
          <a:bodyPr anchor="ctr"/>
          <a:lstStyle/>
          <a:p>
            <a:pPr algn="r"/>
            <a:r>
              <a:rPr lang="el-GR" dirty="0"/>
              <a:t>Διαγνωστική </a:t>
            </a:r>
            <a:r>
              <a:rPr lang="en-US" dirty="0"/>
              <a:t>HYS</a:t>
            </a:r>
            <a:endParaRPr lang="el-GR" dirty="0">
              <a:solidFill>
                <a:schemeClr val="tx2"/>
              </a:solidFill>
              <a:latin typeface="Cambria" pitchFamily="18" charset="0"/>
            </a:endParaRPr>
          </a:p>
        </p:txBody>
      </p:sp>
      <p:sp>
        <p:nvSpPr>
          <p:cNvPr id="19" name="Line 9"/>
          <p:cNvSpPr>
            <a:spLocks noChangeShapeType="1"/>
          </p:cNvSpPr>
          <p:nvPr/>
        </p:nvSpPr>
        <p:spPr bwMode="auto">
          <a:xfrm>
            <a:off x="1439863" y="671490"/>
            <a:ext cx="6840538" cy="0"/>
          </a:xfrm>
          <a:prstGeom prst="line">
            <a:avLst/>
          </a:prstGeom>
          <a:noFill/>
          <a:ln w="9525">
            <a:solidFill>
              <a:schemeClr val="tx1"/>
            </a:solidFill>
            <a:round/>
            <a:headEnd/>
            <a:tailEnd/>
          </a:ln>
        </p:spPr>
        <p:txBody>
          <a:bodyPr/>
          <a:lstStyle/>
          <a:p>
            <a:endParaRPr lang="el-GR"/>
          </a:p>
        </p:txBody>
      </p:sp>
      <p:sp>
        <p:nvSpPr>
          <p:cNvPr id="20" name="Line 10"/>
          <p:cNvSpPr>
            <a:spLocks noChangeShapeType="1"/>
          </p:cNvSpPr>
          <p:nvPr/>
        </p:nvSpPr>
        <p:spPr bwMode="auto">
          <a:xfrm>
            <a:off x="1655763" y="600052"/>
            <a:ext cx="6840538" cy="0"/>
          </a:xfrm>
          <a:prstGeom prst="line">
            <a:avLst/>
          </a:prstGeom>
          <a:noFill/>
          <a:ln w="28575">
            <a:solidFill>
              <a:schemeClr val="tx1"/>
            </a:solidFill>
            <a:round/>
            <a:headEnd/>
            <a:tailEnd/>
          </a:ln>
        </p:spPr>
        <p:txBody>
          <a:bodyPr/>
          <a:lstStyle/>
          <a:p>
            <a:endParaRPr lang="el-GR"/>
          </a:p>
        </p:txBody>
      </p:sp>
      <p:sp>
        <p:nvSpPr>
          <p:cNvPr id="21" name="Rectangle 11"/>
          <p:cNvSpPr>
            <a:spLocks noChangeArrowheads="1"/>
          </p:cNvSpPr>
          <p:nvPr/>
        </p:nvSpPr>
        <p:spPr bwMode="auto">
          <a:xfrm>
            <a:off x="685800" y="652426"/>
            <a:ext cx="7467600" cy="457200"/>
          </a:xfrm>
          <a:prstGeom prst="rect">
            <a:avLst/>
          </a:prstGeom>
          <a:noFill/>
          <a:ln w="9525">
            <a:noFill/>
            <a:miter lim="800000"/>
            <a:headEnd/>
            <a:tailEnd/>
          </a:ln>
        </p:spPr>
        <p:txBody>
          <a:bodyPr anchor="ctr"/>
          <a:lstStyle/>
          <a:p>
            <a:pPr algn="r"/>
            <a:endParaRPr lang="el-GR" sz="2000" dirty="0">
              <a:solidFill>
                <a:srgbClr val="CC3300"/>
              </a:solidFill>
              <a:latin typeface="Cambria" pitchFamily="18" charset="0"/>
            </a:endParaRPr>
          </a:p>
        </p:txBody>
      </p:sp>
      <p:sp>
        <p:nvSpPr>
          <p:cNvPr id="22" name="21 - Ορθογώνιο"/>
          <p:cNvSpPr/>
          <p:nvPr/>
        </p:nvSpPr>
        <p:spPr>
          <a:xfrm>
            <a:off x="5848359" y="680998"/>
            <a:ext cx="2337371" cy="369332"/>
          </a:xfrm>
          <a:prstGeom prst="rect">
            <a:avLst/>
          </a:prstGeom>
        </p:spPr>
        <p:txBody>
          <a:bodyPr wrap="none">
            <a:spAutoFit/>
          </a:bodyPr>
          <a:lstStyle/>
          <a:p>
            <a:r>
              <a:rPr lang="el-GR" sz="1800" dirty="0">
                <a:solidFill>
                  <a:srgbClr val="CC3300"/>
                </a:solidFill>
                <a:latin typeface="Cambria" pitchFamily="18" charset="0"/>
              </a:rPr>
              <a:t>Κλινικές δυνατότητες</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78597"/>
                                        </p:tgtEl>
                                        <p:attrNameLst>
                                          <p:attrName>style.visibility</p:attrName>
                                        </p:attrNameLst>
                                      </p:cBhvr>
                                      <p:to>
                                        <p:strVal val="visible"/>
                                      </p:to>
                                    </p:set>
                                    <p:animEffect transition="in" filter="wipe(down)">
                                      <p:cBhvr>
                                        <p:cTn id="7" dur="500"/>
                                        <p:tgtEl>
                                          <p:spTgt spid="878597"/>
                                        </p:tgtEl>
                                      </p:cBhvr>
                                    </p:animEffect>
                                  </p:childTnLst>
                                </p:cTn>
                              </p:par>
                              <p:par>
                                <p:cTn id="8" presetID="4"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ox(i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859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3"/>
          <p:cNvPicPr>
            <a:picLocks noGrp="1" noChangeAspect="1" noChangeArrowheads="1"/>
          </p:cNvPicPr>
          <p:nvPr>
            <p:ph type="body" idx="1"/>
          </p:nvPr>
        </p:nvPicPr>
        <p:blipFill>
          <a:blip r:embed="rId3" cstate="email">
            <a:extLst>
              <a:ext uri="{28A0092B-C50C-407E-A947-70E740481C1C}">
                <a14:useLocalDpi xmlns:a14="http://schemas.microsoft.com/office/drawing/2010/main"/>
              </a:ext>
            </a:extLst>
          </a:blip>
          <a:srcRect/>
          <a:stretch>
            <a:fillRect/>
          </a:stretch>
        </p:blipFill>
        <p:spPr>
          <a:xfrm>
            <a:off x="1357290" y="1428736"/>
            <a:ext cx="3520902" cy="3784593"/>
          </a:xfrm>
          <a:noFill/>
          <a:ln>
            <a:solidFill>
              <a:srgbClr val="0000FF"/>
            </a:solidFill>
          </a:ln>
        </p:spPr>
      </p:pic>
      <p:sp>
        <p:nvSpPr>
          <p:cNvPr id="25606" name="Rectangle 11"/>
          <p:cNvSpPr>
            <a:spLocks noChangeArrowheads="1"/>
          </p:cNvSpPr>
          <p:nvPr/>
        </p:nvSpPr>
        <p:spPr bwMode="auto">
          <a:xfrm>
            <a:off x="4932363" y="4386244"/>
            <a:ext cx="2808287" cy="830997"/>
          </a:xfrm>
          <a:prstGeom prst="rect">
            <a:avLst/>
          </a:prstGeom>
          <a:noFill/>
          <a:ln w="9525" algn="ctr">
            <a:noFill/>
            <a:miter lim="800000"/>
            <a:headEnd/>
            <a:tailEnd/>
          </a:ln>
        </p:spPr>
        <p:txBody>
          <a:bodyPr>
            <a:spAutoFit/>
          </a:bodyPr>
          <a:lstStyle/>
          <a:p>
            <a:pPr algn="l"/>
            <a:r>
              <a:rPr lang="el-GR" sz="1600" dirty="0"/>
              <a:t>Πολύποδες </a:t>
            </a:r>
            <a:br>
              <a:rPr lang="el-GR" sz="1600" dirty="0"/>
            </a:br>
            <a:r>
              <a:rPr lang="el-GR" sz="1600" dirty="0">
                <a:solidFill>
                  <a:srgbClr val="FF0000"/>
                </a:solidFill>
              </a:rPr>
              <a:t>Ευαισθησία 95.4%, </a:t>
            </a:r>
            <a:br>
              <a:rPr lang="el-GR" sz="1600" dirty="0">
                <a:solidFill>
                  <a:srgbClr val="FF0000"/>
                </a:solidFill>
              </a:rPr>
            </a:br>
            <a:r>
              <a:rPr lang="el-GR" sz="1600" dirty="0">
                <a:solidFill>
                  <a:srgbClr val="FF0000"/>
                </a:solidFill>
              </a:rPr>
              <a:t>Ειδικότητα 96.4%</a:t>
            </a:r>
          </a:p>
        </p:txBody>
      </p:sp>
      <p:sp>
        <p:nvSpPr>
          <p:cNvPr id="7" name="Line 7"/>
          <p:cNvSpPr>
            <a:spLocks noChangeShapeType="1"/>
          </p:cNvSpPr>
          <p:nvPr/>
        </p:nvSpPr>
        <p:spPr bwMode="auto">
          <a:xfrm>
            <a:off x="0" y="5597527"/>
            <a:ext cx="6119813" cy="0"/>
          </a:xfrm>
          <a:prstGeom prst="line">
            <a:avLst/>
          </a:prstGeom>
          <a:noFill/>
          <a:ln w="9525">
            <a:solidFill>
              <a:schemeClr val="tx1"/>
            </a:solidFill>
            <a:round/>
            <a:headEnd/>
            <a:tailEnd/>
          </a:ln>
        </p:spPr>
        <p:txBody>
          <a:bodyPr/>
          <a:lstStyle/>
          <a:p>
            <a:endParaRPr lang="el-GR"/>
          </a:p>
        </p:txBody>
      </p:sp>
      <p:sp>
        <p:nvSpPr>
          <p:cNvPr id="8" name="Line 8"/>
          <p:cNvSpPr>
            <a:spLocks noChangeShapeType="1"/>
          </p:cNvSpPr>
          <p:nvPr/>
        </p:nvSpPr>
        <p:spPr bwMode="auto">
          <a:xfrm flipV="1">
            <a:off x="215900" y="5524502"/>
            <a:ext cx="5688013" cy="1588"/>
          </a:xfrm>
          <a:prstGeom prst="line">
            <a:avLst/>
          </a:prstGeom>
          <a:noFill/>
          <a:ln w="28575">
            <a:solidFill>
              <a:schemeClr val="tx1"/>
            </a:solidFill>
            <a:round/>
            <a:headEnd/>
            <a:tailEnd/>
          </a:ln>
        </p:spPr>
        <p:txBody>
          <a:bodyPr/>
          <a:lstStyle/>
          <a:p>
            <a:endParaRPr lang="el-GR"/>
          </a:p>
        </p:txBody>
      </p:sp>
      <p:sp>
        <p:nvSpPr>
          <p:cNvPr id="9" name="Rectangle 3"/>
          <p:cNvSpPr txBox="1">
            <a:spLocks noChangeArrowheads="1"/>
          </p:cNvSpPr>
          <p:nvPr/>
        </p:nvSpPr>
        <p:spPr bwMode="auto">
          <a:xfrm>
            <a:off x="2143108" y="5643578"/>
            <a:ext cx="3990975" cy="7143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gn="r">
              <a:spcBef>
                <a:spcPct val="20000"/>
              </a:spcBef>
            </a:pPr>
            <a:r>
              <a:rPr kumimoji="0" lang="en-US" sz="1800" b="0" i="1" u="none" strike="noStrike" kern="0" cap="none" spc="0" normalizeH="0" baseline="0" noProof="0" dirty="0">
                <a:ln>
                  <a:noFill/>
                </a:ln>
                <a:solidFill>
                  <a:srgbClr val="082F86"/>
                </a:solidFill>
                <a:effectLst/>
                <a:uLnTx/>
                <a:uFillTx/>
                <a:latin typeface="+mn-lt"/>
                <a:ea typeface="+mn-ea"/>
                <a:cs typeface="+mn-cs"/>
              </a:rPr>
              <a:t>HYS… </a:t>
            </a:r>
            <a:r>
              <a:rPr kumimoji="0" lang="en-US" sz="1800" b="0" i="1" u="none" strike="noStrike" kern="0" cap="none" spc="0" normalizeH="0" baseline="0" noProof="0" dirty="0" err="1">
                <a:ln>
                  <a:noFill/>
                </a:ln>
                <a:solidFill>
                  <a:srgbClr val="082F86"/>
                </a:solidFill>
                <a:effectLst/>
                <a:uLnTx/>
                <a:uFillTx/>
                <a:latin typeface="+mn-lt"/>
                <a:ea typeface="+mn-ea"/>
                <a:cs typeface="+mn-cs"/>
              </a:rPr>
              <a:t>Pantaleoni</a:t>
            </a:r>
            <a:r>
              <a:rPr kumimoji="0" lang="en-US" sz="1800" b="0" i="1" u="none" strike="noStrike" kern="0" cap="none" spc="0" normalizeH="0" baseline="0" noProof="0" dirty="0">
                <a:ln>
                  <a:noFill/>
                </a:ln>
                <a:solidFill>
                  <a:srgbClr val="082F86"/>
                </a:solidFill>
                <a:effectLst/>
                <a:uLnTx/>
                <a:uFillTx/>
                <a:latin typeface="+mn-lt"/>
                <a:ea typeface="+mn-ea"/>
                <a:cs typeface="+mn-cs"/>
              </a:rPr>
              <a:t>… </a:t>
            </a:r>
            <a:r>
              <a:rPr kumimoji="0" lang="el-GR" sz="1800" b="0" i="1" u="none" strike="noStrike" kern="0" cap="none" spc="0" normalizeH="0" baseline="0" noProof="0" dirty="0">
                <a:ln>
                  <a:noFill/>
                </a:ln>
                <a:solidFill>
                  <a:srgbClr val="082F86"/>
                </a:solidFill>
                <a:effectLst/>
                <a:uLnTx/>
                <a:uFillTx/>
                <a:latin typeface="+mn-lt"/>
                <a:ea typeface="+mn-ea"/>
                <a:cs typeface="+mn-cs"/>
              </a:rPr>
              <a:t>Σήμερα</a:t>
            </a:r>
            <a:br>
              <a:rPr kumimoji="0" lang="el-GR" sz="1800" b="0" i="1" u="none" strike="noStrike" kern="0" cap="none" spc="0" normalizeH="0" baseline="0" noProof="0" dirty="0">
                <a:ln>
                  <a:noFill/>
                </a:ln>
                <a:solidFill>
                  <a:srgbClr val="082F86"/>
                </a:solidFill>
                <a:effectLst/>
                <a:uLnTx/>
                <a:uFillTx/>
                <a:latin typeface="+mn-lt"/>
                <a:ea typeface="+mn-ea"/>
                <a:cs typeface="+mn-cs"/>
              </a:rPr>
            </a:br>
            <a:r>
              <a:rPr lang="el-GR" sz="1800" dirty="0">
                <a:solidFill>
                  <a:srgbClr val="CC3300"/>
                </a:solidFill>
                <a:latin typeface="Cambria" pitchFamily="18" charset="0"/>
              </a:rPr>
              <a:t>Μύθος ή κλινική αναγκαιότητα ?</a:t>
            </a:r>
          </a:p>
          <a:p>
            <a:pPr marL="342900" marR="0" lvl="0" indent="-342900" algn="r" defTabSz="914400" rtl="0" eaLnBrk="1" fontAlgn="base" latinLnBrk="0" hangingPunct="1">
              <a:lnSpc>
                <a:spcPct val="100000"/>
              </a:lnSpc>
              <a:spcBef>
                <a:spcPct val="20000"/>
              </a:spcBef>
              <a:spcAft>
                <a:spcPct val="0"/>
              </a:spcAft>
              <a:buClrTx/>
              <a:buSzTx/>
              <a:buFontTx/>
              <a:buNone/>
              <a:tabLst/>
              <a:defRPr/>
            </a:pPr>
            <a:endParaRPr kumimoji="0" lang="el-GR" sz="1800" b="0" i="1" u="none" strike="noStrike" kern="0" cap="none" spc="0" normalizeH="0" baseline="0" noProof="0" dirty="0">
              <a:ln>
                <a:noFill/>
              </a:ln>
              <a:solidFill>
                <a:srgbClr val="082F86"/>
              </a:solidFill>
              <a:effectLst/>
              <a:uLnTx/>
              <a:uFillTx/>
              <a:latin typeface="+mn-lt"/>
              <a:ea typeface="+mn-ea"/>
              <a:cs typeface="+mn-cs"/>
            </a:endParaRPr>
          </a:p>
        </p:txBody>
      </p:sp>
      <p:sp>
        <p:nvSpPr>
          <p:cNvPr id="10" name="Rectangle 5"/>
          <p:cNvSpPr>
            <a:spLocks noChangeArrowheads="1"/>
          </p:cNvSpPr>
          <p:nvPr/>
        </p:nvSpPr>
        <p:spPr bwMode="auto">
          <a:xfrm>
            <a:off x="685800" y="533400"/>
            <a:ext cx="7467600" cy="381000"/>
          </a:xfrm>
          <a:prstGeom prst="rect">
            <a:avLst/>
          </a:prstGeom>
          <a:noFill/>
          <a:ln w="9525">
            <a:noFill/>
            <a:miter lim="800000"/>
            <a:headEnd/>
            <a:tailEnd/>
          </a:ln>
        </p:spPr>
        <p:txBody>
          <a:bodyPr anchor="ctr"/>
          <a:lstStyle/>
          <a:p>
            <a:pPr algn="r"/>
            <a:r>
              <a:rPr lang="el-GR" dirty="0"/>
              <a:t>Διαγνωστική </a:t>
            </a:r>
            <a:r>
              <a:rPr lang="en-US" dirty="0"/>
              <a:t>HYS</a:t>
            </a:r>
            <a:endParaRPr lang="el-GR" dirty="0">
              <a:solidFill>
                <a:schemeClr val="tx2"/>
              </a:solidFill>
              <a:latin typeface="Cambria" pitchFamily="18" charset="0"/>
            </a:endParaRPr>
          </a:p>
        </p:txBody>
      </p:sp>
      <p:sp>
        <p:nvSpPr>
          <p:cNvPr id="11" name="Line 9"/>
          <p:cNvSpPr>
            <a:spLocks noChangeShapeType="1"/>
          </p:cNvSpPr>
          <p:nvPr/>
        </p:nvSpPr>
        <p:spPr bwMode="auto">
          <a:xfrm>
            <a:off x="1439863" y="1062038"/>
            <a:ext cx="6840538" cy="0"/>
          </a:xfrm>
          <a:prstGeom prst="line">
            <a:avLst/>
          </a:prstGeom>
          <a:noFill/>
          <a:ln w="9525">
            <a:solidFill>
              <a:schemeClr val="tx1"/>
            </a:solidFill>
            <a:round/>
            <a:headEnd/>
            <a:tailEnd/>
          </a:ln>
        </p:spPr>
        <p:txBody>
          <a:bodyPr/>
          <a:lstStyle/>
          <a:p>
            <a:endParaRPr lang="el-GR"/>
          </a:p>
        </p:txBody>
      </p:sp>
      <p:sp>
        <p:nvSpPr>
          <p:cNvPr id="12" name="Line 10"/>
          <p:cNvSpPr>
            <a:spLocks noChangeShapeType="1"/>
          </p:cNvSpPr>
          <p:nvPr/>
        </p:nvSpPr>
        <p:spPr bwMode="auto">
          <a:xfrm>
            <a:off x="1655763" y="990600"/>
            <a:ext cx="6840538" cy="0"/>
          </a:xfrm>
          <a:prstGeom prst="line">
            <a:avLst/>
          </a:prstGeom>
          <a:noFill/>
          <a:ln w="28575">
            <a:solidFill>
              <a:schemeClr val="tx1"/>
            </a:solidFill>
            <a:round/>
            <a:headEnd/>
            <a:tailEnd/>
          </a:ln>
        </p:spPr>
        <p:txBody>
          <a:bodyPr/>
          <a:lstStyle/>
          <a:p>
            <a:endParaRPr lang="el-GR"/>
          </a:p>
        </p:txBody>
      </p:sp>
      <p:sp>
        <p:nvSpPr>
          <p:cNvPr id="13" name="Rectangle 11"/>
          <p:cNvSpPr>
            <a:spLocks noChangeArrowheads="1"/>
          </p:cNvSpPr>
          <p:nvPr/>
        </p:nvSpPr>
        <p:spPr bwMode="auto">
          <a:xfrm>
            <a:off x="685800" y="1042974"/>
            <a:ext cx="7467600" cy="457200"/>
          </a:xfrm>
          <a:prstGeom prst="rect">
            <a:avLst/>
          </a:prstGeom>
          <a:noFill/>
          <a:ln w="9525">
            <a:noFill/>
            <a:miter lim="800000"/>
            <a:headEnd/>
            <a:tailEnd/>
          </a:ln>
        </p:spPr>
        <p:txBody>
          <a:bodyPr anchor="ctr"/>
          <a:lstStyle/>
          <a:p>
            <a:pPr algn="r"/>
            <a:endParaRPr lang="el-GR" sz="2000" dirty="0">
              <a:solidFill>
                <a:srgbClr val="CC3300"/>
              </a:solidFill>
              <a:latin typeface="Cambria" pitchFamily="18" charset="0"/>
            </a:endParaRPr>
          </a:p>
        </p:txBody>
      </p:sp>
      <p:sp>
        <p:nvSpPr>
          <p:cNvPr id="14" name="13 - Ορθογώνιο"/>
          <p:cNvSpPr/>
          <p:nvPr/>
        </p:nvSpPr>
        <p:spPr>
          <a:xfrm>
            <a:off x="5848359" y="1071546"/>
            <a:ext cx="2406493" cy="369332"/>
          </a:xfrm>
          <a:prstGeom prst="rect">
            <a:avLst/>
          </a:prstGeom>
        </p:spPr>
        <p:txBody>
          <a:bodyPr wrap="none">
            <a:spAutoFit/>
          </a:bodyPr>
          <a:lstStyle/>
          <a:p>
            <a:r>
              <a:rPr lang="el-GR" sz="1800" dirty="0">
                <a:solidFill>
                  <a:srgbClr val="CC3300"/>
                </a:solidFill>
                <a:latin typeface="Cambria" pitchFamily="18" charset="0"/>
              </a:rPr>
              <a:t>Διαγνωστική ακρίβεια</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descr="4"/>
          <p:cNvPicPr>
            <a:picLocks noGrp="1" noChangeAspect="1" noChangeArrowheads="1"/>
          </p:cNvPicPr>
          <p:nvPr>
            <p:ph type="body" idx="1"/>
          </p:nvPr>
        </p:nvPicPr>
        <p:blipFill>
          <a:blip r:embed="rId3" cstate="email">
            <a:extLst>
              <a:ext uri="{28A0092B-C50C-407E-A947-70E740481C1C}">
                <a14:useLocalDpi xmlns:a14="http://schemas.microsoft.com/office/drawing/2010/main"/>
              </a:ext>
            </a:extLst>
          </a:blip>
          <a:srcRect/>
          <a:stretch>
            <a:fillRect/>
          </a:stretch>
        </p:blipFill>
        <p:spPr>
          <a:xfrm>
            <a:off x="1357290" y="1428736"/>
            <a:ext cx="3533770" cy="3807930"/>
          </a:xfrm>
          <a:noFill/>
          <a:ln algn="ctr">
            <a:solidFill>
              <a:srgbClr val="0000FF"/>
            </a:solidFill>
          </a:ln>
        </p:spPr>
      </p:pic>
      <p:sp>
        <p:nvSpPr>
          <p:cNvPr id="26630" name="Rectangle 8"/>
          <p:cNvSpPr>
            <a:spLocks noChangeArrowheads="1"/>
          </p:cNvSpPr>
          <p:nvPr/>
        </p:nvSpPr>
        <p:spPr bwMode="auto">
          <a:xfrm>
            <a:off x="5076825" y="4371969"/>
            <a:ext cx="2878138" cy="830997"/>
          </a:xfrm>
          <a:prstGeom prst="rect">
            <a:avLst/>
          </a:prstGeom>
          <a:noFill/>
          <a:ln w="9525" algn="ctr">
            <a:noFill/>
            <a:miter lim="800000"/>
            <a:headEnd/>
            <a:tailEnd/>
          </a:ln>
        </p:spPr>
        <p:txBody>
          <a:bodyPr>
            <a:spAutoFit/>
          </a:bodyPr>
          <a:lstStyle/>
          <a:p>
            <a:pPr algn="l"/>
            <a:r>
              <a:rPr lang="el-GR" sz="1600" dirty="0"/>
              <a:t>Ινομυώματα: </a:t>
            </a:r>
            <a:br>
              <a:rPr lang="el-GR" sz="1600" dirty="0"/>
            </a:br>
            <a:r>
              <a:rPr lang="el-GR" sz="1600" dirty="0">
                <a:solidFill>
                  <a:srgbClr val="FF0000"/>
                </a:solidFill>
              </a:rPr>
              <a:t>Ευαισθησία 97%, </a:t>
            </a:r>
            <a:br>
              <a:rPr lang="el-GR" sz="1600" dirty="0">
                <a:solidFill>
                  <a:srgbClr val="FF0000"/>
                </a:solidFill>
              </a:rPr>
            </a:br>
            <a:r>
              <a:rPr lang="el-GR" sz="1600" dirty="0">
                <a:solidFill>
                  <a:srgbClr val="FF0000"/>
                </a:solidFill>
              </a:rPr>
              <a:t>Ειδικότητα 98.9%</a:t>
            </a:r>
          </a:p>
        </p:txBody>
      </p:sp>
      <p:sp>
        <p:nvSpPr>
          <p:cNvPr id="7" name="Line 7"/>
          <p:cNvSpPr>
            <a:spLocks noChangeShapeType="1"/>
          </p:cNvSpPr>
          <p:nvPr/>
        </p:nvSpPr>
        <p:spPr bwMode="auto">
          <a:xfrm>
            <a:off x="0" y="5597527"/>
            <a:ext cx="6119813" cy="0"/>
          </a:xfrm>
          <a:prstGeom prst="line">
            <a:avLst/>
          </a:prstGeom>
          <a:noFill/>
          <a:ln w="9525">
            <a:solidFill>
              <a:schemeClr val="tx1"/>
            </a:solidFill>
            <a:round/>
            <a:headEnd/>
            <a:tailEnd/>
          </a:ln>
        </p:spPr>
        <p:txBody>
          <a:bodyPr/>
          <a:lstStyle/>
          <a:p>
            <a:endParaRPr lang="el-GR"/>
          </a:p>
        </p:txBody>
      </p:sp>
      <p:sp>
        <p:nvSpPr>
          <p:cNvPr id="8" name="Line 8"/>
          <p:cNvSpPr>
            <a:spLocks noChangeShapeType="1"/>
          </p:cNvSpPr>
          <p:nvPr/>
        </p:nvSpPr>
        <p:spPr bwMode="auto">
          <a:xfrm flipV="1">
            <a:off x="215900" y="5524502"/>
            <a:ext cx="5688013" cy="1588"/>
          </a:xfrm>
          <a:prstGeom prst="line">
            <a:avLst/>
          </a:prstGeom>
          <a:noFill/>
          <a:ln w="28575">
            <a:solidFill>
              <a:schemeClr val="tx1"/>
            </a:solidFill>
            <a:round/>
            <a:headEnd/>
            <a:tailEnd/>
          </a:ln>
        </p:spPr>
        <p:txBody>
          <a:bodyPr/>
          <a:lstStyle/>
          <a:p>
            <a:endParaRPr lang="el-GR"/>
          </a:p>
        </p:txBody>
      </p:sp>
      <p:sp>
        <p:nvSpPr>
          <p:cNvPr id="9" name="Rectangle 3"/>
          <p:cNvSpPr txBox="1">
            <a:spLocks noChangeArrowheads="1"/>
          </p:cNvSpPr>
          <p:nvPr/>
        </p:nvSpPr>
        <p:spPr bwMode="auto">
          <a:xfrm>
            <a:off x="2143108" y="5643578"/>
            <a:ext cx="3990975" cy="7143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gn="r">
              <a:spcBef>
                <a:spcPct val="20000"/>
              </a:spcBef>
            </a:pPr>
            <a:r>
              <a:rPr kumimoji="0" lang="en-US" sz="1800" b="0" i="1" u="none" strike="noStrike" kern="0" cap="none" spc="0" normalizeH="0" baseline="0" noProof="0" dirty="0">
                <a:ln>
                  <a:noFill/>
                </a:ln>
                <a:solidFill>
                  <a:srgbClr val="082F86"/>
                </a:solidFill>
                <a:effectLst/>
                <a:uLnTx/>
                <a:uFillTx/>
                <a:latin typeface="+mn-lt"/>
                <a:ea typeface="+mn-ea"/>
                <a:cs typeface="+mn-cs"/>
              </a:rPr>
              <a:t>HYS… </a:t>
            </a:r>
            <a:r>
              <a:rPr kumimoji="0" lang="en-US" sz="1800" b="0" i="1" u="none" strike="noStrike" kern="0" cap="none" spc="0" normalizeH="0" baseline="0" noProof="0" dirty="0" err="1">
                <a:ln>
                  <a:noFill/>
                </a:ln>
                <a:solidFill>
                  <a:srgbClr val="082F86"/>
                </a:solidFill>
                <a:effectLst/>
                <a:uLnTx/>
                <a:uFillTx/>
                <a:latin typeface="+mn-lt"/>
                <a:ea typeface="+mn-ea"/>
                <a:cs typeface="+mn-cs"/>
              </a:rPr>
              <a:t>Pantaleoni</a:t>
            </a:r>
            <a:r>
              <a:rPr kumimoji="0" lang="en-US" sz="1800" b="0" i="1" u="none" strike="noStrike" kern="0" cap="none" spc="0" normalizeH="0" baseline="0" noProof="0" dirty="0">
                <a:ln>
                  <a:noFill/>
                </a:ln>
                <a:solidFill>
                  <a:srgbClr val="082F86"/>
                </a:solidFill>
                <a:effectLst/>
                <a:uLnTx/>
                <a:uFillTx/>
                <a:latin typeface="+mn-lt"/>
                <a:ea typeface="+mn-ea"/>
                <a:cs typeface="+mn-cs"/>
              </a:rPr>
              <a:t>… </a:t>
            </a:r>
            <a:r>
              <a:rPr kumimoji="0" lang="el-GR" sz="1800" b="0" i="1" u="none" strike="noStrike" kern="0" cap="none" spc="0" normalizeH="0" baseline="0" noProof="0" dirty="0">
                <a:ln>
                  <a:noFill/>
                </a:ln>
                <a:solidFill>
                  <a:srgbClr val="082F86"/>
                </a:solidFill>
                <a:effectLst/>
                <a:uLnTx/>
                <a:uFillTx/>
                <a:latin typeface="+mn-lt"/>
                <a:ea typeface="+mn-ea"/>
                <a:cs typeface="+mn-cs"/>
              </a:rPr>
              <a:t>Σήμερα</a:t>
            </a:r>
            <a:br>
              <a:rPr kumimoji="0" lang="el-GR" sz="1800" b="0" i="1" u="none" strike="noStrike" kern="0" cap="none" spc="0" normalizeH="0" baseline="0" noProof="0" dirty="0">
                <a:ln>
                  <a:noFill/>
                </a:ln>
                <a:solidFill>
                  <a:srgbClr val="082F86"/>
                </a:solidFill>
                <a:effectLst/>
                <a:uLnTx/>
                <a:uFillTx/>
                <a:latin typeface="+mn-lt"/>
                <a:ea typeface="+mn-ea"/>
                <a:cs typeface="+mn-cs"/>
              </a:rPr>
            </a:br>
            <a:r>
              <a:rPr lang="el-GR" sz="1800" dirty="0">
                <a:solidFill>
                  <a:srgbClr val="CC3300"/>
                </a:solidFill>
                <a:latin typeface="Cambria" pitchFamily="18" charset="0"/>
              </a:rPr>
              <a:t>Μύθος ή κλινική αναγκαιότητα ?</a:t>
            </a:r>
          </a:p>
          <a:p>
            <a:pPr marL="342900" marR="0" lvl="0" indent="-342900" algn="r" defTabSz="914400" rtl="0" eaLnBrk="1" fontAlgn="base" latinLnBrk="0" hangingPunct="1">
              <a:lnSpc>
                <a:spcPct val="100000"/>
              </a:lnSpc>
              <a:spcBef>
                <a:spcPct val="20000"/>
              </a:spcBef>
              <a:spcAft>
                <a:spcPct val="0"/>
              </a:spcAft>
              <a:buClrTx/>
              <a:buSzTx/>
              <a:buFontTx/>
              <a:buNone/>
              <a:tabLst/>
              <a:defRPr/>
            </a:pPr>
            <a:endParaRPr kumimoji="0" lang="el-GR" sz="1800" b="0" i="1" u="none" strike="noStrike" kern="0" cap="none" spc="0" normalizeH="0" baseline="0" noProof="0" dirty="0">
              <a:ln>
                <a:noFill/>
              </a:ln>
              <a:solidFill>
                <a:srgbClr val="082F86"/>
              </a:solidFill>
              <a:effectLst/>
              <a:uLnTx/>
              <a:uFillTx/>
              <a:latin typeface="+mn-lt"/>
              <a:ea typeface="+mn-ea"/>
              <a:cs typeface="+mn-cs"/>
            </a:endParaRPr>
          </a:p>
        </p:txBody>
      </p:sp>
      <p:sp>
        <p:nvSpPr>
          <p:cNvPr id="10" name="Rectangle 5"/>
          <p:cNvSpPr>
            <a:spLocks noChangeArrowheads="1"/>
          </p:cNvSpPr>
          <p:nvPr/>
        </p:nvSpPr>
        <p:spPr bwMode="auto">
          <a:xfrm>
            <a:off x="685800" y="533400"/>
            <a:ext cx="7467600" cy="381000"/>
          </a:xfrm>
          <a:prstGeom prst="rect">
            <a:avLst/>
          </a:prstGeom>
          <a:noFill/>
          <a:ln w="9525">
            <a:noFill/>
            <a:miter lim="800000"/>
            <a:headEnd/>
            <a:tailEnd/>
          </a:ln>
        </p:spPr>
        <p:txBody>
          <a:bodyPr anchor="ctr"/>
          <a:lstStyle/>
          <a:p>
            <a:pPr algn="r"/>
            <a:r>
              <a:rPr lang="el-GR" dirty="0"/>
              <a:t>Διαγνωστική </a:t>
            </a:r>
            <a:r>
              <a:rPr lang="en-US" dirty="0"/>
              <a:t>HYS</a:t>
            </a:r>
            <a:endParaRPr lang="el-GR" dirty="0">
              <a:solidFill>
                <a:schemeClr val="tx2"/>
              </a:solidFill>
              <a:latin typeface="Cambria" pitchFamily="18" charset="0"/>
            </a:endParaRPr>
          </a:p>
        </p:txBody>
      </p:sp>
      <p:sp>
        <p:nvSpPr>
          <p:cNvPr id="11" name="Line 9"/>
          <p:cNvSpPr>
            <a:spLocks noChangeShapeType="1"/>
          </p:cNvSpPr>
          <p:nvPr/>
        </p:nvSpPr>
        <p:spPr bwMode="auto">
          <a:xfrm>
            <a:off x="1439863" y="1062038"/>
            <a:ext cx="6840538" cy="0"/>
          </a:xfrm>
          <a:prstGeom prst="line">
            <a:avLst/>
          </a:prstGeom>
          <a:noFill/>
          <a:ln w="9525">
            <a:solidFill>
              <a:schemeClr val="tx1"/>
            </a:solidFill>
            <a:round/>
            <a:headEnd/>
            <a:tailEnd/>
          </a:ln>
        </p:spPr>
        <p:txBody>
          <a:bodyPr/>
          <a:lstStyle/>
          <a:p>
            <a:endParaRPr lang="el-GR"/>
          </a:p>
        </p:txBody>
      </p:sp>
      <p:sp>
        <p:nvSpPr>
          <p:cNvPr id="12" name="Line 10"/>
          <p:cNvSpPr>
            <a:spLocks noChangeShapeType="1"/>
          </p:cNvSpPr>
          <p:nvPr/>
        </p:nvSpPr>
        <p:spPr bwMode="auto">
          <a:xfrm>
            <a:off x="1655763" y="990600"/>
            <a:ext cx="6840538" cy="0"/>
          </a:xfrm>
          <a:prstGeom prst="line">
            <a:avLst/>
          </a:prstGeom>
          <a:noFill/>
          <a:ln w="28575">
            <a:solidFill>
              <a:schemeClr val="tx1"/>
            </a:solidFill>
            <a:round/>
            <a:headEnd/>
            <a:tailEnd/>
          </a:ln>
        </p:spPr>
        <p:txBody>
          <a:bodyPr/>
          <a:lstStyle/>
          <a:p>
            <a:endParaRPr lang="el-GR"/>
          </a:p>
        </p:txBody>
      </p:sp>
      <p:sp>
        <p:nvSpPr>
          <p:cNvPr id="13" name="Rectangle 11"/>
          <p:cNvSpPr>
            <a:spLocks noChangeArrowheads="1"/>
          </p:cNvSpPr>
          <p:nvPr/>
        </p:nvSpPr>
        <p:spPr bwMode="auto">
          <a:xfrm>
            <a:off x="685800" y="1042974"/>
            <a:ext cx="7467600" cy="457200"/>
          </a:xfrm>
          <a:prstGeom prst="rect">
            <a:avLst/>
          </a:prstGeom>
          <a:noFill/>
          <a:ln w="9525">
            <a:noFill/>
            <a:miter lim="800000"/>
            <a:headEnd/>
            <a:tailEnd/>
          </a:ln>
        </p:spPr>
        <p:txBody>
          <a:bodyPr anchor="ctr"/>
          <a:lstStyle/>
          <a:p>
            <a:pPr algn="r"/>
            <a:endParaRPr lang="el-GR" sz="2000" dirty="0">
              <a:solidFill>
                <a:srgbClr val="CC3300"/>
              </a:solidFill>
              <a:latin typeface="Cambria" pitchFamily="18" charset="0"/>
            </a:endParaRPr>
          </a:p>
        </p:txBody>
      </p:sp>
      <p:sp>
        <p:nvSpPr>
          <p:cNvPr id="14" name="13 - Ορθογώνιο"/>
          <p:cNvSpPr/>
          <p:nvPr/>
        </p:nvSpPr>
        <p:spPr>
          <a:xfrm>
            <a:off x="5848359" y="1071546"/>
            <a:ext cx="2406493" cy="369332"/>
          </a:xfrm>
          <a:prstGeom prst="rect">
            <a:avLst/>
          </a:prstGeom>
        </p:spPr>
        <p:txBody>
          <a:bodyPr wrap="none">
            <a:spAutoFit/>
          </a:bodyPr>
          <a:lstStyle/>
          <a:p>
            <a:r>
              <a:rPr lang="el-GR" sz="1800" dirty="0">
                <a:solidFill>
                  <a:srgbClr val="CC3300"/>
                </a:solidFill>
                <a:latin typeface="Cambria" pitchFamily="18" charset="0"/>
              </a:rPr>
              <a:t>Διαγνωστική ακρίβεια</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p:cNvPicPr>
            <a:picLocks noGrp="1" noChangeAspect="1" noChangeArrowheads="1"/>
          </p:cNvPicPr>
          <p:nvPr>
            <p:ph type="body" idx="1"/>
          </p:nvPr>
        </p:nvPicPr>
        <p:blipFill>
          <a:blip r:embed="rId3" cstate="email">
            <a:extLst>
              <a:ext uri="{28A0092B-C50C-407E-A947-70E740481C1C}">
                <a14:useLocalDpi xmlns:a14="http://schemas.microsoft.com/office/drawing/2010/main"/>
              </a:ext>
            </a:extLst>
          </a:blip>
          <a:srcRect/>
          <a:stretch>
            <a:fillRect/>
          </a:stretch>
        </p:blipFill>
        <p:spPr>
          <a:xfrm>
            <a:off x="1428728" y="1571612"/>
            <a:ext cx="3239467" cy="3484566"/>
          </a:xfrm>
          <a:noFill/>
          <a:ln>
            <a:solidFill>
              <a:srgbClr val="3366FF"/>
            </a:solidFill>
          </a:ln>
        </p:spPr>
      </p:pic>
      <p:sp>
        <p:nvSpPr>
          <p:cNvPr id="27654" name="Rectangle 8"/>
          <p:cNvSpPr>
            <a:spLocks noChangeArrowheads="1"/>
          </p:cNvSpPr>
          <p:nvPr/>
        </p:nvSpPr>
        <p:spPr bwMode="auto">
          <a:xfrm>
            <a:off x="4833937" y="4229093"/>
            <a:ext cx="1742785" cy="830997"/>
          </a:xfrm>
          <a:prstGeom prst="rect">
            <a:avLst/>
          </a:prstGeom>
          <a:noFill/>
          <a:ln w="9525" algn="ctr">
            <a:noFill/>
            <a:miter lim="800000"/>
            <a:headEnd/>
            <a:tailEnd/>
          </a:ln>
        </p:spPr>
        <p:txBody>
          <a:bodyPr wrap="none">
            <a:spAutoFit/>
          </a:bodyPr>
          <a:lstStyle/>
          <a:p>
            <a:pPr algn="l"/>
            <a:r>
              <a:rPr lang="el-GR" sz="1600" dirty="0"/>
              <a:t>Υπερπλασία</a:t>
            </a:r>
            <a:br>
              <a:rPr lang="el-GR" sz="1600" dirty="0"/>
            </a:br>
            <a:r>
              <a:rPr lang="el-GR" sz="1600" dirty="0">
                <a:solidFill>
                  <a:srgbClr val="FF0000"/>
                </a:solidFill>
              </a:rPr>
              <a:t>Ευαισθησία 75.2%</a:t>
            </a:r>
            <a:br>
              <a:rPr lang="el-GR" sz="1600" dirty="0">
                <a:solidFill>
                  <a:srgbClr val="FF0000"/>
                </a:solidFill>
              </a:rPr>
            </a:br>
            <a:r>
              <a:rPr lang="el-GR" sz="1600" dirty="0">
                <a:solidFill>
                  <a:srgbClr val="FF0000"/>
                </a:solidFill>
              </a:rPr>
              <a:t>Ειδικότητα 91.5%</a:t>
            </a:r>
          </a:p>
        </p:txBody>
      </p:sp>
      <p:sp>
        <p:nvSpPr>
          <p:cNvPr id="7" name="Line 7"/>
          <p:cNvSpPr>
            <a:spLocks noChangeShapeType="1"/>
          </p:cNvSpPr>
          <p:nvPr/>
        </p:nvSpPr>
        <p:spPr bwMode="auto">
          <a:xfrm>
            <a:off x="0" y="5597527"/>
            <a:ext cx="6119813" cy="0"/>
          </a:xfrm>
          <a:prstGeom prst="line">
            <a:avLst/>
          </a:prstGeom>
          <a:noFill/>
          <a:ln w="9525">
            <a:solidFill>
              <a:schemeClr val="tx1"/>
            </a:solidFill>
            <a:round/>
            <a:headEnd/>
            <a:tailEnd/>
          </a:ln>
        </p:spPr>
        <p:txBody>
          <a:bodyPr/>
          <a:lstStyle/>
          <a:p>
            <a:endParaRPr lang="el-GR"/>
          </a:p>
        </p:txBody>
      </p:sp>
      <p:sp>
        <p:nvSpPr>
          <p:cNvPr id="8" name="Line 8"/>
          <p:cNvSpPr>
            <a:spLocks noChangeShapeType="1"/>
          </p:cNvSpPr>
          <p:nvPr/>
        </p:nvSpPr>
        <p:spPr bwMode="auto">
          <a:xfrm flipV="1">
            <a:off x="215900" y="5524502"/>
            <a:ext cx="5688013" cy="1588"/>
          </a:xfrm>
          <a:prstGeom prst="line">
            <a:avLst/>
          </a:prstGeom>
          <a:noFill/>
          <a:ln w="28575">
            <a:solidFill>
              <a:schemeClr val="tx1"/>
            </a:solidFill>
            <a:round/>
            <a:headEnd/>
            <a:tailEnd/>
          </a:ln>
        </p:spPr>
        <p:txBody>
          <a:bodyPr/>
          <a:lstStyle/>
          <a:p>
            <a:endParaRPr lang="el-GR"/>
          </a:p>
        </p:txBody>
      </p:sp>
      <p:sp>
        <p:nvSpPr>
          <p:cNvPr id="9" name="Rectangle 3"/>
          <p:cNvSpPr txBox="1">
            <a:spLocks noChangeArrowheads="1"/>
          </p:cNvSpPr>
          <p:nvPr/>
        </p:nvSpPr>
        <p:spPr bwMode="auto">
          <a:xfrm>
            <a:off x="2143108" y="5643578"/>
            <a:ext cx="3990975" cy="7143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gn="r">
              <a:spcBef>
                <a:spcPct val="20000"/>
              </a:spcBef>
            </a:pPr>
            <a:r>
              <a:rPr kumimoji="0" lang="en-US" sz="1800" b="0" i="1" u="none" strike="noStrike" kern="0" cap="none" spc="0" normalizeH="0" baseline="0" noProof="0" dirty="0">
                <a:ln>
                  <a:noFill/>
                </a:ln>
                <a:solidFill>
                  <a:srgbClr val="082F86"/>
                </a:solidFill>
                <a:effectLst/>
                <a:uLnTx/>
                <a:uFillTx/>
                <a:latin typeface="+mn-lt"/>
                <a:ea typeface="+mn-ea"/>
                <a:cs typeface="+mn-cs"/>
              </a:rPr>
              <a:t>HYS… </a:t>
            </a:r>
            <a:r>
              <a:rPr kumimoji="0" lang="en-US" sz="1800" b="0" i="1" u="none" strike="noStrike" kern="0" cap="none" spc="0" normalizeH="0" baseline="0" noProof="0" dirty="0" err="1">
                <a:ln>
                  <a:noFill/>
                </a:ln>
                <a:solidFill>
                  <a:srgbClr val="082F86"/>
                </a:solidFill>
                <a:effectLst/>
                <a:uLnTx/>
                <a:uFillTx/>
                <a:latin typeface="+mn-lt"/>
                <a:ea typeface="+mn-ea"/>
                <a:cs typeface="+mn-cs"/>
              </a:rPr>
              <a:t>Pantaleoni</a:t>
            </a:r>
            <a:r>
              <a:rPr kumimoji="0" lang="en-US" sz="1800" b="0" i="1" u="none" strike="noStrike" kern="0" cap="none" spc="0" normalizeH="0" baseline="0" noProof="0" dirty="0">
                <a:ln>
                  <a:noFill/>
                </a:ln>
                <a:solidFill>
                  <a:srgbClr val="082F86"/>
                </a:solidFill>
                <a:effectLst/>
                <a:uLnTx/>
                <a:uFillTx/>
                <a:latin typeface="+mn-lt"/>
                <a:ea typeface="+mn-ea"/>
                <a:cs typeface="+mn-cs"/>
              </a:rPr>
              <a:t>… </a:t>
            </a:r>
            <a:r>
              <a:rPr kumimoji="0" lang="el-GR" sz="1800" b="0" i="1" u="none" strike="noStrike" kern="0" cap="none" spc="0" normalizeH="0" baseline="0" noProof="0" dirty="0">
                <a:ln>
                  <a:noFill/>
                </a:ln>
                <a:solidFill>
                  <a:srgbClr val="082F86"/>
                </a:solidFill>
                <a:effectLst/>
                <a:uLnTx/>
                <a:uFillTx/>
                <a:latin typeface="+mn-lt"/>
                <a:ea typeface="+mn-ea"/>
                <a:cs typeface="+mn-cs"/>
              </a:rPr>
              <a:t>Σήμερα</a:t>
            </a:r>
            <a:br>
              <a:rPr kumimoji="0" lang="el-GR" sz="1800" b="0" i="1" u="none" strike="noStrike" kern="0" cap="none" spc="0" normalizeH="0" baseline="0" noProof="0" dirty="0">
                <a:ln>
                  <a:noFill/>
                </a:ln>
                <a:solidFill>
                  <a:srgbClr val="082F86"/>
                </a:solidFill>
                <a:effectLst/>
                <a:uLnTx/>
                <a:uFillTx/>
                <a:latin typeface="+mn-lt"/>
                <a:ea typeface="+mn-ea"/>
                <a:cs typeface="+mn-cs"/>
              </a:rPr>
            </a:br>
            <a:r>
              <a:rPr lang="el-GR" sz="1800" dirty="0">
                <a:solidFill>
                  <a:srgbClr val="CC3300"/>
                </a:solidFill>
                <a:latin typeface="Cambria" pitchFamily="18" charset="0"/>
              </a:rPr>
              <a:t>Μύθος ή κλινική αναγκαιότητα ?</a:t>
            </a:r>
          </a:p>
          <a:p>
            <a:pPr marL="342900" marR="0" lvl="0" indent="-342900" algn="r" defTabSz="914400" rtl="0" eaLnBrk="1" fontAlgn="base" latinLnBrk="0" hangingPunct="1">
              <a:lnSpc>
                <a:spcPct val="100000"/>
              </a:lnSpc>
              <a:spcBef>
                <a:spcPct val="20000"/>
              </a:spcBef>
              <a:spcAft>
                <a:spcPct val="0"/>
              </a:spcAft>
              <a:buClrTx/>
              <a:buSzTx/>
              <a:buFontTx/>
              <a:buNone/>
              <a:tabLst/>
              <a:defRPr/>
            </a:pPr>
            <a:endParaRPr kumimoji="0" lang="el-GR" sz="1800" b="0" i="1" u="none" strike="noStrike" kern="0" cap="none" spc="0" normalizeH="0" baseline="0" noProof="0" dirty="0">
              <a:ln>
                <a:noFill/>
              </a:ln>
              <a:solidFill>
                <a:srgbClr val="082F86"/>
              </a:solidFill>
              <a:effectLst/>
              <a:uLnTx/>
              <a:uFillTx/>
              <a:latin typeface="+mn-lt"/>
              <a:ea typeface="+mn-ea"/>
              <a:cs typeface="+mn-cs"/>
            </a:endParaRPr>
          </a:p>
        </p:txBody>
      </p:sp>
      <p:sp>
        <p:nvSpPr>
          <p:cNvPr id="10" name="Rectangle 5"/>
          <p:cNvSpPr>
            <a:spLocks noChangeArrowheads="1"/>
          </p:cNvSpPr>
          <p:nvPr/>
        </p:nvSpPr>
        <p:spPr bwMode="auto">
          <a:xfrm>
            <a:off x="685800" y="533400"/>
            <a:ext cx="7467600" cy="381000"/>
          </a:xfrm>
          <a:prstGeom prst="rect">
            <a:avLst/>
          </a:prstGeom>
          <a:noFill/>
          <a:ln w="9525">
            <a:noFill/>
            <a:miter lim="800000"/>
            <a:headEnd/>
            <a:tailEnd/>
          </a:ln>
        </p:spPr>
        <p:txBody>
          <a:bodyPr anchor="ctr"/>
          <a:lstStyle/>
          <a:p>
            <a:pPr algn="r"/>
            <a:r>
              <a:rPr lang="el-GR" dirty="0"/>
              <a:t>Διαγνωστική </a:t>
            </a:r>
            <a:r>
              <a:rPr lang="en-US" dirty="0"/>
              <a:t>HYS</a:t>
            </a:r>
            <a:endParaRPr lang="el-GR" dirty="0">
              <a:solidFill>
                <a:schemeClr val="tx2"/>
              </a:solidFill>
              <a:latin typeface="Cambria" pitchFamily="18" charset="0"/>
            </a:endParaRPr>
          </a:p>
        </p:txBody>
      </p:sp>
      <p:sp>
        <p:nvSpPr>
          <p:cNvPr id="11" name="Line 9"/>
          <p:cNvSpPr>
            <a:spLocks noChangeShapeType="1"/>
          </p:cNvSpPr>
          <p:nvPr/>
        </p:nvSpPr>
        <p:spPr bwMode="auto">
          <a:xfrm>
            <a:off x="1439863" y="1062038"/>
            <a:ext cx="6840538" cy="0"/>
          </a:xfrm>
          <a:prstGeom prst="line">
            <a:avLst/>
          </a:prstGeom>
          <a:noFill/>
          <a:ln w="9525">
            <a:solidFill>
              <a:schemeClr val="tx1"/>
            </a:solidFill>
            <a:round/>
            <a:headEnd/>
            <a:tailEnd/>
          </a:ln>
        </p:spPr>
        <p:txBody>
          <a:bodyPr/>
          <a:lstStyle/>
          <a:p>
            <a:endParaRPr lang="el-GR"/>
          </a:p>
        </p:txBody>
      </p:sp>
      <p:sp>
        <p:nvSpPr>
          <p:cNvPr id="12" name="Line 10"/>
          <p:cNvSpPr>
            <a:spLocks noChangeShapeType="1"/>
          </p:cNvSpPr>
          <p:nvPr/>
        </p:nvSpPr>
        <p:spPr bwMode="auto">
          <a:xfrm>
            <a:off x="1655763" y="990600"/>
            <a:ext cx="6840538" cy="0"/>
          </a:xfrm>
          <a:prstGeom prst="line">
            <a:avLst/>
          </a:prstGeom>
          <a:noFill/>
          <a:ln w="28575">
            <a:solidFill>
              <a:schemeClr val="tx1"/>
            </a:solidFill>
            <a:round/>
            <a:headEnd/>
            <a:tailEnd/>
          </a:ln>
        </p:spPr>
        <p:txBody>
          <a:bodyPr/>
          <a:lstStyle/>
          <a:p>
            <a:endParaRPr lang="el-GR"/>
          </a:p>
        </p:txBody>
      </p:sp>
      <p:sp>
        <p:nvSpPr>
          <p:cNvPr id="13" name="Rectangle 11"/>
          <p:cNvSpPr>
            <a:spLocks noChangeArrowheads="1"/>
          </p:cNvSpPr>
          <p:nvPr/>
        </p:nvSpPr>
        <p:spPr bwMode="auto">
          <a:xfrm>
            <a:off x="685800" y="1042974"/>
            <a:ext cx="7467600" cy="457200"/>
          </a:xfrm>
          <a:prstGeom prst="rect">
            <a:avLst/>
          </a:prstGeom>
          <a:noFill/>
          <a:ln w="9525">
            <a:noFill/>
            <a:miter lim="800000"/>
            <a:headEnd/>
            <a:tailEnd/>
          </a:ln>
        </p:spPr>
        <p:txBody>
          <a:bodyPr anchor="ctr"/>
          <a:lstStyle/>
          <a:p>
            <a:pPr algn="r"/>
            <a:endParaRPr lang="el-GR" sz="2000" dirty="0">
              <a:solidFill>
                <a:srgbClr val="CC3300"/>
              </a:solidFill>
              <a:latin typeface="Cambria" pitchFamily="18" charset="0"/>
            </a:endParaRPr>
          </a:p>
        </p:txBody>
      </p:sp>
      <p:sp>
        <p:nvSpPr>
          <p:cNvPr id="14" name="13 - Ορθογώνιο"/>
          <p:cNvSpPr/>
          <p:nvPr/>
        </p:nvSpPr>
        <p:spPr>
          <a:xfrm>
            <a:off x="5848359" y="1071546"/>
            <a:ext cx="2406493" cy="369332"/>
          </a:xfrm>
          <a:prstGeom prst="rect">
            <a:avLst/>
          </a:prstGeom>
        </p:spPr>
        <p:txBody>
          <a:bodyPr wrap="none">
            <a:spAutoFit/>
          </a:bodyPr>
          <a:lstStyle/>
          <a:p>
            <a:r>
              <a:rPr lang="el-GR" sz="1800" dirty="0">
                <a:solidFill>
                  <a:srgbClr val="CC3300"/>
                </a:solidFill>
                <a:latin typeface="Cambria" pitchFamily="18" charset="0"/>
              </a:rPr>
              <a:t>Διαγνωστική ακρίβεια</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body" idx="1"/>
          </p:nvPr>
        </p:nvSpPr>
        <p:spPr>
          <a:xfrm>
            <a:off x="928662" y="1500174"/>
            <a:ext cx="6696075" cy="2808287"/>
          </a:xfrm>
        </p:spPr>
        <p:txBody>
          <a:bodyPr/>
          <a:lstStyle/>
          <a:p>
            <a:pPr eaLnBrk="1" hangingPunct="1">
              <a:buFontTx/>
              <a:buNone/>
              <a:defRPr/>
            </a:pPr>
            <a:endParaRPr lang="el-GR" sz="800" dirty="0"/>
          </a:p>
          <a:p>
            <a:pPr indent="12700" eaLnBrk="1" hangingPunct="1">
              <a:buFontTx/>
              <a:buNone/>
              <a:defRPr/>
            </a:pPr>
            <a:r>
              <a:rPr lang="el-GR" sz="2400" dirty="0"/>
              <a:t>Ο άμεσος, δια του οφθαλμού, έλεγχος είναι ο καλύτερος τρόπος διάγνωσης</a:t>
            </a:r>
          </a:p>
          <a:p>
            <a:pPr indent="12700" eaLnBrk="1" hangingPunct="1">
              <a:buFontTx/>
              <a:buNone/>
              <a:defRPr/>
            </a:pPr>
            <a:endParaRPr lang="el-GR" sz="2400" dirty="0"/>
          </a:p>
          <a:p>
            <a:pPr indent="12700" eaLnBrk="1" hangingPunct="1">
              <a:buFontTx/>
              <a:buNone/>
              <a:defRPr/>
            </a:pPr>
            <a:r>
              <a:rPr lang="el-GR" sz="2400" dirty="0"/>
              <a:t>Ο Ιατρός ανέκαθεν επιθυμούσε την μέσω φυσικών διόδων παρατήρηση των ανθρώπινων κοιλοτήτων ώστε να διαγνώσει και να θεραπεύσει</a:t>
            </a:r>
          </a:p>
        </p:txBody>
      </p:sp>
      <p:grpSp>
        <p:nvGrpSpPr>
          <p:cNvPr id="2" name="Group 5"/>
          <p:cNvGrpSpPr>
            <a:grpSpLocks/>
          </p:cNvGrpSpPr>
          <p:nvPr/>
        </p:nvGrpSpPr>
        <p:grpSpPr bwMode="auto">
          <a:xfrm>
            <a:off x="0" y="990600"/>
            <a:ext cx="8496300" cy="4392613"/>
            <a:chOff x="68" y="845"/>
            <a:chExt cx="5352" cy="2767"/>
          </a:xfrm>
        </p:grpSpPr>
        <p:sp>
          <p:nvSpPr>
            <p:cNvPr id="11269" name="Line 6"/>
            <p:cNvSpPr>
              <a:spLocks noChangeShapeType="1"/>
            </p:cNvSpPr>
            <p:nvPr/>
          </p:nvSpPr>
          <p:spPr bwMode="auto">
            <a:xfrm>
              <a:off x="68" y="3612"/>
              <a:ext cx="3855" cy="0"/>
            </a:xfrm>
            <a:prstGeom prst="line">
              <a:avLst/>
            </a:prstGeom>
            <a:noFill/>
            <a:ln w="9525">
              <a:solidFill>
                <a:schemeClr val="tx1"/>
              </a:solidFill>
              <a:round/>
              <a:headEnd/>
              <a:tailEnd/>
            </a:ln>
          </p:spPr>
          <p:txBody>
            <a:bodyPr/>
            <a:lstStyle/>
            <a:p>
              <a:endParaRPr lang="el-GR"/>
            </a:p>
          </p:txBody>
        </p:sp>
        <p:sp>
          <p:nvSpPr>
            <p:cNvPr id="11270" name="Line 7"/>
            <p:cNvSpPr>
              <a:spLocks noChangeShapeType="1"/>
            </p:cNvSpPr>
            <p:nvPr/>
          </p:nvSpPr>
          <p:spPr bwMode="auto">
            <a:xfrm flipV="1">
              <a:off x="204" y="3566"/>
              <a:ext cx="3583" cy="1"/>
            </a:xfrm>
            <a:prstGeom prst="line">
              <a:avLst/>
            </a:prstGeom>
            <a:noFill/>
            <a:ln w="28575">
              <a:solidFill>
                <a:schemeClr val="tx1"/>
              </a:solidFill>
              <a:round/>
              <a:headEnd/>
              <a:tailEnd/>
            </a:ln>
          </p:spPr>
          <p:txBody>
            <a:bodyPr/>
            <a:lstStyle/>
            <a:p>
              <a:endParaRPr lang="el-GR"/>
            </a:p>
          </p:txBody>
        </p:sp>
        <p:sp>
          <p:nvSpPr>
            <p:cNvPr id="11271" name="Line 8"/>
            <p:cNvSpPr>
              <a:spLocks noChangeShapeType="1"/>
            </p:cNvSpPr>
            <p:nvPr/>
          </p:nvSpPr>
          <p:spPr bwMode="auto">
            <a:xfrm>
              <a:off x="975" y="890"/>
              <a:ext cx="4309" cy="0"/>
            </a:xfrm>
            <a:prstGeom prst="line">
              <a:avLst/>
            </a:prstGeom>
            <a:noFill/>
            <a:ln w="9525">
              <a:solidFill>
                <a:schemeClr val="tx1"/>
              </a:solidFill>
              <a:round/>
              <a:headEnd/>
              <a:tailEnd/>
            </a:ln>
          </p:spPr>
          <p:txBody>
            <a:bodyPr/>
            <a:lstStyle/>
            <a:p>
              <a:endParaRPr lang="el-GR"/>
            </a:p>
          </p:txBody>
        </p:sp>
        <p:sp>
          <p:nvSpPr>
            <p:cNvPr id="11272" name="Line 9"/>
            <p:cNvSpPr>
              <a:spLocks noChangeShapeType="1"/>
            </p:cNvSpPr>
            <p:nvPr/>
          </p:nvSpPr>
          <p:spPr bwMode="auto">
            <a:xfrm>
              <a:off x="1111" y="845"/>
              <a:ext cx="4309" cy="0"/>
            </a:xfrm>
            <a:prstGeom prst="line">
              <a:avLst/>
            </a:prstGeom>
            <a:noFill/>
            <a:ln w="28575">
              <a:solidFill>
                <a:schemeClr val="tx1"/>
              </a:solidFill>
              <a:round/>
              <a:headEnd/>
              <a:tailEnd/>
            </a:ln>
          </p:spPr>
          <p:txBody>
            <a:bodyPr/>
            <a:lstStyle/>
            <a:p>
              <a:endParaRPr lang="el-GR"/>
            </a:p>
          </p:txBody>
        </p:sp>
      </p:grpSp>
      <p:sp>
        <p:nvSpPr>
          <p:cNvPr id="11268" name="Rectangle 10"/>
          <p:cNvSpPr>
            <a:spLocks noChangeArrowheads="1"/>
          </p:cNvSpPr>
          <p:nvPr/>
        </p:nvSpPr>
        <p:spPr bwMode="auto">
          <a:xfrm>
            <a:off x="1219200" y="5410200"/>
            <a:ext cx="4824413" cy="346075"/>
          </a:xfrm>
          <a:prstGeom prst="rect">
            <a:avLst/>
          </a:prstGeom>
          <a:noFill/>
          <a:ln w="9525">
            <a:noFill/>
            <a:miter lim="800000"/>
            <a:headEnd/>
            <a:tailEnd/>
          </a:ln>
        </p:spPr>
        <p:txBody>
          <a:bodyPr anchor="ctr"/>
          <a:lstStyle/>
          <a:p>
            <a:pPr algn="r"/>
            <a:r>
              <a:rPr lang="en-US" sz="1800" i="1">
                <a:solidFill>
                  <a:schemeClr val="accent2"/>
                </a:solidFill>
                <a:latin typeface="Cambria" pitchFamily="18" charset="0"/>
              </a:rPr>
              <a:t>Endoscopy as a philosophy</a:t>
            </a:r>
            <a:endParaRPr lang="el-GR" sz="1800" i="1">
              <a:solidFill>
                <a:schemeClr val="accent2"/>
              </a:solidFill>
              <a:latin typeface="Cambria"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p:cNvPicPr>
            <a:picLocks noGrp="1" noChangeAspect="1" noChangeArrowheads="1"/>
          </p:cNvPicPr>
          <p:nvPr>
            <p:ph type="body" idx="1"/>
          </p:nvPr>
        </p:nvPicPr>
        <p:blipFill>
          <a:blip r:embed="rId3" cstate="email">
            <a:extLst>
              <a:ext uri="{28A0092B-C50C-407E-A947-70E740481C1C}">
                <a14:useLocalDpi xmlns:a14="http://schemas.microsoft.com/office/drawing/2010/main"/>
              </a:ext>
            </a:extLst>
          </a:blip>
          <a:srcRect/>
          <a:stretch>
            <a:fillRect/>
          </a:stretch>
        </p:blipFill>
        <p:spPr>
          <a:xfrm>
            <a:off x="1357290" y="1428736"/>
            <a:ext cx="3300519" cy="3629029"/>
          </a:xfrm>
          <a:noFill/>
          <a:ln algn="ctr">
            <a:solidFill>
              <a:srgbClr val="0000FF"/>
            </a:solidFill>
          </a:ln>
        </p:spPr>
      </p:pic>
      <p:sp>
        <p:nvSpPr>
          <p:cNvPr id="28678" name="Rectangle 8"/>
          <p:cNvSpPr>
            <a:spLocks noChangeArrowheads="1"/>
          </p:cNvSpPr>
          <p:nvPr/>
        </p:nvSpPr>
        <p:spPr bwMode="auto">
          <a:xfrm>
            <a:off x="4718048" y="4518017"/>
            <a:ext cx="2060564" cy="535531"/>
          </a:xfrm>
          <a:prstGeom prst="rect">
            <a:avLst/>
          </a:prstGeom>
          <a:noFill/>
          <a:ln w="9525" algn="ctr">
            <a:noFill/>
            <a:miter lim="800000"/>
            <a:headEnd/>
            <a:tailEnd/>
          </a:ln>
        </p:spPr>
        <p:txBody>
          <a:bodyPr wrap="none">
            <a:spAutoFit/>
          </a:bodyPr>
          <a:lstStyle/>
          <a:p>
            <a:pPr algn="l">
              <a:lnSpc>
                <a:spcPct val="90000"/>
              </a:lnSpc>
              <a:spcBef>
                <a:spcPct val="20000"/>
              </a:spcBef>
            </a:pPr>
            <a:r>
              <a:rPr lang="el-GR" sz="1600" dirty="0"/>
              <a:t>Καρκίνος ενδομητρίου</a:t>
            </a:r>
            <a:br>
              <a:rPr lang="el-GR" sz="1600" dirty="0"/>
            </a:br>
            <a:r>
              <a:rPr lang="el-GR" sz="1600" dirty="0">
                <a:solidFill>
                  <a:srgbClr val="FF0000"/>
                </a:solidFill>
              </a:rPr>
              <a:t>Ειδικότητα</a:t>
            </a:r>
            <a:r>
              <a:rPr lang="el-GR" sz="1600" dirty="0"/>
              <a:t> </a:t>
            </a:r>
            <a:r>
              <a:rPr lang="el-GR" sz="1600" dirty="0">
                <a:solidFill>
                  <a:srgbClr val="FF0000"/>
                </a:solidFill>
              </a:rPr>
              <a:t>99.7%</a:t>
            </a:r>
          </a:p>
        </p:txBody>
      </p:sp>
      <p:sp>
        <p:nvSpPr>
          <p:cNvPr id="7" name="Line 7"/>
          <p:cNvSpPr>
            <a:spLocks noChangeShapeType="1"/>
          </p:cNvSpPr>
          <p:nvPr/>
        </p:nvSpPr>
        <p:spPr bwMode="auto">
          <a:xfrm>
            <a:off x="0" y="5597527"/>
            <a:ext cx="6119813" cy="0"/>
          </a:xfrm>
          <a:prstGeom prst="line">
            <a:avLst/>
          </a:prstGeom>
          <a:noFill/>
          <a:ln w="9525">
            <a:solidFill>
              <a:schemeClr val="tx1"/>
            </a:solidFill>
            <a:round/>
            <a:headEnd/>
            <a:tailEnd/>
          </a:ln>
        </p:spPr>
        <p:txBody>
          <a:bodyPr/>
          <a:lstStyle/>
          <a:p>
            <a:endParaRPr lang="el-GR"/>
          </a:p>
        </p:txBody>
      </p:sp>
      <p:sp>
        <p:nvSpPr>
          <p:cNvPr id="8" name="Line 8"/>
          <p:cNvSpPr>
            <a:spLocks noChangeShapeType="1"/>
          </p:cNvSpPr>
          <p:nvPr/>
        </p:nvSpPr>
        <p:spPr bwMode="auto">
          <a:xfrm flipV="1">
            <a:off x="215900" y="5524502"/>
            <a:ext cx="5688013" cy="1588"/>
          </a:xfrm>
          <a:prstGeom prst="line">
            <a:avLst/>
          </a:prstGeom>
          <a:noFill/>
          <a:ln w="28575">
            <a:solidFill>
              <a:schemeClr val="tx1"/>
            </a:solidFill>
            <a:round/>
            <a:headEnd/>
            <a:tailEnd/>
          </a:ln>
        </p:spPr>
        <p:txBody>
          <a:bodyPr/>
          <a:lstStyle/>
          <a:p>
            <a:endParaRPr lang="el-GR"/>
          </a:p>
        </p:txBody>
      </p:sp>
      <p:sp>
        <p:nvSpPr>
          <p:cNvPr id="9" name="Rectangle 3"/>
          <p:cNvSpPr txBox="1">
            <a:spLocks noChangeArrowheads="1"/>
          </p:cNvSpPr>
          <p:nvPr/>
        </p:nvSpPr>
        <p:spPr bwMode="auto">
          <a:xfrm>
            <a:off x="2143108" y="5643578"/>
            <a:ext cx="3990975" cy="7143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gn="r">
              <a:spcBef>
                <a:spcPct val="20000"/>
              </a:spcBef>
            </a:pPr>
            <a:r>
              <a:rPr kumimoji="0" lang="en-US" sz="1800" b="0" i="1" u="none" strike="noStrike" kern="0" cap="none" spc="0" normalizeH="0" baseline="0" noProof="0" dirty="0">
                <a:ln>
                  <a:noFill/>
                </a:ln>
                <a:solidFill>
                  <a:srgbClr val="082F86"/>
                </a:solidFill>
                <a:effectLst/>
                <a:uLnTx/>
                <a:uFillTx/>
                <a:latin typeface="+mn-lt"/>
                <a:ea typeface="+mn-ea"/>
                <a:cs typeface="+mn-cs"/>
              </a:rPr>
              <a:t>HYS… </a:t>
            </a:r>
            <a:r>
              <a:rPr kumimoji="0" lang="en-US" sz="1800" b="0" i="1" u="none" strike="noStrike" kern="0" cap="none" spc="0" normalizeH="0" baseline="0" noProof="0" dirty="0" err="1">
                <a:ln>
                  <a:noFill/>
                </a:ln>
                <a:solidFill>
                  <a:srgbClr val="082F86"/>
                </a:solidFill>
                <a:effectLst/>
                <a:uLnTx/>
                <a:uFillTx/>
                <a:latin typeface="+mn-lt"/>
                <a:ea typeface="+mn-ea"/>
                <a:cs typeface="+mn-cs"/>
              </a:rPr>
              <a:t>Pantaleoni</a:t>
            </a:r>
            <a:r>
              <a:rPr kumimoji="0" lang="en-US" sz="1800" b="0" i="1" u="none" strike="noStrike" kern="0" cap="none" spc="0" normalizeH="0" baseline="0" noProof="0" dirty="0">
                <a:ln>
                  <a:noFill/>
                </a:ln>
                <a:solidFill>
                  <a:srgbClr val="082F86"/>
                </a:solidFill>
                <a:effectLst/>
                <a:uLnTx/>
                <a:uFillTx/>
                <a:latin typeface="+mn-lt"/>
                <a:ea typeface="+mn-ea"/>
                <a:cs typeface="+mn-cs"/>
              </a:rPr>
              <a:t>… </a:t>
            </a:r>
            <a:r>
              <a:rPr kumimoji="0" lang="el-GR" sz="1800" b="0" i="1" u="none" strike="noStrike" kern="0" cap="none" spc="0" normalizeH="0" baseline="0" noProof="0" dirty="0">
                <a:ln>
                  <a:noFill/>
                </a:ln>
                <a:solidFill>
                  <a:srgbClr val="082F86"/>
                </a:solidFill>
                <a:effectLst/>
                <a:uLnTx/>
                <a:uFillTx/>
                <a:latin typeface="+mn-lt"/>
                <a:ea typeface="+mn-ea"/>
                <a:cs typeface="+mn-cs"/>
              </a:rPr>
              <a:t>Σήμερα</a:t>
            </a:r>
            <a:br>
              <a:rPr kumimoji="0" lang="el-GR" sz="1800" b="0" i="1" u="none" strike="noStrike" kern="0" cap="none" spc="0" normalizeH="0" baseline="0" noProof="0" dirty="0">
                <a:ln>
                  <a:noFill/>
                </a:ln>
                <a:solidFill>
                  <a:srgbClr val="082F86"/>
                </a:solidFill>
                <a:effectLst/>
                <a:uLnTx/>
                <a:uFillTx/>
                <a:latin typeface="+mn-lt"/>
                <a:ea typeface="+mn-ea"/>
                <a:cs typeface="+mn-cs"/>
              </a:rPr>
            </a:br>
            <a:r>
              <a:rPr lang="el-GR" sz="1800" dirty="0">
                <a:solidFill>
                  <a:srgbClr val="CC3300"/>
                </a:solidFill>
                <a:latin typeface="Cambria" pitchFamily="18" charset="0"/>
              </a:rPr>
              <a:t>Μύθος ή κλινική αναγκαιότητα ?</a:t>
            </a:r>
          </a:p>
          <a:p>
            <a:pPr marL="342900" marR="0" lvl="0" indent="-342900" algn="r" defTabSz="914400" rtl="0" eaLnBrk="1" fontAlgn="base" latinLnBrk="0" hangingPunct="1">
              <a:lnSpc>
                <a:spcPct val="100000"/>
              </a:lnSpc>
              <a:spcBef>
                <a:spcPct val="20000"/>
              </a:spcBef>
              <a:spcAft>
                <a:spcPct val="0"/>
              </a:spcAft>
              <a:buClrTx/>
              <a:buSzTx/>
              <a:buFontTx/>
              <a:buNone/>
              <a:tabLst/>
              <a:defRPr/>
            </a:pPr>
            <a:endParaRPr kumimoji="0" lang="el-GR" sz="1800" b="0" i="1" u="none" strike="noStrike" kern="0" cap="none" spc="0" normalizeH="0" baseline="0" noProof="0" dirty="0">
              <a:ln>
                <a:noFill/>
              </a:ln>
              <a:solidFill>
                <a:srgbClr val="082F86"/>
              </a:solidFill>
              <a:effectLst/>
              <a:uLnTx/>
              <a:uFillTx/>
              <a:latin typeface="+mn-lt"/>
              <a:ea typeface="+mn-ea"/>
              <a:cs typeface="+mn-cs"/>
            </a:endParaRPr>
          </a:p>
        </p:txBody>
      </p:sp>
      <p:sp>
        <p:nvSpPr>
          <p:cNvPr id="10" name="Rectangle 5"/>
          <p:cNvSpPr>
            <a:spLocks noChangeArrowheads="1"/>
          </p:cNvSpPr>
          <p:nvPr/>
        </p:nvSpPr>
        <p:spPr bwMode="auto">
          <a:xfrm>
            <a:off x="685800" y="533400"/>
            <a:ext cx="7467600" cy="381000"/>
          </a:xfrm>
          <a:prstGeom prst="rect">
            <a:avLst/>
          </a:prstGeom>
          <a:noFill/>
          <a:ln w="9525">
            <a:noFill/>
            <a:miter lim="800000"/>
            <a:headEnd/>
            <a:tailEnd/>
          </a:ln>
        </p:spPr>
        <p:txBody>
          <a:bodyPr anchor="ctr"/>
          <a:lstStyle/>
          <a:p>
            <a:pPr algn="r"/>
            <a:r>
              <a:rPr lang="el-GR" dirty="0"/>
              <a:t>Διαγνωστική </a:t>
            </a:r>
            <a:r>
              <a:rPr lang="en-US" dirty="0"/>
              <a:t>HYS</a:t>
            </a:r>
            <a:endParaRPr lang="el-GR" dirty="0">
              <a:solidFill>
                <a:schemeClr val="tx2"/>
              </a:solidFill>
              <a:latin typeface="Cambria" pitchFamily="18" charset="0"/>
            </a:endParaRPr>
          </a:p>
        </p:txBody>
      </p:sp>
      <p:sp>
        <p:nvSpPr>
          <p:cNvPr id="11" name="Line 9"/>
          <p:cNvSpPr>
            <a:spLocks noChangeShapeType="1"/>
          </p:cNvSpPr>
          <p:nvPr/>
        </p:nvSpPr>
        <p:spPr bwMode="auto">
          <a:xfrm>
            <a:off x="1439863" y="1062038"/>
            <a:ext cx="6840538" cy="0"/>
          </a:xfrm>
          <a:prstGeom prst="line">
            <a:avLst/>
          </a:prstGeom>
          <a:noFill/>
          <a:ln w="9525">
            <a:solidFill>
              <a:schemeClr val="tx1"/>
            </a:solidFill>
            <a:round/>
            <a:headEnd/>
            <a:tailEnd/>
          </a:ln>
        </p:spPr>
        <p:txBody>
          <a:bodyPr/>
          <a:lstStyle/>
          <a:p>
            <a:endParaRPr lang="el-GR"/>
          </a:p>
        </p:txBody>
      </p:sp>
      <p:sp>
        <p:nvSpPr>
          <p:cNvPr id="12" name="Line 10"/>
          <p:cNvSpPr>
            <a:spLocks noChangeShapeType="1"/>
          </p:cNvSpPr>
          <p:nvPr/>
        </p:nvSpPr>
        <p:spPr bwMode="auto">
          <a:xfrm>
            <a:off x="1655763" y="990600"/>
            <a:ext cx="6840538" cy="0"/>
          </a:xfrm>
          <a:prstGeom prst="line">
            <a:avLst/>
          </a:prstGeom>
          <a:noFill/>
          <a:ln w="28575">
            <a:solidFill>
              <a:schemeClr val="tx1"/>
            </a:solidFill>
            <a:round/>
            <a:headEnd/>
            <a:tailEnd/>
          </a:ln>
        </p:spPr>
        <p:txBody>
          <a:bodyPr/>
          <a:lstStyle/>
          <a:p>
            <a:endParaRPr lang="el-GR"/>
          </a:p>
        </p:txBody>
      </p:sp>
      <p:sp>
        <p:nvSpPr>
          <p:cNvPr id="13" name="Rectangle 11"/>
          <p:cNvSpPr>
            <a:spLocks noChangeArrowheads="1"/>
          </p:cNvSpPr>
          <p:nvPr/>
        </p:nvSpPr>
        <p:spPr bwMode="auto">
          <a:xfrm>
            <a:off x="685800" y="1042974"/>
            <a:ext cx="7467600" cy="457200"/>
          </a:xfrm>
          <a:prstGeom prst="rect">
            <a:avLst/>
          </a:prstGeom>
          <a:noFill/>
          <a:ln w="9525">
            <a:noFill/>
            <a:miter lim="800000"/>
            <a:headEnd/>
            <a:tailEnd/>
          </a:ln>
        </p:spPr>
        <p:txBody>
          <a:bodyPr anchor="ctr"/>
          <a:lstStyle/>
          <a:p>
            <a:pPr algn="r"/>
            <a:endParaRPr lang="el-GR" sz="2000" dirty="0">
              <a:solidFill>
                <a:srgbClr val="CC3300"/>
              </a:solidFill>
              <a:latin typeface="Cambria" pitchFamily="18" charset="0"/>
            </a:endParaRPr>
          </a:p>
        </p:txBody>
      </p:sp>
      <p:sp>
        <p:nvSpPr>
          <p:cNvPr id="14" name="13 - Ορθογώνιο"/>
          <p:cNvSpPr/>
          <p:nvPr/>
        </p:nvSpPr>
        <p:spPr>
          <a:xfrm>
            <a:off x="5848359" y="1071546"/>
            <a:ext cx="2406493" cy="369332"/>
          </a:xfrm>
          <a:prstGeom prst="rect">
            <a:avLst/>
          </a:prstGeom>
        </p:spPr>
        <p:txBody>
          <a:bodyPr wrap="none">
            <a:spAutoFit/>
          </a:bodyPr>
          <a:lstStyle/>
          <a:p>
            <a:r>
              <a:rPr lang="el-GR" sz="1800" dirty="0">
                <a:solidFill>
                  <a:srgbClr val="CC3300"/>
                </a:solidFill>
                <a:latin typeface="Cambria" pitchFamily="18" charset="0"/>
              </a:rPr>
              <a:t>Διαγνωστική ακρίβεια</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e 7"/>
          <p:cNvSpPr>
            <a:spLocks noChangeShapeType="1"/>
          </p:cNvSpPr>
          <p:nvPr/>
        </p:nvSpPr>
        <p:spPr bwMode="auto">
          <a:xfrm>
            <a:off x="0" y="5597527"/>
            <a:ext cx="6119813" cy="0"/>
          </a:xfrm>
          <a:prstGeom prst="line">
            <a:avLst/>
          </a:prstGeom>
          <a:noFill/>
          <a:ln w="9525">
            <a:solidFill>
              <a:schemeClr val="tx1"/>
            </a:solidFill>
            <a:round/>
            <a:headEnd/>
            <a:tailEnd/>
          </a:ln>
        </p:spPr>
        <p:txBody>
          <a:bodyPr/>
          <a:lstStyle/>
          <a:p>
            <a:endParaRPr lang="el-GR"/>
          </a:p>
        </p:txBody>
      </p:sp>
      <p:sp>
        <p:nvSpPr>
          <p:cNvPr id="8" name="Line 8"/>
          <p:cNvSpPr>
            <a:spLocks noChangeShapeType="1"/>
          </p:cNvSpPr>
          <p:nvPr/>
        </p:nvSpPr>
        <p:spPr bwMode="auto">
          <a:xfrm flipV="1">
            <a:off x="215900" y="5524502"/>
            <a:ext cx="5688013" cy="1588"/>
          </a:xfrm>
          <a:prstGeom prst="line">
            <a:avLst/>
          </a:prstGeom>
          <a:noFill/>
          <a:ln w="28575">
            <a:solidFill>
              <a:schemeClr val="tx1"/>
            </a:solidFill>
            <a:round/>
            <a:headEnd/>
            <a:tailEnd/>
          </a:ln>
        </p:spPr>
        <p:txBody>
          <a:bodyPr/>
          <a:lstStyle/>
          <a:p>
            <a:endParaRPr lang="el-GR"/>
          </a:p>
        </p:txBody>
      </p:sp>
      <p:sp>
        <p:nvSpPr>
          <p:cNvPr id="9" name="Rectangle 3"/>
          <p:cNvSpPr txBox="1">
            <a:spLocks noChangeArrowheads="1"/>
          </p:cNvSpPr>
          <p:nvPr/>
        </p:nvSpPr>
        <p:spPr bwMode="auto">
          <a:xfrm>
            <a:off x="2143108" y="5643578"/>
            <a:ext cx="3990975" cy="7143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gn="r">
              <a:spcBef>
                <a:spcPct val="20000"/>
              </a:spcBef>
            </a:pPr>
            <a:r>
              <a:rPr kumimoji="0" lang="en-US" sz="1800" b="0" i="1" u="none" strike="noStrike" kern="0" cap="none" spc="0" normalizeH="0" baseline="0" noProof="0" dirty="0">
                <a:ln>
                  <a:noFill/>
                </a:ln>
                <a:solidFill>
                  <a:srgbClr val="082F86"/>
                </a:solidFill>
                <a:effectLst/>
                <a:uLnTx/>
                <a:uFillTx/>
                <a:latin typeface="+mn-lt"/>
                <a:ea typeface="+mn-ea"/>
                <a:cs typeface="+mn-cs"/>
              </a:rPr>
              <a:t>HYS… </a:t>
            </a:r>
            <a:r>
              <a:rPr kumimoji="0" lang="en-US" sz="1800" b="0" i="1" u="none" strike="noStrike" kern="0" cap="none" spc="0" normalizeH="0" baseline="0" noProof="0" dirty="0" err="1">
                <a:ln>
                  <a:noFill/>
                </a:ln>
                <a:solidFill>
                  <a:srgbClr val="082F86"/>
                </a:solidFill>
                <a:effectLst/>
                <a:uLnTx/>
                <a:uFillTx/>
                <a:latin typeface="+mn-lt"/>
                <a:ea typeface="+mn-ea"/>
                <a:cs typeface="+mn-cs"/>
              </a:rPr>
              <a:t>Pantaleoni</a:t>
            </a:r>
            <a:r>
              <a:rPr kumimoji="0" lang="en-US" sz="1800" b="0" i="1" u="none" strike="noStrike" kern="0" cap="none" spc="0" normalizeH="0" baseline="0" noProof="0" dirty="0">
                <a:ln>
                  <a:noFill/>
                </a:ln>
                <a:solidFill>
                  <a:srgbClr val="082F86"/>
                </a:solidFill>
                <a:effectLst/>
                <a:uLnTx/>
                <a:uFillTx/>
                <a:latin typeface="+mn-lt"/>
                <a:ea typeface="+mn-ea"/>
                <a:cs typeface="+mn-cs"/>
              </a:rPr>
              <a:t>… </a:t>
            </a:r>
            <a:r>
              <a:rPr kumimoji="0" lang="el-GR" sz="1800" b="0" i="1" u="none" strike="noStrike" kern="0" cap="none" spc="0" normalizeH="0" baseline="0" noProof="0" dirty="0">
                <a:ln>
                  <a:noFill/>
                </a:ln>
                <a:solidFill>
                  <a:srgbClr val="082F86"/>
                </a:solidFill>
                <a:effectLst/>
                <a:uLnTx/>
                <a:uFillTx/>
                <a:latin typeface="+mn-lt"/>
                <a:ea typeface="+mn-ea"/>
                <a:cs typeface="+mn-cs"/>
              </a:rPr>
              <a:t>Σήμερα</a:t>
            </a:r>
            <a:br>
              <a:rPr kumimoji="0" lang="el-GR" sz="1800" b="0" i="1" u="none" strike="noStrike" kern="0" cap="none" spc="0" normalizeH="0" baseline="0" noProof="0" dirty="0">
                <a:ln>
                  <a:noFill/>
                </a:ln>
                <a:solidFill>
                  <a:srgbClr val="082F86"/>
                </a:solidFill>
                <a:effectLst/>
                <a:uLnTx/>
                <a:uFillTx/>
                <a:latin typeface="+mn-lt"/>
                <a:ea typeface="+mn-ea"/>
                <a:cs typeface="+mn-cs"/>
              </a:rPr>
            </a:br>
            <a:r>
              <a:rPr lang="el-GR" sz="1800" dirty="0">
                <a:solidFill>
                  <a:srgbClr val="CC3300"/>
                </a:solidFill>
                <a:latin typeface="Cambria" pitchFamily="18" charset="0"/>
              </a:rPr>
              <a:t>Μύθος ή κλινική αναγκαιότητα ?</a:t>
            </a:r>
          </a:p>
          <a:p>
            <a:pPr marL="342900" marR="0" lvl="0" indent="-342900" algn="r" defTabSz="914400" rtl="0" eaLnBrk="1" fontAlgn="base" latinLnBrk="0" hangingPunct="1">
              <a:lnSpc>
                <a:spcPct val="100000"/>
              </a:lnSpc>
              <a:spcBef>
                <a:spcPct val="20000"/>
              </a:spcBef>
              <a:spcAft>
                <a:spcPct val="0"/>
              </a:spcAft>
              <a:buClrTx/>
              <a:buSzTx/>
              <a:buFontTx/>
              <a:buNone/>
              <a:tabLst/>
              <a:defRPr/>
            </a:pPr>
            <a:endParaRPr kumimoji="0" lang="el-GR" sz="1800" b="0" i="1" u="none" strike="noStrike" kern="0" cap="none" spc="0" normalizeH="0" baseline="0" noProof="0" dirty="0">
              <a:ln>
                <a:noFill/>
              </a:ln>
              <a:solidFill>
                <a:srgbClr val="082F86"/>
              </a:solidFill>
              <a:effectLst/>
              <a:uLnTx/>
              <a:uFillTx/>
              <a:latin typeface="+mn-lt"/>
              <a:ea typeface="+mn-ea"/>
              <a:cs typeface="+mn-cs"/>
            </a:endParaRPr>
          </a:p>
        </p:txBody>
      </p:sp>
      <p:sp>
        <p:nvSpPr>
          <p:cNvPr id="10" name="Rectangle 5"/>
          <p:cNvSpPr>
            <a:spLocks noChangeArrowheads="1"/>
          </p:cNvSpPr>
          <p:nvPr/>
        </p:nvSpPr>
        <p:spPr bwMode="auto">
          <a:xfrm>
            <a:off x="685800" y="533400"/>
            <a:ext cx="7467600" cy="381000"/>
          </a:xfrm>
          <a:prstGeom prst="rect">
            <a:avLst/>
          </a:prstGeom>
          <a:noFill/>
          <a:ln w="9525">
            <a:noFill/>
            <a:miter lim="800000"/>
            <a:headEnd/>
            <a:tailEnd/>
          </a:ln>
        </p:spPr>
        <p:txBody>
          <a:bodyPr anchor="ctr"/>
          <a:lstStyle/>
          <a:p>
            <a:pPr algn="r"/>
            <a:r>
              <a:rPr lang="el-GR" dirty="0"/>
              <a:t>Διαγνωστική </a:t>
            </a:r>
            <a:r>
              <a:rPr lang="en-US" dirty="0"/>
              <a:t>HYS</a:t>
            </a:r>
            <a:endParaRPr lang="el-GR" dirty="0">
              <a:solidFill>
                <a:schemeClr val="tx2"/>
              </a:solidFill>
              <a:latin typeface="Cambria" pitchFamily="18" charset="0"/>
            </a:endParaRPr>
          </a:p>
        </p:txBody>
      </p:sp>
      <p:sp>
        <p:nvSpPr>
          <p:cNvPr id="11" name="Line 9"/>
          <p:cNvSpPr>
            <a:spLocks noChangeShapeType="1"/>
          </p:cNvSpPr>
          <p:nvPr/>
        </p:nvSpPr>
        <p:spPr bwMode="auto">
          <a:xfrm>
            <a:off x="1439863" y="1062038"/>
            <a:ext cx="6840538" cy="0"/>
          </a:xfrm>
          <a:prstGeom prst="line">
            <a:avLst/>
          </a:prstGeom>
          <a:noFill/>
          <a:ln w="9525">
            <a:solidFill>
              <a:schemeClr val="tx1"/>
            </a:solidFill>
            <a:round/>
            <a:headEnd/>
            <a:tailEnd/>
          </a:ln>
        </p:spPr>
        <p:txBody>
          <a:bodyPr/>
          <a:lstStyle/>
          <a:p>
            <a:endParaRPr lang="el-GR"/>
          </a:p>
        </p:txBody>
      </p:sp>
      <p:sp>
        <p:nvSpPr>
          <p:cNvPr id="12" name="Line 10"/>
          <p:cNvSpPr>
            <a:spLocks noChangeShapeType="1"/>
          </p:cNvSpPr>
          <p:nvPr/>
        </p:nvSpPr>
        <p:spPr bwMode="auto">
          <a:xfrm>
            <a:off x="1655763" y="990600"/>
            <a:ext cx="6840538" cy="0"/>
          </a:xfrm>
          <a:prstGeom prst="line">
            <a:avLst/>
          </a:prstGeom>
          <a:noFill/>
          <a:ln w="28575">
            <a:solidFill>
              <a:schemeClr val="tx1"/>
            </a:solidFill>
            <a:round/>
            <a:headEnd/>
            <a:tailEnd/>
          </a:ln>
        </p:spPr>
        <p:txBody>
          <a:bodyPr/>
          <a:lstStyle/>
          <a:p>
            <a:endParaRPr lang="el-GR"/>
          </a:p>
        </p:txBody>
      </p:sp>
      <p:sp>
        <p:nvSpPr>
          <p:cNvPr id="13" name="Rectangle 11"/>
          <p:cNvSpPr>
            <a:spLocks noChangeArrowheads="1"/>
          </p:cNvSpPr>
          <p:nvPr/>
        </p:nvSpPr>
        <p:spPr bwMode="auto">
          <a:xfrm>
            <a:off x="685800" y="1042974"/>
            <a:ext cx="7467600" cy="457200"/>
          </a:xfrm>
          <a:prstGeom prst="rect">
            <a:avLst/>
          </a:prstGeom>
          <a:noFill/>
          <a:ln w="9525">
            <a:noFill/>
            <a:miter lim="800000"/>
            <a:headEnd/>
            <a:tailEnd/>
          </a:ln>
        </p:spPr>
        <p:txBody>
          <a:bodyPr anchor="ctr"/>
          <a:lstStyle/>
          <a:p>
            <a:pPr algn="r"/>
            <a:endParaRPr lang="el-GR" sz="2000" dirty="0">
              <a:solidFill>
                <a:srgbClr val="CC3300"/>
              </a:solidFill>
              <a:latin typeface="Cambria" pitchFamily="18" charset="0"/>
            </a:endParaRPr>
          </a:p>
        </p:txBody>
      </p:sp>
      <p:sp>
        <p:nvSpPr>
          <p:cNvPr id="14" name="13 - Ορθογώνιο"/>
          <p:cNvSpPr/>
          <p:nvPr/>
        </p:nvSpPr>
        <p:spPr>
          <a:xfrm>
            <a:off x="5848359" y="1071546"/>
            <a:ext cx="2406493" cy="369332"/>
          </a:xfrm>
          <a:prstGeom prst="rect">
            <a:avLst/>
          </a:prstGeom>
        </p:spPr>
        <p:txBody>
          <a:bodyPr wrap="none">
            <a:spAutoFit/>
          </a:bodyPr>
          <a:lstStyle/>
          <a:p>
            <a:r>
              <a:rPr lang="el-GR" sz="1800" dirty="0">
                <a:solidFill>
                  <a:srgbClr val="CC3300"/>
                </a:solidFill>
                <a:latin typeface="Cambria" pitchFamily="18" charset="0"/>
              </a:rPr>
              <a:t>Διαγνωστική ακρίβεια</a:t>
            </a:r>
          </a:p>
        </p:txBody>
      </p:sp>
      <p:pic>
        <p:nvPicPr>
          <p:cNvPr id="8192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0034" y="1571611"/>
            <a:ext cx="7867107" cy="3625937"/>
          </a:xfrm>
          <a:prstGeom prst="rect">
            <a:avLst/>
          </a:prstGeom>
          <a:noFill/>
          <a:ln w="9525">
            <a:solidFill>
              <a:schemeClr val="bg2">
                <a:lumMod val="75000"/>
              </a:schemeClr>
            </a:solidFill>
            <a:miter lim="800000"/>
            <a:headEnd/>
            <a:tailEnd/>
          </a:ln>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e 7"/>
          <p:cNvSpPr>
            <a:spLocks noChangeShapeType="1"/>
          </p:cNvSpPr>
          <p:nvPr/>
        </p:nvSpPr>
        <p:spPr bwMode="auto">
          <a:xfrm>
            <a:off x="0" y="5597527"/>
            <a:ext cx="6119813" cy="0"/>
          </a:xfrm>
          <a:prstGeom prst="line">
            <a:avLst/>
          </a:prstGeom>
          <a:noFill/>
          <a:ln w="9525">
            <a:solidFill>
              <a:schemeClr val="tx1"/>
            </a:solidFill>
            <a:round/>
            <a:headEnd/>
            <a:tailEnd/>
          </a:ln>
        </p:spPr>
        <p:txBody>
          <a:bodyPr/>
          <a:lstStyle/>
          <a:p>
            <a:endParaRPr lang="el-GR"/>
          </a:p>
        </p:txBody>
      </p:sp>
      <p:sp>
        <p:nvSpPr>
          <p:cNvPr id="8" name="Line 8"/>
          <p:cNvSpPr>
            <a:spLocks noChangeShapeType="1"/>
          </p:cNvSpPr>
          <p:nvPr/>
        </p:nvSpPr>
        <p:spPr bwMode="auto">
          <a:xfrm flipV="1">
            <a:off x="215900" y="5524502"/>
            <a:ext cx="5688013" cy="1588"/>
          </a:xfrm>
          <a:prstGeom prst="line">
            <a:avLst/>
          </a:prstGeom>
          <a:noFill/>
          <a:ln w="28575">
            <a:solidFill>
              <a:schemeClr val="tx1"/>
            </a:solidFill>
            <a:round/>
            <a:headEnd/>
            <a:tailEnd/>
          </a:ln>
        </p:spPr>
        <p:txBody>
          <a:bodyPr/>
          <a:lstStyle/>
          <a:p>
            <a:endParaRPr lang="el-GR"/>
          </a:p>
        </p:txBody>
      </p:sp>
      <p:sp>
        <p:nvSpPr>
          <p:cNvPr id="9" name="Rectangle 3"/>
          <p:cNvSpPr txBox="1">
            <a:spLocks noChangeArrowheads="1"/>
          </p:cNvSpPr>
          <p:nvPr/>
        </p:nvSpPr>
        <p:spPr bwMode="auto">
          <a:xfrm>
            <a:off x="2143108" y="5643578"/>
            <a:ext cx="3990975" cy="7143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gn="r">
              <a:spcBef>
                <a:spcPct val="20000"/>
              </a:spcBef>
            </a:pPr>
            <a:r>
              <a:rPr kumimoji="0" lang="en-US" sz="1800" b="0" i="1" u="none" strike="noStrike" kern="0" cap="none" spc="0" normalizeH="0" baseline="0" noProof="0" dirty="0">
                <a:ln>
                  <a:noFill/>
                </a:ln>
                <a:solidFill>
                  <a:srgbClr val="082F86"/>
                </a:solidFill>
                <a:effectLst/>
                <a:uLnTx/>
                <a:uFillTx/>
                <a:latin typeface="+mn-lt"/>
                <a:ea typeface="+mn-ea"/>
                <a:cs typeface="+mn-cs"/>
              </a:rPr>
              <a:t>HYS… </a:t>
            </a:r>
            <a:r>
              <a:rPr kumimoji="0" lang="en-US" sz="1800" b="0" i="1" u="none" strike="noStrike" kern="0" cap="none" spc="0" normalizeH="0" baseline="0" noProof="0" dirty="0" err="1">
                <a:ln>
                  <a:noFill/>
                </a:ln>
                <a:solidFill>
                  <a:srgbClr val="082F86"/>
                </a:solidFill>
                <a:effectLst/>
                <a:uLnTx/>
                <a:uFillTx/>
                <a:latin typeface="+mn-lt"/>
                <a:ea typeface="+mn-ea"/>
                <a:cs typeface="+mn-cs"/>
              </a:rPr>
              <a:t>Pantaleoni</a:t>
            </a:r>
            <a:r>
              <a:rPr kumimoji="0" lang="en-US" sz="1800" b="0" i="1" u="none" strike="noStrike" kern="0" cap="none" spc="0" normalizeH="0" baseline="0" noProof="0" dirty="0">
                <a:ln>
                  <a:noFill/>
                </a:ln>
                <a:solidFill>
                  <a:srgbClr val="082F86"/>
                </a:solidFill>
                <a:effectLst/>
                <a:uLnTx/>
                <a:uFillTx/>
                <a:latin typeface="+mn-lt"/>
                <a:ea typeface="+mn-ea"/>
                <a:cs typeface="+mn-cs"/>
              </a:rPr>
              <a:t>… </a:t>
            </a:r>
            <a:r>
              <a:rPr kumimoji="0" lang="el-GR" sz="1800" b="0" i="1" u="none" strike="noStrike" kern="0" cap="none" spc="0" normalizeH="0" baseline="0" noProof="0" dirty="0">
                <a:ln>
                  <a:noFill/>
                </a:ln>
                <a:solidFill>
                  <a:srgbClr val="082F86"/>
                </a:solidFill>
                <a:effectLst/>
                <a:uLnTx/>
                <a:uFillTx/>
                <a:latin typeface="+mn-lt"/>
                <a:ea typeface="+mn-ea"/>
                <a:cs typeface="+mn-cs"/>
              </a:rPr>
              <a:t>Σήμερα</a:t>
            </a:r>
            <a:endParaRPr lang="el-GR" sz="1800" dirty="0">
              <a:solidFill>
                <a:srgbClr val="CC3300"/>
              </a:solidFill>
              <a:latin typeface="Cambria" pitchFamily="18"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endParaRPr kumimoji="0" lang="el-GR" sz="1800" b="0" i="1" u="none" strike="noStrike" kern="0" cap="none" spc="0" normalizeH="0" baseline="0" noProof="0" dirty="0">
              <a:ln>
                <a:noFill/>
              </a:ln>
              <a:solidFill>
                <a:srgbClr val="082F86"/>
              </a:solidFill>
              <a:effectLst/>
              <a:uLnTx/>
              <a:uFillTx/>
              <a:latin typeface="+mn-lt"/>
              <a:ea typeface="+mn-ea"/>
              <a:cs typeface="+mn-cs"/>
            </a:endParaRPr>
          </a:p>
        </p:txBody>
      </p:sp>
      <p:sp>
        <p:nvSpPr>
          <p:cNvPr id="10" name="Rectangle 5"/>
          <p:cNvSpPr>
            <a:spLocks noChangeArrowheads="1"/>
          </p:cNvSpPr>
          <p:nvPr/>
        </p:nvSpPr>
        <p:spPr bwMode="auto">
          <a:xfrm>
            <a:off x="685800" y="533400"/>
            <a:ext cx="7467600" cy="381000"/>
          </a:xfrm>
          <a:prstGeom prst="rect">
            <a:avLst/>
          </a:prstGeom>
          <a:noFill/>
          <a:ln w="9525">
            <a:noFill/>
            <a:miter lim="800000"/>
            <a:headEnd/>
            <a:tailEnd/>
          </a:ln>
        </p:spPr>
        <p:txBody>
          <a:bodyPr anchor="ctr"/>
          <a:lstStyle/>
          <a:p>
            <a:pPr algn="r"/>
            <a:r>
              <a:rPr lang="el-GR" dirty="0" err="1"/>
              <a:t>Υστεροσκόπηση</a:t>
            </a:r>
            <a:endParaRPr lang="el-GR" dirty="0">
              <a:solidFill>
                <a:schemeClr val="tx2"/>
              </a:solidFill>
              <a:latin typeface="Cambria" pitchFamily="18" charset="0"/>
            </a:endParaRPr>
          </a:p>
        </p:txBody>
      </p:sp>
      <p:sp>
        <p:nvSpPr>
          <p:cNvPr id="11" name="Line 9"/>
          <p:cNvSpPr>
            <a:spLocks noChangeShapeType="1"/>
          </p:cNvSpPr>
          <p:nvPr/>
        </p:nvSpPr>
        <p:spPr bwMode="auto">
          <a:xfrm>
            <a:off x="1439863" y="1062038"/>
            <a:ext cx="6840538" cy="0"/>
          </a:xfrm>
          <a:prstGeom prst="line">
            <a:avLst/>
          </a:prstGeom>
          <a:noFill/>
          <a:ln w="9525">
            <a:solidFill>
              <a:schemeClr val="tx1"/>
            </a:solidFill>
            <a:round/>
            <a:headEnd/>
            <a:tailEnd/>
          </a:ln>
        </p:spPr>
        <p:txBody>
          <a:bodyPr/>
          <a:lstStyle/>
          <a:p>
            <a:endParaRPr lang="el-GR"/>
          </a:p>
        </p:txBody>
      </p:sp>
      <p:sp>
        <p:nvSpPr>
          <p:cNvPr id="12" name="Line 10"/>
          <p:cNvSpPr>
            <a:spLocks noChangeShapeType="1"/>
          </p:cNvSpPr>
          <p:nvPr/>
        </p:nvSpPr>
        <p:spPr bwMode="auto">
          <a:xfrm>
            <a:off x="1655763" y="990600"/>
            <a:ext cx="6840538" cy="0"/>
          </a:xfrm>
          <a:prstGeom prst="line">
            <a:avLst/>
          </a:prstGeom>
          <a:noFill/>
          <a:ln w="28575">
            <a:solidFill>
              <a:schemeClr val="tx1"/>
            </a:solidFill>
            <a:round/>
            <a:headEnd/>
            <a:tailEnd/>
          </a:ln>
        </p:spPr>
        <p:txBody>
          <a:bodyPr/>
          <a:lstStyle/>
          <a:p>
            <a:endParaRPr lang="el-GR"/>
          </a:p>
        </p:txBody>
      </p:sp>
      <p:sp>
        <p:nvSpPr>
          <p:cNvPr id="13" name="Rectangle 11"/>
          <p:cNvSpPr>
            <a:spLocks noChangeArrowheads="1"/>
          </p:cNvSpPr>
          <p:nvPr/>
        </p:nvSpPr>
        <p:spPr bwMode="auto">
          <a:xfrm>
            <a:off x="685800" y="1042974"/>
            <a:ext cx="7467600" cy="457200"/>
          </a:xfrm>
          <a:prstGeom prst="rect">
            <a:avLst/>
          </a:prstGeom>
          <a:noFill/>
          <a:ln w="9525">
            <a:noFill/>
            <a:miter lim="800000"/>
            <a:headEnd/>
            <a:tailEnd/>
          </a:ln>
        </p:spPr>
        <p:txBody>
          <a:bodyPr anchor="ctr"/>
          <a:lstStyle/>
          <a:p>
            <a:pPr algn="r"/>
            <a:endParaRPr lang="el-GR" sz="2000" dirty="0">
              <a:solidFill>
                <a:srgbClr val="CC3300"/>
              </a:solidFill>
              <a:latin typeface="Cambria" pitchFamily="18" charset="0"/>
            </a:endParaRPr>
          </a:p>
        </p:txBody>
      </p:sp>
      <p:sp>
        <p:nvSpPr>
          <p:cNvPr id="15" name="Rectangle 3"/>
          <p:cNvSpPr>
            <a:spLocks noChangeArrowheads="1"/>
          </p:cNvSpPr>
          <p:nvPr/>
        </p:nvSpPr>
        <p:spPr bwMode="auto">
          <a:xfrm>
            <a:off x="1357290" y="1309673"/>
            <a:ext cx="6027756" cy="1371596"/>
          </a:xfrm>
          <a:prstGeom prst="rect">
            <a:avLst/>
          </a:prstGeom>
          <a:noFill/>
          <a:ln w="9525">
            <a:noFill/>
            <a:miter lim="800000"/>
            <a:headEnd/>
            <a:tailEnd/>
          </a:ln>
        </p:spPr>
        <p:txBody>
          <a:bodyPr anchor="ctr"/>
          <a:lstStyle/>
          <a:p>
            <a:pPr algn="l"/>
            <a:r>
              <a:rPr lang="en-US" sz="2800" i="1" dirty="0">
                <a:solidFill>
                  <a:schemeClr val="tx2"/>
                </a:solidFill>
                <a:latin typeface="Book Antiqua" pitchFamily="18" charset="0"/>
              </a:rPr>
              <a:t>QUO VADIS HYSTEROSCOPY  </a:t>
            </a:r>
            <a:r>
              <a:rPr lang="en-US" sz="4000" i="1" dirty="0">
                <a:solidFill>
                  <a:srgbClr val="CC0000"/>
                </a:solidFill>
                <a:latin typeface="Book Antiqua" pitchFamily="18" charset="0"/>
              </a:rPr>
              <a:t>?</a:t>
            </a:r>
            <a:endParaRPr lang="en-GB" sz="4000" i="1" dirty="0">
              <a:solidFill>
                <a:srgbClr val="CC0000"/>
              </a:solidFill>
              <a:latin typeface="Book Antiqua" pitchFamily="18" charset="0"/>
            </a:endParaRPr>
          </a:p>
        </p:txBody>
      </p:sp>
      <p:sp>
        <p:nvSpPr>
          <p:cNvPr id="16" name="Rectangle 4"/>
          <p:cNvSpPr>
            <a:spLocks noChangeArrowheads="1"/>
          </p:cNvSpPr>
          <p:nvPr/>
        </p:nvSpPr>
        <p:spPr bwMode="auto">
          <a:xfrm>
            <a:off x="1384254" y="2357430"/>
            <a:ext cx="4752975" cy="1439862"/>
          </a:xfrm>
          <a:prstGeom prst="rect">
            <a:avLst/>
          </a:prstGeom>
          <a:noFill/>
          <a:ln w="9525">
            <a:noFill/>
            <a:miter lim="800000"/>
            <a:headEnd/>
            <a:tailEnd/>
          </a:ln>
        </p:spPr>
        <p:txBody>
          <a:bodyPr/>
          <a:lstStyle/>
          <a:p>
            <a:pPr>
              <a:spcBef>
                <a:spcPct val="20000"/>
              </a:spcBef>
            </a:pPr>
            <a:r>
              <a:rPr lang="en-US" sz="2000" dirty="0">
                <a:solidFill>
                  <a:srgbClr val="CC0000"/>
                </a:solidFill>
                <a:latin typeface="Book Antiqua" pitchFamily="18" charset="0"/>
              </a:rPr>
              <a:t>Yves Van Belle</a:t>
            </a:r>
            <a:br>
              <a:rPr lang="en-US" sz="2000" dirty="0">
                <a:solidFill>
                  <a:srgbClr val="CC0000"/>
                </a:solidFill>
                <a:latin typeface="Book Antiqua" pitchFamily="18" charset="0"/>
              </a:rPr>
            </a:br>
            <a:r>
              <a:rPr lang="en-US" sz="2000" dirty="0">
                <a:solidFill>
                  <a:srgbClr val="CC0000"/>
                </a:solidFill>
                <a:latin typeface="Book Antiqua" pitchFamily="18" charset="0"/>
              </a:rPr>
              <a:t>ESGE </a:t>
            </a:r>
            <a:br>
              <a:rPr lang="en-US" sz="2000" dirty="0">
                <a:solidFill>
                  <a:srgbClr val="CC0000"/>
                </a:solidFill>
                <a:latin typeface="Book Antiqua" pitchFamily="18" charset="0"/>
              </a:rPr>
            </a:br>
            <a:r>
              <a:rPr lang="en-US" sz="2000" dirty="0">
                <a:solidFill>
                  <a:srgbClr val="CC0000"/>
                </a:solidFill>
                <a:latin typeface="Book Antiqua" pitchFamily="18" charset="0"/>
              </a:rPr>
              <a:t>Chairman of Hysteroscopy</a:t>
            </a:r>
            <a:endParaRPr lang="en-GB" sz="1600" dirty="0">
              <a:solidFill>
                <a:srgbClr val="CC0000"/>
              </a:solidFill>
              <a:latin typeface="Book Antiqua" pitchFamily="18" charset="0"/>
            </a:endParaRPr>
          </a:p>
        </p:txBody>
      </p:sp>
      <p:sp>
        <p:nvSpPr>
          <p:cNvPr id="17" name="Rectangle 5"/>
          <p:cNvSpPr>
            <a:spLocks noChangeArrowheads="1"/>
          </p:cNvSpPr>
          <p:nvPr/>
        </p:nvSpPr>
        <p:spPr bwMode="auto">
          <a:xfrm>
            <a:off x="2786050" y="4581490"/>
            <a:ext cx="1507144" cy="400110"/>
          </a:xfrm>
          <a:prstGeom prst="rect">
            <a:avLst/>
          </a:prstGeom>
          <a:noFill/>
          <a:ln w="9525">
            <a:noFill/>
            <a:miter lim="800000"/>
            <a:headEnd/>
            <a:tailEnd/>
          </a:ln>
        </p:spPr>
        <p:txBody>
          <a:bodyPr wrap="none">
            <a:spAutoFit/>
          </a:bodyPr>
          <a:lstStyle/>
          <a:p>
            <a:pPr algn="l"/>
            <a:r>
              <a:rPr lang="en-US" sz="2000" dirty="0">
                <a:solidFill>
                  <a:srgbClr val="0000CC"/>
                </a:solidFill>
                <a:latin typeface="Book Antiqua" pitchFamily="18" charset="0"/>
              </a:rPr>
              <a:t>Berlin, 2002</a:t>
            </a:r>
            <a:endParaRPr lang="el-GR" sz="2000" dirty="0">
              <a:solidFill>
                <a:srgbClr val="0000CC"/>
              </a:solidFill>
              <a:latin typeface="Book Antiqua" pitchFamily="18" charset="0"/>
            </a:endParaRPr>
          </a:p>
        </p:txBody>
      </p:sp>
      <p:pic>
        <p:nvPicPr>
          <p:cNvPr id="82946" name="Picture 2"/>
          <p:cNvPicPr>
            <a:picLocks noChangeAspect="1" noChangeArrowheads="1"/>
          </p:cNvPicPr>
          <p:nvPr/>
        </p:nvPicPr>
        <p:blipFill>
          <a:blip r:embed="rId3" cstate="print"/>
          <a:srcRect/>
          <a:stretch>
            <a:fillRect/>
          </a:stretch>
        </p:blipFill>
        <p:spPr bwMode="auto">
          <a:xfrm>
            <a:off x="1428728" y="3486164"/>
            <a:ext cx="1314450" cy="1447800"/>
          </a:xfrm>
          <a:prstGeom prst="rect">
            <a:avLst/>
          </a:prstGeom>
          <a:noFill/>
          <a:ln w="9525">
            <a:noFill/>
            <a:miter lim="800000"/>
            <a:headEnd/>
            <a:tailEnd/>
          </a:ln>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e 7"/>
          <p:cNvSpPr>
            <a:spLocks noChangeShapeType="1"/>
          </p:cNvSpPr>
          <p:nvPr/>
        </p:nvSpPr>
        <p:spPr bwMode="auto">
          <a:xfrm>
            <a:off x="0" y="5597527"/>
            <a:ext cx="6119813" cy="0"/>
          </a:xfrm>
          <a:prstGeom prst="line">
            <a:avLst/>
          </a:prstGeom>
          <a:noFill/>
          <a:ln w="9525">
            <a:solidFill>
              <a:schemeClr val="tx1"/>
            </a:solidFill>
            <a:round/>
            <a:headEnd/>
            <a:tailEnd/>
          </a:ln>
        </p:spPr>
        <p:txBody>
          <a:bodyPr/>
          <a:lstStyle/>
          <a:p>
            <a:endParaRPr lang="el-GR"/>
          </a:p>
        </p:txBody>
      </p:sp>
      <p:sp>
        <p:nvSpPr>
          <p:cNvPr id="8" name="Line 8"/>
          <p:cNvSpPr>
            <a:spLocks noChangeShapeType="1"/>
          </p:cNvSpPr>
          <p:nvPr/>
        </p:nvSpPr>
        <p:spPr bwMode="auto">
          <a:xfrm flipV="1">
            <a:off x="215900" y="5524502"/>
            <a:ext cx="5688013" cy="1588"/>
          </a:xfrm>
          <a:prstGeom prst="line">
            <a:avLst/>
          </a:prstGeom>
          <a:noFill/>
          <a:ln w="28575">
            <a:solidFill>
              <a:schemeClr val="tx1"/>
            </a:solidFill>
            <a:round/>
            <a:headEnd/>
            <a:tailEnd/>
          </a:ln>
        </p:spPr>
        <p:txBody>
          <a:bodyPr/>
          <a:lstStyle/>
          <a:p>
            <a:endParaRPr lang="el-GR"/>
          </a:p>
        </p:txBody>
      </p:sp>
      <p:sp>
        <p:nvSpPr>
          <p:cNvPr id="9" name="Rectangle 3"/>
          <p:cNvSpPr txBox="1">
            <a:spLocks noChangeArrowheads="1"/>
          </p:cNvSpPr>
          <p:nvPr/>
        </p:nvSpPr>
        <p:spPr bwMode="auto">
          <a:xfrm>
            <a:off x="2143108" y="5643578"/>
            <a:ext cx="3990975" cy="7143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gn="r">
              <a:spcBef>
                <a:spcPct val="20000"/>
              </a:spcBef>
            </a:pPr>
            <a:r>
              <a:rPr kumimoji="0" lang="en-US" sz="1800" b="0" i="1" u="none" strike="noStrike" kern="0" cap="none" spc="0" normalizeH="0" baseline="0" noProof="0" dirty="0">
                <a:ln>
                  <a:noFill/>
                </a:ln>
                <a:solidFill>
                  <a:srgbClr val="082F86"/>
                </a:solidFill>
                <a:effectLst/>
                <a:uLnTx/>
                <a:uFillTx/>
                <a:latin typeface="+mn-lt"/>
                <a:ea typeface="+mn-ea"/>
                <a:cs typeface="+mn-cs"/>
              </a:rPr>
              <a:t>HYS… </a:t>
            </a:r>
            <a:r>
              <a:rPr kumimoji="0" lang="en-US" sz="1800" b="0" i="1" u="none" strike="noStrike" kern="0" cap="none" spc="0" normalizeH="0" baseline="0" noProof="0" dirty="0" err="1">
                <a:ln>
                  <a:noFill/>
                </a:ln>
                <a:solidFill>
                  <a:srgbClr val="082F86"/>
                </a:solidFill>
                <a:effectLst/>
                <a:uLnTx/>
                <a:uFillTx/>
                <a:latin typeface="+mn-lt"/>
                <a:ea typeface="+mn-ea"/>
                <a:cs typeface="+mn-cs"/>
              </a:rPr>
              <a:t>Pantaleoni</a:t>
            </a:r>
            <a:r>
              <a:rPr kumimoji="0" lang="en-US" sz="1800" b="0" i="1" u="none" strike="noStrike" kern="0" cap="none" spc="0" normalizeH="0" baseline="0" noProof="0" dirty="0">
                <a:ln>
                  <a:noFill/>
                </a:ln>
                <a:solidFill>
                  <a:srgbClr val="082F86"/>
                </a:solidFill>
                <a:effectLst/>
                <a:uLnTx/>
                <a:uFillTx/>
                <a:latin typeface="+mn-lt"/>
                <a:ea typeface="+mn-ea"/>
                <a:cs typeface="+mn-cs"/>
              </a:rPr>
              <a:t>… </a:t>
            </a:r>
            <a:r>
              <a:rPr kumimoji="0" lang="el-GR" sz="1800" b="0" i="1" u="none" strike="noStrike" kern="0" cap="none" spc="0" normalizeH="0" baseline="0" noProof="0" dirty="0">
                <a:ln>
                  <a:noFill/>
                </a:ln>
                <a:solidFill>
                  <a:srgbClr val="082F86"/>
                </a:solidFill>
                <a:effectLst/>
                <a:uLnTx/>
                <a:uFillTx/>
                <a:latin typeface="+mn-lt"/>
                <a:ea typeface="+mn-ea"/>
                <a:cs typeface="+mn-cs"/>
              </a:rPr>
              <a:t>Σήμερα</a:t>
            </a:r>
            <a:endParaRPr lang="el-GR" sz="1800" dirty="0">
              <a:solidFill>
                <a:srgbClr val="CC3300"/>
              </a:solidFill>
              <a:latin typeface="Cambria" pitchFamily="18"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endParaRPr kumimoji="0" lang="el-GR" sz="1800" b="0" i="1" u="none" strike="noStrike" kern="0" cap="none" spc="0" normalizeH="0" baseline="0" noProof="0" dirty="0">
              <a:ln>
                <a:noFill/>
              </a:ln>
              <a:solidFill>
                <a:srgbClr val="082F86"/>
              </a:solidFill>
              <a:effectLst/>
              <a:uLnTx/>
              <a:uFillTx/>
              <a:latin typeface="+mn-lt"/>
              <a:ea typeface="+mn-ea"/>
              <a:cs typeface="+mn-cs"/>
            </a:endParaRPr>
          </a:p>
        </p:txBody>
      </p:sp>
      <p:sp>
        <p:nvSpPr>
          <p:cNvPr id="10" name="Rectangle 5"/>
          <p:cNvSpPr>
            <a:spLocks noChangeArrowheads="1"/>
          </p:cNvSpPr>
          <p:nvPr/>
        </p:nvSpPr>
        <p:spPr bwMode="auto">
          <a:xfrm>
            <a:off x="685800" y="533400"/>
            <a:ext cx="7467600" cy="381000"/>
          </a:xfrm>
          <a:prstGeom prst="rect">
            <a:avLst/>
          </a:prstGeom>
          <a:noFill/>
          <a:ln w="9525">
            <a:noFill/>
            <a:miter lim="800000"/>
            <a:headEnd/>
            <a:tailEnd/>
          </a:ln>
        </p:spPr>
        <p:txBody>
          <a:bodyPr anchor="ctr"/>
          <a:lstStyle/>
          <a:p>
            <a:pPr algn="r"/>
            <a:r>
              <a:rPr lang="el-GR" dirty="0"/>
              <a:t>Διαγνωστική </a:t>
            </a:r>
            <a:r>
              <a:rPr lang="en-US" dirty="0"/>
              <a:t>HYS</a:t>
            </a:r>
            <a:endParaRPr lang="el-GR" dirty="0">
              <a:solidFill>
                <a:schemeClr val="tx2"/>
              </a:solidFill>
              <a:latin typeface="Cambria" pitchFamily="18" charset="0"/>
            </a:endParaRPr>
          </a:p>
        </p:txBody>
      </p:sp>
      <p:sp>
        <p:nvSpPr>
          <p:cNvPr id="11" name="Line 9"/>
          <p:cNvSpPr>
            <a:spLocks noChangeShapeType="1"/>
          </p:cNvSpPr>
          <p:nvPr/>
        </p:nvSpPr>
        <p:spPr bwMode="auto">
          <a:xfrm>
            <a:off x="1439863" y="1062038"/>
            <a:ext cx="6840538" cy="0"/>
          </a:xfrm>
          <a:prstGeom prst="line">
            <a:avLst/>
          </a:prstGeom>
          <a:noFill/>
          <a:ln w="9525">
            <a:solidFill>
              <a:schemeClr val="tx1"/>
            </a:solidFill>
            <a:round/>
            <a:headEnd/>
            <a:tailEnd/>
          </a:ln>
        </p:spPr>
        <p:txBody>
          <a:bodyPr/>
          <a:lstStyle/>
          <a:p>
            <a:endParaRPr lang="el-GR"/>
          </a:p>
        </p:txBody>
      </p:sp>
      <p:sp>
        <p:nvSpPr>
          <p:cNvPr id="12" name="Line 10"/>
          <p:cNvSpPr>
            <a:spLocks noChangeShapeType="1"/>
          </p:cNvSpPr>
          <p:nvPr/>
        </p:nvSpPr>
        <p:spPr bwMode="auto">
          <a:xfrm>
            <a:off x="1655763" y="990600"/>
            <a:ext cx="6840538" cy="0"/>
          </a:xfrm>
          <a:prstGeom prst="line">
            <a:avLst/>
          </a:prstGeom>
          <a:noFill/>
          <a:ln w="28575">
            <a:solidFill>
              <a:schemeClr val="tx1"/>
            </a:solidFill>
            <a:round/>
            <a:headEnd/>
            <a:tailEnd/>
          </a:ln>
        </p:spPr>
        <p:txBody>
          <a:bodyPr/>
          <a:lstStyle/>
          <a:p>
            <a:endParaRPr lang="el-GR"/>
          </a:p>
        </p:txBody>
      </p:sp>
      <p:sp>
        <p:nvSpPr>
          <p:cNvPr id="13" name="Rectangle 11"/>
          <p:cNvSpPr>
            <a:spLocks noChangeArrowheads="1"/>
          </p:cNvSpPr>
          <p:nvPr/>
        </p:nvSpPr>
        <p:spPr bwMode="auto">
          <a:xfrm>
            <a:off x="685800" y="1042974"/>
            <a:ext cx="7467600" cy="457200"/>
          </a:xfrm>
          <a:prstGeom prst="rect">
            <a:avLst/>
          </a:prstGeom>
          <a:noFill/>
          <a:ln w="9525">
            <a:noFill/>
            <a:miter lim="800000"/>
            <a:headEnd/>
            <a:tailEnd/>
          </a:ln>
        </p:spPr>
        <p:txBody>
          <a:bodyPr anchor="ctr"/>
          <a:lstStyle/>
          <a:p>
            <a:pPr algn="r"/>
            <a:endParaRPr lang="el-GR" sz="2000" dirty="0">
              <a:solidFill>
                <a:srgbClr val="CC3300"/>
              </a:solidFill>
              <a:latin typeface="Cambria" pitchFamily="18" charset="0"/>
            </a:endParaRPr>
          </a:p>
        </p:txBody>
      </p:sp>
      <p:sp>
        <p:nvSpPr>
          <p:cNvPr id="14" name="Rectangle 11"/>
          <p:cNvSpPr>
            <a:spLocks noChangeArrowheads="1"/>
          </p:cNvSpPr>
          <p:nvPr/>
        </p:nvSpPr>
        <p:spPr bwMode="auto">
          <a:xfrm>
            <a:off x="838200" y="1023921"/>
            <a:ext cx="7467600" cy="457200"/>
          </a:xfrm>
          <a:prstGeom prst="rect">
            <a:avLst/>
          </a:prstGeom>
          <a:noFill/>
          <a:ln w="9525">
            <a:noFill/>
            <a:miter lim="800000"/>
            <a:headEnd/>
            <a:tailEnd/>
          </a:ln>
        </p:spPr>
        <p:txBody>
          <a:bodyPr anchor="ctr"/>
          <a:lstStyle/>
          <a:p>
            <a:pPr algn="r"/>
            <a:r>
              <a:rPr lang="el-GR" sz="1800" dirty="0">
                <a:solidFill>
                  <a:srgbClr val="CC3300"/>
                </a:solidFill>
                <a:latin typeface="Cambria" pitchFamily="18" charset="0"/>
              </a:rPr>
              <a:t>Προϋποθέσεις</a:t>
            </a:r>
            <a:r>
              <a:rPr lang="el-GR" sz="2000" dirty="0">
                <a:solidFill>
                  <a:srgbClr val="CC3300"/>
                </a:solidFill>
                <a:latin typeface="Cambria" pitchFamily="18" charset="0"/>
              </a:rPr>
              <a:t>  </a:t>
            </a:r>
            <a:r>
              <a:rPr lang="el-GR" sz="2000" b="1" dirty="0">
                <a:solidFill>
                  <a:srgbClr val="CC3300"/>
                </a:solidFill>
                <a:latin typeface="Cambria" pitchFamily="18" charset="0"/>
              </a:rPr>
              <a:t>Επιτυχίας</a:t>
            </a:r>
          </a:p>
        </p:txBody>
      </p:sp>
      <p:sp>
        <p:nvSpPr>
          <p:cNvPr id="18" name="Rectangle 3"/>
          <p:cNvSpPr txBox="1">
            <a:spLocks noChangeArrowheads="1"/>
          </p:cNvSpPr>
          <p:nvPr/>
        </p:nvSpPr>
        <p:spPr bwMode="auto">
          <a:xfrm>
            <a:off x="1571604" y="2214554"/>
            <a:ext cx="6143668" cy="24288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622300" marR="0" lvl="0" indent="-444500" algn="l" defTabSz="914400" rtl="0" eaLnBrk="1" fontAlgn="base" latinLnBrk="0" hangingPunct="1">
              <a:lnSpc>
                <a:spcPct val="100000"/>
              </a:lnSpc>
              <a:spcBef>
                <a:spcPct val="20000"/>
              </a:spcBef>
              <a:spcAft>
                <a:spcPct val="35000"/>
              </a:spcAft>
              <a:buClrTx/>
              <a:buSzTx/>
              <a:buFontTx/>
              <a:buChar char="•"/>
              <a:tabLst/>
              <a:defRPr/>
            </a:pPr>
            <a:r>
              <a:rPr kumimoji="0" lang="el-GR" sz="2000" b="0" i="0" u="none" strike="noStrike" kern="0" cap="none" spc="0" normalizeH="0" baseline="0" noProof="0" dirty="0">
                <a:ln>
                  <a:noFill/>
                </a:ln>
                <a:solidFill>
                  <a:schemeClr val="tx1"/>
                </a:solidFill>
                <a:effectLst/>
                <a:uLnTx/>
                <a:uFillTx/>
                <a:latin typeface="Book Antiqua" pitchFamily="18" charset="0"/>
                <a:ea typeface="+mn-ea"/>
                <a:cs typeface="+mn-cs"/>
              </a:rPr>
              <a:t>Θεωρητικό υπόβαθρο</a:t>
            </a:r>
          </a:p>
          <a:p>
            <a:pPr marL="622300" marR="0" lvl="0" indent="-444500" algn="l" defTabSz="914400" rtl="0" eaLnBrk="1" fontAlgn="base" latinLnBrk="0" hangingPunct="1">
              <a:lnSpc>
                <a:spcPct val="100000"/>
              </a:lnSpc>
              <a:spcBef>
                <a:spcPct val="20000"/>
              </a:spcBef>
              <a:spcAft>
                <a:spcPct val="35000"/>
              </a:spcAft>
              <a:buClrTx/>
              <a:buSzTx/>
              <a:buFontTx/>
              <a:buChar char="•"/>
              <a:tabLst/>
              <a:defRPr/>
            </a:pPr>
            <a:r>
              <a:rPr kumimoji="0" lang="el-GR" sz="2000" b="0" i="0" u="none" strike="noStrike" kern="0" cap="none" spc="0" normalizeH="0" baseline="0" noProof="0" dirty="0">
                <a:ln>
                  <a:noFill/>
                </a:ln>
                <a:solidFill>
                  <a:schemeClr val="tx1"/>
                </a:solidFill>
                <a:effectLst/>
                <a:uLnTx/>
                <a:uFillTx/>
                <a:latin typeface="Book Antiqua" pitchFamily="18" charset="0"/>
                <a:ea typeface="+mn-ea"/>
                <a:cs typeface="+mn-cs"/>
              </a:rPr>
              <a:t>Γνώση του εξοπλισμού</a:t>
            </a:r>
          </a:p>
          <a:p>
            <a:pPr marL="622300" marR="0" lvl="0" indent="-444500" algn="l" defTabSz="914400" rtl="0" eaLnBrk="1" fontAlgn="base" latinLnBrk="0" hangingPunct="1">
              <a:lnSpc>
                <a:spcPct val="100000"/>
              </a:lnSpc>
              <a:spcBef>
                <a:spcPct val="20000"/>
              </a:spcBef>
              <a:spcAft>
                <a:spcPct val="35000"/>
              </a:spcAft>
              <a:buClrTx/>
              <a:buSzTx/>
              <a:buFontTx/>
              <a:buChar char="•"/>
              <a:tabLst/>
              <a:defRPr/>
            </a:pPr>
            <a:r>
              <a:rPr kumimoji="0" lang="el-GR" sz="2000" b="0" i="0" u="none" strike="noStrike" kern="0" cap="none" spc="0" normalizeH="0" baseline="0" noProof="0" dirty="0">
                <a:ln>
                  <a:noFill/>
                </a:ln>
                <a:solidFill>
                  <a:schemeClr val="tx1"/>
                </a:solidFill>
                <a:effectLst/>
                <a:uLnTx/>
                <a:uFillTx/>
                <a:latin typeface="Book Antiqua" pitchFamily="18" charset="0"/>
                <a:ea typeface="+mn-ea"/>
                <a:cs typeface="+mn-cs"/>
              </a:rPr>
              <a:t>Εφαρμογή καλής τεχνικής</a:t>
            </a:r>
          </a:p>
          <a:p>
            <a:pPr marL="622300" indent="-444500">
              <a:spcBef>
                <a:spcPct val="20000"/>
              </a:spcBef>
              <a:spcAft>
                <a:spcPct val="35000"/>
              </a:spcAft>
              <a:buFontTx/>
              <a:buChar char="•"/>
            </a:pPr>
            <a:r>
              <a:rPr kumimoji="0" lang="el-GR" sz="2000" b="0" i="0" u="none" strike="noStrike" kern="0" cap="none" spc="0" normalizeH="0" baseline="0" noProof="0" dirty="0">
                <a:ln>
                  <a:noFill/>
                </a:ln>
                <a:solidFill>
                  <a:schemeClr val="tx1"/>
                </a:solidFill>
                <a:effectLst/>
                <a:uLnTx/>
                <a:uFillTx/>
                <a:latin typeface="Book Antiqua" pitchFamily="18" charset="0"/>
                <a:ea typeface="+mn-ea"/>
                <a:cs typeface="+mn-cs"/>
              </a:rPr>
              <a:t>Αναγνώριση &amp; αντιμετώπιση </a:t>
            </a:r>
            <a:r>
              <a:rPr lang="el-GR" sz="2000" kern="0" dirty="0">
                <a:latin typeface="Book Antiqua" pitchFamily="18" charset="0"/>
                <a:cs typeface="+mn-cs"/>
              </a:rPr>
              <a:t>των επιπλοκών</a:t>
            </a:r>
          </a:p>
          <a:p>
            <a:pPr marL="622300" indent="-444500">
              <a:spcBef>
                <a:spcPct val="20000"/>
              </a:spcBef>
              <a:spcAft>
                <a:spcPct val="35000"/>
              </a:spcAft>
              <a:buFontTx/>
              <a:buChar char="•"/>
            </a:pPr>
            <a:r>
              <a:rPr lang="el-GR" sz="2000" kern="0" dirty="0">
                <a:latin typeface="Book Antiqua" pitchFamily="18" charset="0"/>
                <a:cs typeface="+mn-cs"/>
              </a:rPr>
              <a:t>Γνώση των δυνατοτήτων και ορίων της</a:t>
            </a:r>
          </a:p>
          <a:p>
            <a:pPr marL="622300" marR="0" lvl="0" indent="-444500" algn="l" defTabSz="914400" rtl="0" eaLnBrk="1" fontAlgn="base" latinLnBrk="0" hangingPunct="1">
              <a:lnSpc>
                <a:spcPct val="100000"/>
              </a:lnSpc>
              <a:spcBef>
                <a:spcPct val="20000"/>
              </a:spcBef>
              <a:spcAft>
                <a:spcPct val="35000"/>
              </a:spcAft>
              <a:buClrTx/>
              <a:buSzTx/>
              <a:buFontTx/>
              <a:buChar char="•"/>
              <a:tabLst/>
              <a:defRPr/>
            </a:pPr>
            <a:endParaRPr kumimoji="0" lang="el-GR" sz="2000" b="0" i="0" u="none" strike="noStrike" kern="0" cap="none" spc="0" normalizeH="0" baseline="0" noProof="0" dirty="0">
              <a:ln>
                <a:noFill/>
              </a:ln>
              <a:solidFill>
                <a:schemeClr val="tx1"/>
              </a:solidFill>
              <a:effectLst/>
              <a:uLnTx/>
              <a:uFillTx/>
              <a:latin typeface="Book Antiqua" pitchFamily="18" charset="0"/>
              <a:ea typeface="+mn-ea"/>
              <a:cs typeface="+mn-c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e 7"/>
          <p:cNvSpPr>
            <a:spLocks noChangeShapeType="1"/>
          </p:cNvSpPr>
          <p:nvPr/>
        </p:nvSpPr>
        <p:spPr bwMode="auto">
          <a:xfrm>
            <a:off x="0" y="5597527"/>
            <a:ext cx="6119813" cy="0"/>
          </a:xfrm>
          <a:prstGeom prst="line">
            <a:avLst/>
          </a:prstGeom>
          <a:noFill/>
          <a:ln w="9525">
            <a:solidFill>
              <a:schemeClr val="tx1"/>
            </a:solidFill>
            <a:round/>
            <a:headEnd/>
            <a:tailEnd/>
          </a:ln>
        </p:spPr>
        <p:txBody>
          <a:bodyPr/>
          <a:lstStyle/>
          <a:p>
            <a:endParaRPr lang="el-GR"/>
          </a:p>
        </p:txBody>
      </p:sp>
      <p:sp>
        <p:nvSpPr>
          <p:cNvPr id="8" name="Line 8"/>
          <p:cNvSpPr>
            <a:spLocks noChangeShapeType="1"/>
          </p:cNvSpPr>
          <p:nvPr/>
        </p:nvSpPr>
        <p:spPr bwMode="auto">
          <a:xfrm flipV="1">
            <a:off x="215900" y="5524502"/>
            <a:ext cx="5688013" cy="1588"/>
          </a:xfrm>
          <a:prstGeom prst="line">
            <a:avLst/>
          </a:prstGeom>
          <a:noFill/>
          <a:ln w="28575">
            <a:solidFill>
              <a:schemeClr val="tx1"/>
            </a:solidFill>
            <a:round/>
            <a:headEnd/>
            <a:tailEnd/>
          </a:ln>
        </p:spPr>
        <p:txBody>
          <a:bodyPr/>
          <a:lstStyle/>
          <a:p>
            <a:endParaRPr lang="el-GR"/>
          </a:p>
        </p:txBody>
      </p:sp>
      <p:sp>
        <p:nvSpPr>
          <p:cNvPr id="9" name="Rectangle 3"/>
          <p:cNvSpPr txBox="1">
            <a:spLocks noChangeArrowheads="1"/>
          </p:cNvSpPr>
          <p:nvPr/>
        </p:nvSpPr>
        <p:spPr bwMode="auto">
          <a:xfrm>
            <a:off x="2143108" y="5643578"/>
            <a:ext cx="3990975" cy="7143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gn="r">
              <a:spcBef>
                <a:spcPct val="20000"/>
              </a:spcBef>
            </a:pPr>
            <a:r>
              <a:rPr kumimoji="0" lang="en-US" sz="1800" b="0" i="1" u="none" strike="noStrike" kern="0" cap="none" spc="0" normalizeH="0" baseline="0" noProof="0" dirty="0">
                <a:ln>
                  <a:noFill/>
                </a:ln>
                <a:solidFill>
                  <a:srgbClr val="082F86"/>
                </a:solidFill>
                <a:effectLst/>
                <a:uLnTx/>
                <a:uFillTx/>
                <a:latin typeface="+mn-lt"/>
                <a:ea typeface="+mn-ea"/>
                <a:cs typeface="+mn-cs"/>
              </a:rPr>
              <a:t>HYS… </a:t>
            </a:r>
            <a:r>
              <a:rPr kumimoji="0" lang="en-US" sz="1800" b="0" i="1" u="none" strike="noStrike" kern="0" cap="none" spc="0" normalizeH="0" baseline="0" noProof="0" dirty="0" err="1">
                <a:ln>
                  <a:noFill/>
                </a:ln>
                <a:solidFill>
                  <a:srgbClr val="082F86"/>
                </a:solidFill>
                <a:effectLst/>
                <a:uLnTx/>
                <a:uFillTx/>
                <a:latin typeface="+mn-lt"/>
                <a:ea typeface="+mn-ea"/>
                <a:cs typeface="+mn-cs"/>
              </a:rPr>
              <a:t>Pantaleoni</a:t>
            </a:r>
            <a:r>
              <a:rPr kumimoji="0" lang="en-US" sz="1800" b="0" i="1" u="none" strike="noStrike" kern="0" cap="none" spc="0" normalizeH="0" baseline="0" noProof="0" dirty="0">
                <a:ln>
                  <a:noFill/>
                </a:ln>
                <a:solidFill>
                  <a:srgbClr val="082F86"/>
                </a:solidFill>
                <a:effectLst/>
                <a:uLnTx/>
                <a:uFillTx/>
                <a:latin typeface="+mn-lt"/>
                <a:ea typeface="+mn-ea"/>
                <a:cs typeface="+mn-cs"/>
              </a:rPr>
              <a:t>… </a:t>
            </a:r>
            <a:r>
              <a:rPr kumimoji="0" lang="el-GR" sz="1800" b="0" i="1" u="none" strike="noStrike" kern="0" cap="none" spc="0" normalizeH="0" baseline="0" noProof="0" dirty="0">
                <a:ln>
                  <a:noFill/>
                </a:ln>
                <a:solidFill>
                  <a:srgbClr val="082F86"/>
                </a:solidFill>
                <a:effectLst/>
                <a:uLnTx/>
                <a:uFillTx/>
                <a:latin typeface="+mn-lt"/>
                <a:ea typeface="+mn-ea"/>
                <a:cs typeface="+mn-cs"/>
              </a:rPr>
              <a:t>Σήμερα</a:t>
            </a:r>
            <a:endParaRPr lang="el-GR" sz="1800" dirty="0">
              <a:solidFill>
                <a:srgbClr val="CC3300"/>
              </a:solidFill>
              <a:latin typeface="Cambria" pitchFamily="18"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endParaRPr kumimoji="0" lang="el-GR" sz="1800" b="0" i="1" u="none" strike="noStrike" kern="0" cap="none" spc="0" normalizeH="0" baseline="0" noProof="0" dirty="0">
              <a:ln>
                <a:noFill/>
              </a:ln>
              <a:solidFill>
                <a:srgbClr val="082F86"/>
              </a:solidFill>
              <a:effectLst/>
              <a:uLnTx/>
              <a:uFillTx/>
              <a:latin typeface="+mn-lt"/>
              <a:ea typeface="+mn-ea"/>
              <a:cs typeface="+mn-cs"/>
            </a:endParaRPr>
          </a:p>
        </p:txBody>
      </p:sp>
      <p:sp>
        <p:nvSpPr>
          <p:cNvPr id="10" name="Rectangle 5"/>
          <p:cNvSpPr>
            <a:spLocks noChangeArrowheads="1"/>
          </p:cNvSpPr>
          <p:nvPr/>
        </p:nvSpPr>
        <p:spPr bwMode="auto">
          <a:xfrm>
            <a:off x="685800" y="533400"/>
            <a:ext cx="7467600" cy="381000"/>
          </a:xfrm>
          <a:prstGeom prst="rect">
            <a:avLst/>
          </a:prstGeom>
          <a:noFill/>
          <a:ln w="9525">
            <a:noFill/>
            <a:miter lim="800000"/>
            <a:headEnd/>
            <a:tailEnd/>
          </a:ln>
        </p:spPr>
        <p:txBody>
          <a:bodyPr anchor="ctr"/>
          <a:lstStyle/>
          <a:p>
            <a:pPr algn="r"/>
            <a:r>
              <a:rPr lang="el-GR" dirty="0"/>
              <a:t>Διαγνωστική </a:t>
            </a:r>
            <a:r>
              <a:rPr lang="en-US" dirty="0"/>
              <a:t>HYS</a:t>
            </a:r>
            <a:endParaRPr lang="el-GR" dirty="0">
              <a:solidFill>
                <a:schemeClr val="tx2"/>
              </a:solidFill>
              <a:latin typeface="Cambria" pitchFamily="18" charset="0"/>
            </a:endParaRPr>
          </a:p>
        </p:txBody>
      </p:sp>
      <p:sp>
        <p:nvSpPr>
          <p:cNvPr id="11" name="Line 9"/>
          <p:cNvSpPr>
            <a:spLocks noChangeShapeType="1"/>
          </p:cNvSpPr>
          <p:nvPr/>
        </p:nvSpPr>
        <p:spPr bwMode="auto">
          <a:xfrm>
            <a:off x="1439863" y="1062038"/>
            <a:ext cx="6840538" cy="0"/>
          </a:xfrm>
          <a:prstGeom prst="line">
            <a:avLst/>
          </a:prstGeom>
          <a:noFill/>
          <a:ln w="9525">
            <a:solidFill>
              <a:schemeClr val="tx1"/>
            </a:solidFill>
            <a:round/>
            <a:headEnd/>
            <a:tailEnd/>
          </a:ln>
        </p:spPr>
        <p:txBody>
          <a:bodyPr/>
          <a:lstStyle/>
          <a:p>
            <a:endParaRPr lang="el-GR"/>
          </a:p>
        </p:txBody>
      </p:sp>
      <p:sp>
        <p:nvSpPr>
          <p:cNvPr id="12" name="Line 10"/>
          <p:cNvSpPr>
            <a:spLocks noChangeShapeType="1"/>
          </p:cNvSpPr>
          <p:nvPr/>
        </p:nvSpPr>
        <p:spPr bwMode="auto">
          <a:xfrm>
            <a:off x="1655763" y="990600"/>
            <a:ext cx="6840538" cy="0"/>
          </a:xfrm>
          <a:prstGeom prst="line">
            <a:avLst/>
          </a:prstGeom>
          <a:noFill/>
          <a:ln w="28575">
            <a:solidFill>
              <a:schemeClr val="tx1"/>
            </a:solidFill>
            <a:round/>
            <a:headEnd/>
            <a:tailEnd/>
          </a:ln>
        </p:spPr>
        <p:txBody>
          <a:bodyPr/>
          <a:lstStyle/>
          <a:p>
            <a:endParaRPr lang="el-GR"/>
          </a:p>
        </p:txBody>
      </p:sp>
      <p:sp>
        <p:nvSpPr>
          <p:cNvPr id="13" name="Rectangle 11"/>
          <p:cNvSpPr>
            <a:spLocks noChangeArrowheads="1"/>
          </p:cNvSpPr>
          <p:nvPr/>
        </p:nvSpPr>
        <p:spPr bwMode="auto">
          <a:xfrm>
            <a:off x="685800" y="1042974"/>
            <a:ext cx="7467600" cy="457200"/>
          </a:xfrm>
          <a:prstGeom prst="rect">
            <a:avLst/>
          </a:prstGeom>
          <a:noFill/>
          <a:ln w="9525">
            <a:noFill/>
            <a:miter lim="800000"/>
            <a:headEnd/>
            <a:tailEnd/>
          </a:ln>
        </p:spPr>
        <p:txBody>
          <a:bodyPr anchor="ctr"/>
          <a:lstStyle/>
          <a:p>
            <a:pPr algn="r"/>
            <a:endParaRPr lang="el-GR" sz="2000" dirty="0">
              <a:solidFill>
                <a:srgbClr val="CC3300"/>
              </a:solidFill>
              <a:latin typeface="Cambria" pitchFamily="18" charset="0"/>
            </a:endParaRPr>
          </a:p>
        </p:txBody>
      </p:sp>
      <p:sp>
        <p:nvSpPr>
          <p:cNvPr id="14" name="Rectangle 11"/>
          <p:cNvSpPr>
            <a:spLocks noChangeArrowheads="1"/>
          </p:cNvSpPr>
          <p:nvPr/>
        </p:nvSpPr>
        <p:spPr bwMode="auto">
          <a:xfrm>
            <a:off x="838200" y="1023921"/>
            <a:ext cx="7467600" cy="457200"/>
          </a:xfrm>
          <a:prstGeom prst="rect">
            <a:avLst/>
          </a:prstGeom>
          <a:noFill/>
          <a:ln w="9525">
            <a:noFill/>
            <a:miter lim="800000"/>
            <a:headEnd/>
            <a:tailEnd/>
          </a:ln>
        </p:spPr>
        <p:txBody>
          <a:bodyPr anchor="ctr"/>
          <a:lstStyle/>
          <a:p>
            <a:pPr algn="r"/>
            <a:r>
              <a:rPr lang="el-GR" sz="1800" dirty="0">
                <a:solidFill>
                  <a:srgbClr val="CC3300"/>
                </a:solidFill>
                <a:latin typeface="Cambria" pitchFamily="18" charset="0"/>
              </a:rPr>
              <a:t>Προϋποθέσεις</a:t>
            </a:r>
            <a:r>
              <a:rPr lang="el-GR" sz="2000" dirty="0">
                <a:solidFill>
                  <a:srgbClr val="CC3300"/>
                </a:solidFill>
                <a:latin typeface="Cambria" pitchFamily="18" charset="0"/>
              </a:rPr>
              <a:t>  </a:t>
            </a:r>
            <a:r>
              <a:rPr lang="el-GR" sz="2000" b="1" dirty="0">
                <a:solidFill>
                  <a:srgbClr val="CC3300"/>
                </a:solidFill>
                <a:latin typeface="Cambria" pitchFamily="18" charset="0"/>
              </a:rPr>
              <a:t>Εξέλιξης</a:t>
            </a:r>
          </a:p>
        </p:txBody>
      </p:sp>
      <p:sp>
        <p:nvSpPr>
          <p:cNvPr id="18" name="Rectangle 3"/>
          <p:cNvSpPr txBox="1">
            <a:spLocks noChangeArrowheads="1"/>
          </p:cNvSpPr>
          <p:nvPr/>
        </p:nvSpPr>
        <p:spPr bwMode="auto">
          <a:xfrm>
            <a:off x="1571604" y="2285992"/>
            <a:ext cx="5072098" cy="18573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622300" indent="-444500" eaLnBrk="1" hangingPunct="1">
              <a:spcAft>
                <a:spcPct val="35000"/>
              </a:spcAft>
              <a:buFont typeface="Arial" pitchFamily="34" charset="0"/>
              <a:buChar char="•"/>
            </a:pPr>
            <a:r>
              <a:rPr lang="en-US" sz="2000" dirty="0">
                <a:latin typeface="Book Antiqua" pitchFamily="18" charset="0"/>
              </a:rPr>
              <a:t>Office procedure </a:t>
            </a:r>
          </a:p>
          <a:p>
            <a:pPr marL="622300" indent="-444500" eaLnBrk="1" hangingPunct="1">
              <a:spcAft>
                <a:spcPct val="35000"/>
              </a:spcAft>
              <a:buFont typeface="Arial" pitchFamily="34" charset="0"/>
              <a:buChar char="•"/>
            </a:pPr>
            <a:r>
              <a:rPr lang="el-GR" sz="2000" dirty="0">
                <a:latin typeface="Book Antiqua" pitchFamily="18" charset="0"/>
              </a:rPr>
              <a:t>Επιλογή </a:t>
            </a:r>
            <a:r>
              <a:rPr lang="el-GR" sz="2000" dirty="0" err="1">
                <a:latin typeface="Book Antiqua" pitchFamily="18" charset="0"/>
              </a:rPr>
              <a:t>διατατικού</a:t>
            </a:r>
            <a:r>
              <a:rPr lang="el-GR" sz="2000" dirty="0">
                <a:latin typeface="Book Antiqua" pitchFamily="18" charset="0"/>
              </a:rPr>
              <a:t> μέσου</a:t>
            </a:r>
          </a:p>
          <a:p>
            <a:pPr marL="622300" indent="-444500" eaLnBrk="1" hangingPunct="1">
              <a:spcAft>
                <a:spcPct val="35000"/>
              </a:spcAft>
              <a:buFont typeface="Arial" pitchFamily="34" charset="0"/>
              <a:buChar char="•"/>
            </a:pPr>
            <a:r>
              <a:rPr lang="el-GR" sz="2000" dirty="0">
                <a:latin typeface="Book Antiqua" pitchFamily="18" charset="0"/>
              </a:rPr>
              <a:t>Υπέρβαση των ορίων της</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Line 7"/>
          <p:cNvSpPr>
            <a:spLocks noChangeShapeType="1"/>
          </p:cNvSpPr>
          <p:nvPr/>
        </p:nvSpPr>
        <p:spPr bwMode="auto">
          <a:xfrm>
            <a:off x="0" y="5597527"/>
            <a:ext cx="6119813" cy="0"/>
          </a:xfrm>
          <a:prstGeom prst="line">
            <a:avLst/>
          </a:prstGeom>
          <a:noFill/>
          <a:ln w="9525">
            <a:solidFill>
              <a:schemeClr val="tx1"/>
            </a:solidFill>
            <a:round/>
            <a:headEnd/>
            <a:tailEnd/>
          </a:ln>
        </p:spPr>
        <p:txBody>
          <a:bodyPr/>
          <a:lstStyle/>
          <a:p>
            <a:endParaRPr lang="el-GR"/>
          </a:p>
        </p:txBody>
      </p:sp>
      <p:sp>
        <p:nvSpPr>
          <p:cNvPr id="8" name="Line 8"/>
          <p:cNvSpPr>
            <a:spLocks noChangeShapeType="1"/>
          </p:cNvSpPr>
          <p:nvPr/>
        </p:nvSpPr>
        <p:spPr bwMode="auto">
          <a:xfrm flipV="1">
            <a:off x="215900" y="5524502"/>
            <a:ext cx="5688013" cy="1588"/>
          </a:xfrm>
          <a:prstGeom prst="line">
            <a:avLst/>
          </a:prstGeom>
          <a:noFill/>
          <a:ln w="28575">
            <a:solidFill>
              <a:schemeClr val="tx1"/>
            </a:solidFill>
            <a:round/>
            <a:headEnd/>
            <a:tailEnd/>
          </a:ln>
        </p:spPr>
        <p:txBody>
          <a:bodyPr/>
          <a:lstStyle/>
          <a:p>
            <a:endParaRPr lang="el-GR"/>
          </a:p>
        </p:txBody>
      </p:sp>
      <p:sp>
        <p:nvSpPr>
          <p:cNvPr id="9" name="Rectangle 3"/>
          <p:cNvSpPr txBox="1">
            <a:spLocks noChangeArrowheads="1"/>
          </p:cNvSpPr>
          <p:nvPr/>
        </p:nvSpPr>
        <p:spPr bwMode="auto">
          <a:xfrm>
            <a:off x="2143108" y="5643578"/>
            <a:ext cx="3990975" cy="7143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gn="r">
              <a:spcBef>
                <a:spcPct val="20000"/>
              </a:spcBef>
            </a:pPr>
            <a:r>
              <a:rPr kumimoji="0" lang="en-US" sz="1800" b="0" i="1" u="none" strike="noStrike" kern="0" cap="none" spc="0" normalizeH="0" baseline="0" noProof="0" dirty="0">
                <a:ln>
                  <a:noFill/>
                </a:ln>
                <a:solidFill>
                  <a:srgbClr val="082F86"/>
                </a:solidFill>
                <a:effectLst/>
                <a:uLnTx/>
                <a:uFillTx/>
                <a:latin typeface="+mn-lt"/>
                <a:ea typeface="+mn-ea"/>
                <a:cs typeface="+mn-cs"/>
              </a:rPr>
              <a:t>HYS… </a:t>
            </a:r>
            <a:r>
              <a:rPr kumimoji="0" lang="en-US" sz="1800" b="0" i="1" u="none" strike="noStrike" kern="0" cap="none" spc="0" normalizeH="0" baseline="0" noProof="0" dirty="0" err="1">
                <a:ln>
                  <a:noFill/>
                </a:ln>
                <a:solidFill>
                  <a:srgbClr val="082F86"/>
                </a:solidFill>
                <a:effectLst/>
                <a:uLnTx/>
                <a:uFillTx/>
                <a:latin typeface="+mn-lt"/>
                <a:ea typeface="+mn-ea"/>
                <a:cs typeface="+mn-cs"/>
              </a:rPr>
              <a:t>Pantaleoni</a:t>
            </a:r>
            <a:r>
              <a:rPr kumimoji="0" lang="en-US" sz="1800" b="0" i="1" u="none" strike="noStrike" kern="0" cap="none" spc="0" normalizeH="0" baseline="0" noProof="0" dirty="0">
                <a:ln>
                  <a:noFill/>
                </a:ln>
                <a:solidFill>
                  <a:srgbClr val="082F86"/>
                </a:solidFill>
                <a:effectLst/>
                <a:uLnTx/>
                <a:uFillTx/>
                <a:latin typeface="+mn-lt"/>
                <a:ea typeface="+mn-ea"/>
                <a:cs typeface="+mn-cs"/>
              </a:rPr>
              <a:t>… </a:t>
            </a:r>
            <a:r>
              <a:rPr kumimoji="0" lang="el-GR" sz="1800" b="0" i="1" u="none" strike="noStrike" kern="0" cap="none" spc="0" normalizeH="0" baseline="0" noProof="0" dirty="0">
                <a:ln>
                  <a:noFill/>
                </a:ln>
                <a:solidFill>
                  <a:srgbClr val="082F86"/>
                </a:solidFill>
                <a:effectLst/>
                <a:uLnTx/>
                <a:uFillTx/>
                <a:latin typeface="+mn-lt"/>
                <a:ea typeface="+mn-ea"/>
                <a:cs typeface="+mn-cs"/>
              </a:rPr>
              <a:t>Σήμερα</a:t>
            </a:r>
            <a:br>
              <a:rPr kumimoji="0" lang="el-GR" sz="1800" b="0" i="1" u="none" strike="noStrike" kern="0" cap="none" spc="0" normalizeH="0" baseline="0" noProof="0" dirty="0">
                <a:ln>
                  <a:noFill/>
                </a:ln>
                <a:solidFill>
                  <a:srgbClr val="082F86"/>
                </a:solidFill>
                <a:effectLst/>
                <a:uLnTx/>
                <a:uFillTx/>
                <a:latin typeface="+mn-lt"/>
                <a:ea typeface="+mn-ea"/>
                <a:cs typeface="+mn-cs"/>
              </a:rPr>
            </a:br>
            <a:r>
              <a:rPr lang="el-GR" sz="1800" dirty="0">
                <a:solidFill>
                  <a:srgbClr val="CC3300"/>
                </a:solidFill>
                <a:latin typeface="Cambria" pitchFamily="18" charset="0"/>
              </a:rPr>
              <a:t>Προϋποθέσεις</a:t>
            </a:r>
            <a:r>
              <a:rPr lang="el-GR" sz="2000" dirty="0">
                <a:solidFill>
                  <a:srgbClr val="CC3300"/>
                </a:solidFill>
                <a:latin typeface="Cambria" pitchFamily="18" charset="0"/>
              </a:rPr>
              <a:t>  </a:t>
            </a:r>
            <a:r>
              <a:rPr lang="el-GR" sz="2000" b="1" dirty="0">
                <a:solidFill>
                  <a:srgbClr val="CC3300"/>
                </a:solidFill>
                <a:latin typeface="Cambria" pitchFamily="18" charset="0"/>
              </a:rPr>
              <a:t>Εξέλιξης</a:t>
            </a:r>
          </a:p>
          <a:p>
            <a:pPr marL="342900" indent="-342900" algn="r">
              <a:spcBef>
                <a:spcPct val="20000"/>
              </a:spcBef>
            </a:pPr>
            <a:endParaRPr lang="el-GR" sz="1800" dirty="0">
              <a:solidFill>
                <a:srgbClr val="CC3300"/>
              </a:solidFill>
              <a:latin typeface="Cambria" pitchFamily="18"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endParaRPr kumimoji="0" lang="el-GR" sz="1800" b="0" i="1" u="none" strike="noStrike" kern="0" cap="none" spc="0" normalizeH="0" baseline="0" noProof="0" dirty="0">
              <a:ln>
                <a:noFill/>
              </a:ln>
              <a:solidFill>
                <a:srgbClr val="082F86"/>
              </a:solidFill>
              <a:effectLst/>
              <a:uLnTx/>
              <a:uFillTx/>
              <a:latin typeface="+mn-lt"/>
              <a:ea typeface="+mn-ea"/>
              <a:cs typeface="+mn-cs"/>
            </a:endParaRPr>
          </a:p>
        </p:txBody>
      </p:sp>
      <p:sp>
        <p:nvSpPr>
          <p:cNvPr id="10" name="Rectangle 5"/>
          <p:cNvSpPr>
            <a:spLocks noChangeArrowheads="1"/>
          </p:cNvSpPr>
          <p:nvPr/>
        </p:nvSpPr>
        <p:spPr bwMode="auto">
          <a:xfrm>
            <a:off x="685800" y="533400"/>
            <a:ext cx="7467600" cy="381000"/>
          </a:xfrm>
          <a:prstGeom prst="rect">
            <a:avLst/>
          </a:prstGeom>
          <a:noFill/>
          <a:ln w="9525">
            <a:noFill/>
            <a:miter lim="800000"/>
            <a:headEnd/>
            <a:tailEnd/>
          </a:ln>
        </p:spPr>
        <p:txBody>
          <a:bodyPr anchor="ctr"/>
          <a:lstStyle/>
          <a:p>
            <a:pPr algn="r"/>
            <a:r>
              <a:rPr lang="el-GR" dirty="0"/>
              <a:t>Διαγνωστική </a:t>
            </a:r>
            <a:r>
              <a:rPr lang="en-US" dirty="0"/>
              <a:t>HYS</a:t>
            </a:r>
            <a:endParaRPr lang="el-GR" dirty="0">
              <a:solidFill>
                <a:schemeClr val="tx2"/>
              </a:solidFill>
              <a:latin typeface="Cambria" pitchFamily="18" charset="0"/>
            </a:endParaRPr>
          </a:p>
        </p:txBody>
      </p:sp>
      <p:sp>
        <p:nvSpPr>
          <p:cNvPr id="11" name="Line 9"/>
          <p:cNvSpPr>
            <a:spLocks noChangeShapeType="1"/>
          </p:cNvSpPr>
          <p:nvPr/>
        </p:nvSpPr>
        <p:spPr bwMode="auto">
          <a:xfrm>
            <a:off x="1439863" y="1062038"/>
            <a:ext cx="6840538" cy="0"/>
          </a:xfrm>
          <a:prstGeom prst="line">
            <a:avLst/>
          </a:prstGeom>
          <a:noFill/>
          <a:ln w="9525">
            <a:solidFill>
              <a:schemeClr val="tx1"/>
            </a:solidFill>
            <a:round/>
            <a:headEnd/>
            <a:tailEnd/>
          </a:ln>
        </p:spPr>
        <p:txBody>
          <a:bodyPr/>
          <a:lstStyle/>
          <a:p>
            <a:endParaRPr lang="el-GR"/>
          </a:p>
        </p:txBody>
      </p:sp>
      <p:sp>
        <p:nvSpPr>
          <p:cNvPr id="12" name="Line 10"/>
          <p:cNvSpPr>
            <a:spLocks noChangeShapeType="1"/>
          </p:cNvSpPr>
          <p:nvPr/>
        </p:nvSpPr>
        <p:spPr bwMode="auto">
          <a:xfrm>
            <a:off x="1655763" y="990600"/>
            <a:ext cx="6840538" cy="0"/>
          </a:xfrm>
          <a:prstGeom prst="line">
            <a:avLst/>
          </a:prstGeom>
          <a:noFill/>
          <a:ln w="28575">
            <a:solidFill>
              <a:schemeClr val="tx1"/>
            </a:solidFill>
            <a:round/>
            <a:headEnd/>
            <a:tailEnd/>
          </a:ln>
        </p:spPr>
        <p:txBody>
          <a:bodyPr/>
          <a:lstStyle/>
          <a:p>
            <a:endParaRPr lang="el-GR"/>
          </a:p>
        </p:txBody>
      </p:sp>
      <p:sp>
        <p:nvSpPr>
          <p:cNvPr id="13" name="Rectangle 11"/>
          <p:cNvSpPr>
            <a:spLocks noChangeArrowheads="1"/>
          </p:cNvSpPr>
          <p:nvPr/>
        </p:nvSpPr>
        <p:spPr bwMode="auto">
          <a:xfrm>
            <a:off x="685800" y="1042974"/>
            <a:ext cx="7467600" cy="457200"/>
          </a:xfrm>
          <a:prstGeom prst="rect">
            <a:avLst/>
          </a:prstGeom>
          <a:noFill/>
          <a:ln w="9525">
            <a:noFill/>
            <a:miter lim="800000"/>
            <a:headEnd/>
            <a:tailEnd/>
          </a:ln>
        </p:spPr>
        <p:txBody>
          <a:bodyPr anchor="ctr"/>
          <a:lstStyle/>
          <a:p>
            <a:pPr algn="r"/>
            <a:endParaRPr lang="el-GR" sz="2000" dirty="0">
              <a:solidFill>
                <a:srgbClr val="CC3300"/>
              </a:solidFill>
              <a:latin typeface="Cambria" pitchFamily="18" charset="0"/>
            </a:endParaRPr>
          </a:p>
        </p:txBody>
      </p:sp>
      <p:sp>
        <p:nvSpPr>
          <p:cNvPr id="14" name="Rectangle 11"/>
          <p:cNvSpPr>
            <a:spLocks noChangeArrowheads="1"/>
          </p:cNvSpPr>
          <p:nvPr/>
        </p:nvSpPr>
        <p:spPr bwMode="auto">
          <a:xfrm>
            <a:off x="700061" y="1023921"/>
            <a:ext cx="7467600" cy="457200"/>
          </a:xfrm>
          <a:prstGeom prst="rect">
            <a:avLst/>
          </a:prstGeom>
          <a:noFill/>
          <a:ln w="9525">
            <a:noFill/>
            <a:miter lim="800000"/>
            <a:headEnd/>
            <a:tailEnd/>
          </a:ln>
        </p:spPr>
        <p:txBody>
          <a:bodyPr anchor="ctr"/>
          <a:lstStyle/>
          <a:p>
            <a:pPr algn="r"/>
            <a:r>
              <a:rPr lang="en-US" sz="1800" dirty="0">
                <a:solidFill>
                  <a:srgbClr val="CC3300"/>
                </a:solidFill>
                <a:latin typeface="Cambria" pitchFamily="18" charset="0"/>
              </a:rPr>
              <a:t>Office procedure </a:t>
            </a:r>
          </a:p>
        </p:txBody>
      </p:sp>
      <p:sp>
        <p:nvSpPr>
          <p:cNvPr id="15" name="Rectangle 2"/>
          <p:cNvSpPr>
            <a:spLocks noChangeArrowheads="1"/>
          </p:cNvSpPr>
          <p:nvPr/>
        </p:nvSpPr>
        <p:spPr bwMode="auto">
          <a:xfrm>
            <a:off x="500034" y="2328733"/>
            <a:ext cx="2452686" cy="2246769"/>
          </a:xfrm>
          <a:prstGeom prst="rect">
            <a:avLst/>
          </a:prstGeom>
          <a:gradFill rotWithShape="1">
            <a:gsLst>
              <a:gs pos="0">
                <a:srgbClr val="939393"/>
              </a:gs>
              <a:gs pos="100000">
                <a:srgbClr val="939393">
                  <a:gamma/>
                  <a:tint val="1569"/>
                  <a:invGamma/>
                </a:srgbClr>
              </a:gs>
            </a:gsLst>
            <a:lin ang="0" scaled="1"/>
          </a:gradFill>
          <a:ln w="38100">
            <a:solidFill>
              <a:srgbClr val="FF3300"/>
            </a:solidFill>
            <a:miter lim="800000"/>
            <a:headEnd/>
            <a:tailEnd/>
          </a:ln>
          <a:effectLst>
            <a:outerShdw dist="12700" algn="ctr" rotWithShape="0">
              <a:schemeClr val="tx2"/>
            </a:outerShdw>
          </a:effectLst>
        </p:spPr>
        <p:txBody>
          <a:bodyPr wrap="square" anchor="ctr">
            <a:spAutoFit/>
          </a:bodyPr>
          <a:lstStyle/>
          <a:p>
            <a:pPr eaLnBrk="0" hangingPunct="0">
              <a:defRPr/>
            </a:pPr>
            <a:r>
              <a:rPr lang="el-GR" sz="1400">
                <a:ln w="12700">
                  <a:noFill/>
                </a:ln>
                <a:solidFill>
                  <a:srgbClr val="000099"/>
                </a:solidFill>
                <a:latin typeface="Book Antiqua" pitchFamily="18" charset="0"/>
              </a:rPr>
              <a:t>Σκοπός</a:t>
            </a:r>
            <a:br>
              <a:rPr lang="el-GR" sz="1400">
                <a:ln w="12700">
                  <a:noFill/>
                </a:ln>
                <a:solidFill>
                  <a:srgbClr val="000099"/>
                </a:solidFill>
                <a:latin typeface="Book Antiqua" pitchFamily="18" charset="0"/>
              </a:rPr>
            </a:br>
            <a:r>
              <a:rPr lang="el-GR" sz="1400">
                <a:ln w="12700">
                  <a:noFill/>
                </a:ln>
                <a:solidFill>
                  <a:srgbClr val="000099"/>
                </a:solidFill>
                <a:latin typeface="Book Antiqua" pitchFamily="18" charset="0"/>
              </a:rPr>
              <a:t>ο συνδυασμός</a:t>
            </a:r>
          </a:p>
          <a:p>
            <a:pPr eaLnBrk="0" hangingPunct="0">
              <a:defRPr/>
            </a:pPr>
            <a:endParaRPr lang="el-GR" sz="1400">
              <a:ln w="12700">
                <a:noFill/>
              </a:ln>
              <a:latin typeface="Book Antiqua" pitchFamily="18" charset="0"/>
            </a:endParaRPr>
          </a:p>
          <a:p>
            <a:pPr eaLnBrk="0" hangingPunct="0">
              <a:defRPr/>
            </a:pPr>
            <a:r>
              <a:rPr lang="el-GR" sz="1400">
                <a:ln w="12700">
                  <a:noFill/>
                </a:ln>
                <a:latin typeface="Book Antiqua" pitchFamily="18" charset="0"/>
              </a:rPr>
              <a:t>Υψηλής διαγνωστικής αξίας της άμεσης οπτικής εξέτασης</a:t>
            </a:r>
          </a:p>
          <a:p>
            <a:pPr eaLnBrk="0" hangingPunct="0">
              <a:defRPr/>
            </a:pPr>
            <a:endParaRPr lang="el-GR" sz="1400">
              <a:ln w="12700">
                <a:noFill/>
              </a:ln>
              <a:latin typeface="Book Antiqua" pitchFamily="18" charset="0"/>
            </a:endParaRPr>
          </a:p>
          <a:p>
            <a:pPr eaLnBrk="0" hangingPunct="0">
              <a:defRPr/>
            </a:pPr>
            <a:r>
              <a:rPr lang="el-GR" sz="1400">
                <a:ln w="12700">
                  <a:noFill/>
                </a:ln>
                <a:latin typeface="Book Antiqua" pitchFamily="18" charset="0"/>
              </a:rPr>
              <a:t>Υψηλής αποδεκτικότητας από την ασθενή</a:t>
            </a:r>
          </a:p>
          <a:p>
            <a:pPr eaLnBrk="0" hangingPunct="0">
              <a:defRPr/>
            </a:pPr>
            <a:endParaRPr lang="el-GR" sz="1400">
              <a:ln w="12700">
                <a:noFill/>
              </a:ln>
              <a:latin typeface="Book Antiqua" pitchFamily="18" charset="0"/>
            </a:endParaRPr>
          </a:p>
          <a:p>
            <a:pPr eaLnBrk="0" hangingPunct="0">
              <a:defRPr/>
            </a:pPr>
            <a:r>
              <a:rPr lang="el-GR" sz="1400">
                <a:ln w="12700">
                  <a:noFill/>
                </a:ln>
                <a:latin typeface="Book Antiqua" pitchFamily="18" charset="0"/>
              </a:rPr>
              <a:t>Εύκολης τεχνικής</a:t>
            </a:r>
          </a:p>
        </p:txBody>
      </p:sp>
      <p:sp>
        <p:nvSpPr>
          <p:cNvPr id="16" name="Rectangle 3"/>
          <p:cNvSpPr>
            <a:spLocks noChangeArrowheads="1"/>
          </p:cNvSpPr>
          <p:nvPr/>
        </p:nvSpPr>
        <p:spPr bwMode="auto">
          <a:xfrm>
            <a:off x="3365756" y="2072808"/>
            <a:ext cx="2455606" cy="2677656"/>
          </a:xfrm>
          <a:prstGeom prst="rect">
            <a:avLst/>
          </a:prstGeom>
          <a:gradFill rotWithShape="1">
            <a:gsLst>
              <a:gs pos="0">
                <a:srgbClr val="939393"/>
              </a:gs>
              <a:gs pos="100000">
                <a:srgbClr val="939393">
                  <a:gamma/>
                  <a:tint val="1569"/>
                  <a:invGamma/>
                </a:srgbClr>
              </a:gs>
            </a:gsLst>
            <a:lin ang="0" scaled="1"/>
          </a:gradFill>
          <a:ln w="38100">
            <a:solidFill>
              <a:srgbClr val="FF3300"/>
            </a:solidFill>
            <a:miter lim="800000"/>
            <a:headEnd/>
            <a:tailEnd/>
          </a:ln>
          <a:effectLst>
            <a:outerShdw dist="12700" algn="ctr" rotWithShape="0">
              <a:schemeClr val="tx2"/>
            </a:outerShdw>
          </a:effectLst>
        </p:spPr>
        <p:txBody>
          <a:bodyPr wrap="square" anchor="ctr">
            <a:spAutoFit/>
          </a:bodyPr>
          <a:lstStyle/>
          <a:p>
            <a:pPr eaLnBrk="0" hangingPunct="0">
              <a:defRPr/>
            </a:pPr>
            <a:r>
              <a:rPr lang="el-GR" sz="1400">
                <a:ln w="12700">
                  <a:noFill/>
                </a:ln>
                <a:solidFill>
                  <a:srgbClr val="000099"/>
                </a:solidFill>
                <a:latin typeface="Book Antiqua" pitchFamily="18" charset="0"/>
              </a:rPr>
              <a:t>Η επιτυχία απαιτεί</a:t>
            </a:r>
          </a:p>
          <a:p>
            <a:pPr eaLnBrk="0" hangingPunct="0">
              <a:defRPr/>
            </a:pPr>
            <a:endParaRPr lang="el-GR" sz="1400">
              <a:ln w="12700">
                <a:noFill/>
              </a:ln>
              <a:solidFill>
                <a:srgbClr val="000099"/>
              </a:solidFill>
              <a:latin typeface="Book Antiqua" pitchFamily="18" charset="0"/>
            </a:endParaRPr>
          </a:p>
          <a:p>
            <a:pPr eaLnBrk="0" hangingPunct="0">
              <a:defRPr/>
            </a:pPr>
            <a:r>
              <a:rPr lang="el-GR" sz="1400">
                <a:ln w="12700">
                  <a:noFill/>
                </a:ln>
                <a:latin typeface="Book Antiqua" pitchFamily="18" charset="0"/>
              </a:rPr>
              <a:t>Κατανόηση των οπτικών χαρακτηριστικών του υστεροσκοπίου</a:t>
            </a:r>
          </a:p>
          <a:p>
            <a:pPr eaLnBrk="0" hangingPunct="0">
              <a:defRPr/>
            </a:pPr>
            <a:endParaRPr lang="el-GR" sz="1400">
              <a:ln w="12700">
                <a:noFill/>
              </a:ln>
              <a:latin typeface="Book Antiqua" pitchFamily="18" charset="0"/>
            </a:endParaRPr>
          </a:p>
          <a:p>
            <a:pPr eaLnBrk="0" hangingPunct="0">
              <a:defRPr/>
            </a:pPr>
            <a:r>
              <a:rPr lang="el-GR" sz="1400">
                <a:ln w="12700">
                  <a:noFill/>
                </a:ln>
                <a:latin typeface="Book Antiqua" pitchFamily="18" charset="0"/>
              </a:rPr>
              <a:t>Γνώση του χρησιμοποιούμενου μέσου διάτασης</a:t>
            </a:r>
          </a:p>
          <a:p>
            <a:pPr eaLnBrk="0" hangingPunct="0">
              <a:defRPr/>
            </a:pPr>
            <a:endParaRPr lang="el-GR" sz="1400">
              <a:ln w="12700">
                <a:noFill/>
              </a:ln>
              <a:latin typeface="Book Antiqua" pitchFamily="18" charset="0"/>
            </a:endParaRPr>
          </a:p>
          <a:p>
            <a:pPr eaLnBrk="0" hangingPunct="0">
              <a:defRPr/>
            </a:pPr>
            <a:r>
              <a:rPr lang="el-GR" sz="1400">
                <a:ln w="12700">
                  <a:noFill/>
                </a:ln>
                <a:latin typeface="Book Antiqua" pitchFamily="18" charset="0"/>
              </a:rPr>
              <a:t>Γνώση της μεθόδου και της τεχνικής</a:t>
            </a:r>
          </a:p>
        </p:txBody>
      </p:sp>
      <p:sp>
        <p:nvSpPr>
          <p:cNvPr id="17" name="Rectangle 4"/>
          <p:cNvSpPr>
            <a:spLocks noChangeArrowheads="1"/>
          </p:cNvSpPr>
          <p:nvPr/>
        </p:nvSpPr>
        <p:spPr bwMode="auto">
          <a:xfrm>
            <a:off x="6267717" y="2397562"/>
            <a:ext cx="2455606" cy="2031325"/>
          </a:xfrm>
          <a:prstGeom prst="rect">
            <a:avLst/>
          </a:prstGeom>
          <a:gradFill rotWithShape="1">
            <a:gsLst>
              <a:gs pos="0">
                <a:srgbClr val="939393"/>
              </a:gs>
              <a:gs pos="100000">
                <a:srgbClr val="939393">
                  <a:gamma/>
                  <a:tint val="1569"/>
                  <a:invGamma/>
                </a:srgbClr>
              </a:gs>
            </a:gsLst>
            <a:lin ang="0" scaled="1"/>
          </a:gradFill>
          <a:ln w="38100">
            <a:solidFill>
              <a:srgbClr val="FF3300"/>
            </a:solidFill>
            <a:miter lim="800000"/>
            <a:headEnd/>
            <a:tailEnd/>
          </a:ln>
          <a:effectLst>
            <a:outerShdw dist="12700" algn="ctr" rotWithShape="0">
              <a:schemeClr val="tx2"/>
            </a:outerShdw>
          </a:effectLst>
        </p:spPr>
        <p:txBody>
          <a:bodyPr wrap="square" anchor="ctr">
            <a:spAutoFit/>
          </a:bodyPr>
          <a:lstStyle/>
          <a:p>
            <a:pPr eaLnBrk="0" hangingPunct="0">
              <a:defRPr/>
            </a:pPr>
            <a:r>
              <a:rPr lang="el-GR" sz="1400">
                <a:ln w="12700">
                  <a:noFill/>
                </a:ln>
                <a:solidFill>
                  <a:srgbClr val="000099"/>
                </a:solidFill>
                <a:latin typeface="Book Antiqua" pitchFamily="18" charset="0"/>
              </a:rPr>
              <a:t>Γιατί απαιτούνται;</a:t>
            </a:r>
          </a:p>
          <a:p>
            <a:pPr eaLnBrk="0" hangingPunct="0">
              <a:defRPr/>
            </a:pPr>
            <a:endParaRPr lang="el-GR" sz="1400">
              <a:ln w="12700">
                <a:noFill/>
              </a:ln>
              <a:latin typeface="Book Antiqua" pitchFamily="18" charset="0"/>
            </a:endParaRPr>
          </a:p>
          <a:p>
            <a:pPr eaLnBrk="0" hangingPunct="0">
              <a:defRPr/>
            </a:pPr>
            <a:r>
              <a:rPr lang="el-GR" sz="1400">
                <a:ln w="12700">
                  <a:noFill/>
                </a:ln>
                <a:latin typeface="Book Antiqua" pitchFamily="18" charset="0"/>
              </a:rPr>
              <a:t>Το λάθος μεθόδου</a:t>
            </a:r>
            <a:br>
              <a:rPr lang="el-GR" sz="1400">
                <a:ln w="12700">
                  <a:noFill/>
                </a:ln>
                <a:latin typeface="Book Antiqua" pitchFamily="18" charset="0"/>
              </a:rPr>
            </a:br>
            <a:r>
              <a:rPr lang="el-GR" sz="1400">
                <a:ln w="12700">
                  <a:noFill/>
                </a:ln>
                <a:latin typeface="Book Antiqua" pitchFamily="18" charset="0"/>
              </a:rPr>
              <a:t>και τεχνικής</a:t>
            </a:r>
          </a:p>
          <a:p>
            <a:pPr eaLnBrk="0" hangingPunct="0">
              <a:defRPr/>
            </a:pPr>
            <a:endParaRPr lang="el-GR" sz="1400">
              <a:ln w="12700">
                <a:noFill/>
              </a:ln>
              <a:latin typeface="Book Antiqua" pitchFamily="18" charset="0"/>
            </a:endParaRPr>
          </a:p>
          <a:p>
            <a:pPr eaLnBrk="0" hangingPunct="0">
              <a:defRPr/>
            </a:pPr>
            <a:r>
              <a:rPr lang="el-GR" sz="1400">
                <a:ln w="12700">
                  <a:noFill/>
                </a:ln>
                <a:latin typeface="Book Antiqua" pitchFamily="18" charset="0"/>
              </a:rPr>
              <a:t>Προκαλεί άλγος στην ασθενή</a:t>
            </a:r>
          </a:p>
          <a:p>
            <a:pPr eaLnBrk="0" hangingPunct="0">
              <a:defRPr/>
            </a:pPr>
            <a:endParaRPr lang="el-GR" sz="1400">
              <a:ln w="12700">
                <a:noFill/>
              </a:ln>
              <a:latin typeface="Book Antiqua" pitchFamily="18" charset="0"/>
            </a:endParaRPr>
          </a:p>
          <a:p>
            <a:pPr eaLnBrk="0" hangingPunct="0">
              <a:defRPr/>
            </a:pPr>
            <a:r>
              <a:rPr lang="el-GR" sz="1400">
                <a:ln w="12700">
                  <a:noFill/>
                </a:ln>
                <a:latin typeface="Book Antiqua" pitchFamily="18" charset="0"/>
              </a:rPr>
              <a:t>Αποτυχία υστεροσκόπησης</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15">
                                            <p:bg/>
                                          </p:spTgt>
                                        </p:tgtEl>
                                        <p:attrNameLst>
                                          <p:attrName>style.visibility</p:attrName>
                                        </p:attrNameLst>
                                      </p:cBhvr>
                                      <p:to>
                                        <p:strVal val="visible"/>
                                      </p:to>
                                    </p:set>
                                    <p:animEffect transition="in" filter="strips(downRight)">
                                      <p:cBhvr>
                                        <p:cTn id="7" dur="500"/>
                                        <p:tgtEl>
                                          <p:spTgt spid="15">
                                            <p:bg/>
                                          </p:spTgt>
                                        </p:tgtEl>
                                      </p:cBhvr>
                                    </p:animEffect>
                                  </p:childTnLst>
                                </p:cTn>
                              </p:par>
                              <p:par>
                                <p:cTn id="8" presetID="18" presetClass="entr" presetSubtype="6" fill="hold" grpId="0" nodeType="withEffect">
                                  <p:stCondLst>
                                    <p:cond delay="0"/>
                                  </p:stCondLst>
                                  <p:childTnLst>
                                    <p:set>
                                      <p:cBhvr>
                                        <p:cTn id="9" dur="1" fill="hold">
                                          <p:stCondLst>
                                            <p:cond delay="0"/>
                                          </p:stCondLst>
                                        </p:cTn>
                                        <p:tgtEl>
                                          <p:spTgt spid="15">
                                            <p:txEl>
                                              <p:pRg st="0" end="0"/>
                                            </p:txEl>
                                          </p:spTgt>
                                        </p:tgtEl>
                                        <p:attrNameLst>
                                          <p:attrName>style.visibility</p:attrName>
                                        </p:attrNameLst>
                                      </p:cBhvr>
                                      <p:to>
                                        <p:strVal val="visible"/>
                                      </p:to>
                                    </p:set>
                                    <p:animEffect transition="in" filter="strips(downRight)">
                                      <p:cBhvr>
                                        <p:cTn id="10" dur="500"/>
                                        <p:tgtEl>
                                          <p:spTgt spid="15">
                                            <p:txEl>
                                              <p:pRg st="0" end="0"/>
                                            </p:txEl>
                                          </p:spTgt>
                                        </p:tgtEl>
                                      </p:cBhvr>
                                    </p:animEffect>
                                  </p:childTnLst>
                                </p:cTn>
                              </p:par>
                              <p:par>
                                <p:cTn id="11" presetID="18" presetClass="entr" presetSubtype="6" fill="hold" grpId="0" nodeType="withEffect">
                                  <p:stCondLst>
                                    <p:cond delay="0"/>
                                  </p:stCondLst>
                                  <p:childTnLst>
                                    <p:set>
                                      <p:cBhvr>
                                        <p:cTn id="12" dur="1" fill="hold">
                                          <p:stCondLst>
                                            <p:cond delay="0"/>
                                          </p:stCondLst>
                                        </p:cTn>
                                        <p:tgtEl>
                                          <p:spTgt spid="15">
                                            <p:txEl>
                                              <p:pRg st="2" end="2"/>
                                            </p:txEl>
                                          </p:spTgt>
                                        </p:tgtEl>
                                        <p:attrNameLst>
                                          <p:attrName>style.visibility</p:attrName>
                                        </p:attrNameLst>
                                      </p:cBhvr>
                                      <p:to>
                                        <p:strVal val="visible"/>
                                      </p:to>
                                    </p:set>
                                    <p:animEffect transition="in" filter="strips(downRight)">
                                      <p:cBhvr>
                                        <p:cTn id="13" dur="500"/>
                                        <p:tgtEl>
                                          <p:spTgt spid="15">
                                            <p:txEl>
                                              <p:pRg st="2" end="2"/>
                                            </p:txEl>
                                          </p:spTgt>
                                        </p:tgtEl>
                                      </p:cBhvr>
                                    </p:animEffect>
                                  </p:childTnLst>
                                </p:cTn>
                              </p:par>
                              <p:par>
                                <p:cTn id="14" presetID="18" presetClass="entr" presetSubtype="6" fill="hold" grpId="0" nodeType="withEffect">
                                  <p:stCondLst>
                                    <p:cond delay="0"/>
                                  </p:stCondLst>
                                  <p:childTnLst>
                                    <p:set>
                                      <p:cBhvr>
                                        <p:cTn id="15" dur="1" fill="hold">
                                          <p:stCondLst>
                                            <p:cond delay="0"/>
                                          </p:stCondLst>
                                        </p:cTn>
                                        <p:tgtEl>
                                          <p:spTgt spid="15">
                                            <p:txEl>
                                              <p:pRg st="4" end="4"/>
                                            </p:txEl>
                                          </p:spTgt>
                                        </p:tgtEl>
                                        <p:attrNameLst>
                                          <p:attrName>style.visibility</p:attrName>
                                        </p:attrNameLst>
                                      </p:cBhvr>
                                      <p:to>
                                        <p:strVal val="visible"/>
                                      </p:to>
                                    </p:set>
                                    <p:animEffect transition="in" filter="strips(downRight)">
                                      <p:cBhvr>
                                        <p:cTn id="16" dur="500"/>
                                        <p:tgtEl>
                                          <p:spTgt spid="15">
                                            <p:txEl>
                                              <p:pRg st="4" end="4"/>
                                            </p:txEl>
                                          </p:spTgt>
                                        </p:tgtEl>
                                      </p:cBhvr>
                                    </p:animEffect>
                                  </p:childTnLst>
                                </p:cTn>
                              </p:par>
                              <p:par>
                                <p:cTn id="17" presetID="18" presetClass="entr" presetSubtype="6" fill="hold" grpId="0" nodeType="withEffect">
                                  <p:stCondLst>
                                    <p:cond delay="0"/>
                                  </p:stCondLst>
                                  <p:childTnLst>
                                    <p:set>
                                      <p:cBhvr>
                                        <p:cTn id="18" dur="1" fill="hold">
                                          <p:stCondLst>
                                            <p:cond delay="0"/>
                                          </p:stCondLst>
                                        </p:cTn>
                                        <p:tgtEl>
                                          <p:spTgt spid="15">
                                            <p:txEl>
                                              <p:pRg st="6" end="6"/>
                                            </p:txEl>
                                          </p:spTgt>
                                        </p:tgtEl>
                                        <p:attrNameLst>
                                          <p:attrName>style.visibility</p:attrName>
                                        </p:attrNameLst>
                                      </p:cBhvr>
                                      <p:to>
                                        <p:strVal val="visible"/>
                                      </p:to>
                                    </p:set>
                                    <p:animEffect transition="in" filter="strips(downRight)">
                                      <p:cBhvr>
                                        <p:cTn id="19" dur="500"/>
                                        <p:tgtEl>
                                          <p:spTgt spid="15">
                                            <p:txEl>
                                              <p:pRg st="6" end="6"/>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6" fill="hold" grpId="0" nodeType="clickEffect">
                                  <p:stCondLst>
                                    <p:cond delay="0"/>
                                  </p:stCondLst>
                                  <p:childTnLst>
                                    <p:set>
                                      <p:cBhvr>
                                        <p:cTn id="23" dur="1" fill="hold">
                                          <p:stCondLst>
                                            <p:cond delay="0"/>
                                          </p:stCondLst>
                                        </p:cTn>
                                        <p:tgtEl>
                                          <p:spTgt spid="16">
                                            <p:bg/>
                                          </p:spTgt>
                                        </p:tgtEl>
                                        <p:attrNameLst>
                                          <p:attrName>style.visibility</p:attrName>
                                        </p:attrNameLst>
                                      </p:cBhvr>
                                      <p:to>
                                        <p:strVal val="visible"/>
                                      </p:to>
                                    </p:set>
                                    <p:animEffect transition="in" filter="strips(downRight)">
                                      <p:cBhvr>
                                        <p:cTn id="24" dur="500"/>
                                        <p:tgtEl>
                                          <p:spTgt spid="16">
                                            <p:bg/>
                                          </p:spTgt>
                                        </p:tgtEl>
                                      </p:cBhvr>
                                    </p:animEffect>
                                  </p:childTnLst>
                                </p:cTn>
                              </p:par>
                              <p:par>
                                <p:cTn id="25" presetID="18" presetClass="entr" presetSubtype="6" fill="hold" grpId="0" nodeType="with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animEffect transition="in" filter="strips(downRight)">
                                      <p:cBhvr>
                                        <p:cTn id="27" dur="500"/>
                                        <p:tgtEl>
                                          <p:spTgt spid="16">
                                            <p:txEl>
                                              <p:pRg st="0" end="0"/>
                                            </p:txEl>
                                          </p:spTgt>
                                        </p:tgtEl>
                                      </p:cBhvr>
                                    </p:animEffect>
                                  </p:childTnLst>
                                </p:cTn>
                              </p:par>
                              <p:par>
                                <p:cTn id="28" presetID="18" presetClass="entr" presetSubtype="6" fill="hold" grpId="0" nodeType="withEffect">
                                  <p:stCondLst>
                                    <p:cond delay="0"/>
                                  </p:stCondLst>
                                  <p:childTnLst>
                                    <p:set>
                                      <p:cBhvr>
                                        <p:cTn id="29" dur="1" fill="hold">
                                          <p:stCondLst>
                                            <p:cond delay="0"/>
                                          </p:stCondLst>
                                        </p:cTn>
                                        <p:tgtEl>
                                          <p:spTgt spid="16">
                                            <p:txEl>
                                              <p:pRg st="2" end="2"/>
                                            </p:txEl>
                                          </p:spTgt>
                                        </p:tgtEl>
                                        <p:attrNameLst>
                                          <p:attrName>style.visibility</p:attrName>
                                        </p:attrNameLst>
                                      </p:cBhvr>
                                      <p:to>
                                        <p:strVal val="visible"/>
                                      </p:to>
                                    </p:set>
                                    <p:animEffect transition="in" filter="strips(downRight)">
                                      <p:cBhvr>
                                        <p:cTn id="30" dur="500"/>
                                        <p:tgtEl>
                                          <p:spTgt spid="16">
                                            <p:txEl>
                                              <p:pRg st="2" end="2"/>
                                            </p:txEl>
                                          </p:spTgt>
                                        </p:tgtEl>
                                      </p:cBhvr>
                                    </p:animEffect>
                                  </p:childTnLst>
                                </p:cTn>
                              </p:par>
                              <p:par>
                                <p:cTn id="31" presetID="18" presetClass="entr" presetSubtype="6" fill="hold" grpId="0" nodeType="withEffect">
                                  <p:stCondLst>
                                    <p:cond delay="0"/>
                                  </p:stCondLst>
                                  <p:childTnLst>
                                    <p:set>
                                      <p:cBhvr>
                                        <p:cTn id="32" dur="1" fill="hold">
                                          <p:stCondLst>
                                            <p:cond delay="0"/>
                                          </p:stCondLst>
                                        </p:cTn>
                                        <p:tgtEl>
                                          <p:spTgt spid="16">
                                            <p:txEl>
                                              <p:pRg st="4" end="4"/>
                                            </p:txEl>
                                          </p:spTgt>
                                        </p:tgtEl>
                                        <p:attrNameLst>
                                          <p:attrName>style.visibility</p:attrName>
                                        </p:attrNameLst>
                                      </p:cBhvr>
                                      <p:to>
                                        <p:strVal val="visible"/>
                                      </p:to>
                                    </p:set>
                                    <p:animEffect transition="in" filter="strips(downRight)">
                                      <p:cBhvr>
                                        <p:cTn id="33" dur="500"/>
                                        <p:tgtEl>
                                          <p:spTgt spid="16">
                                            <p:txEl>
                                              <p:pRg st="4" end="4"/>
                                            </p:txEl>
                                          </p:spTgt>
                                        </p:tgtEl>
                                      </p:cBhvr>
                                    </p:animEffect>
                                  </p:childTnLst>
                                </p:cTn>
                              </p:par>
                              <p:par>
                                <p:cTn id="34" presetID="18" presetClass="entr" presetSubtype="6" fill="hold" grpId="0" nodeType="withEffect">
                                  <p:stCondLst>
                                    <p:cond delay="0"/>
                                  </p:stCondLst>
                                  <p:childTnLst>
                                    <p:set>
                                      <p:cBhvr>
                                        <p:cTn id="35" dur="1" fill="hold">
                                          <p:stCondLst>
                                            <p:cond delay="0"/>
                                          </p:stCondLst>
                                        </p:cTn>
                                        <p:tgtEl>
                                          <p:spTgt spid="16">
                                            <p:txEl>
                                              <p:pRg st="6" end="6"/>
                                            </p:txEl>
                                          </p:spTgt>
                                        </p:tgtEl>
                                        <p:attrNameLst>
                                          <p:attrName>style.visibility</p:attrName>
                                        </p:attrNameLst>
                                      </p:cBhvr>
                                      <p:to>
                                        <p:strVal val="visible"/>
                                      </p:to>
                                    </p:set>
                                    <p:animEffect transition="in" filter="strips(downRight)">
                                      <p:cBhvr>
                                        <p:cTn id="36" dur="500"/>
                                        <p:tgtEl>
                                          <p:spTgt spid="16">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8" presetClass="entr" presetSubtype="6"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strips(downRight)">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animBg="1" autoUpdateAnimBg="0" advAuto="1000"/>
      <p:bldP spid="16" grpId="0" build="allAtOnce" animBg="1" autoUpdateAnimBg="0"/>
      <p:bldP spid="17" grpId="0" animBg="1"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a:xfrm>
            <a:off x="-1000164" y="3919550"/>
            <a:ext cx="8435975" cy="1295400"/>
          </a:xfrm>
        </p:spPr>
        <p:txBody>
          <a:bodyPr/>
          <a:lstStyle/>
          <a:p>
            <a:pPr marL="0" indent="0" algn="r" eaLnBrk="1" hangingPunct="1">
              <a:buFontTx/>
              <a:buNone/>
            </a:pPr>
            <a:r>
              <a:rPr lang="en-US" sz="1400" i="1" dirty="0">
                <a:solidFill>
                  <a:srgbClr val="0000CC"/>
                </a:solidFill>
                <a:latin typeface="Book Antiqua" pitchFamily="18" charset="0"/>
              </a:rPr>
              <a:t>JSLS. 2004 Apr-Jun;8(2):103-7.</a:t>
            </a:r>
          </a:p>
          <a:p>
            <a:pPr marL="0" indent="0" algn="r" eaLnBrk="1" hangingPunct="1">
              <a:buFontTx/>
              <a:buNone/>
            </a:pPr>
            <a:r>
              <a:rPr lang="en-US" sz="1400" i="1" dirty="0">
                <a:solidFill>
                  <a:srgbClr val="0000CC"/>
                </a:solidFill>
                <a:latin typeface="Book Antiqua" pitchFamily="18" charset="0"/>
              </a:rPr>
              <a:t>1000 office-based </a:t>
            </a:r>
            <a:r>
              <a:rPr lang="en-US" sz="1400" i="1" dirty="0" err="1">
                <a:solidFill>
                  <a:srgbClr val="0000CC"/>
                </a:solidFill>
                <a:latin typeface="Book Antiqua" pitchFamily="18" charset="0"/>
              </a:rPr>
              <a:t>hysteroscopies</a:t>
            </a:r>
            <a:r>
              <a:rPr lang="en-US" sz="1400" i="1" dirty="0">
                <a:solidFill>
                  <a:srgbClr val="0000CC"/>
                </a:solidFill>
                <a:latin typeface="Book Antiqua" pitchFamily="18" charset="0"/>
              </a:rPr>
              <a:t> prior to in vitro fertilization: feasibility and findings.</a:t>
            </a:r>
          </a:p>
          <a:p>
            <a:pPr marL="0" indent="0" algn="r" eaLnBrk="1" hangingPunct="1">
              <a:buFontTx/>
              <a:buNone/>
            </a:pPr>
            <a:r>
              <a:rPr lang="en-US" sz="1400" i="1" dirty="0">
                <a:solidFill>
                  <a:srgbClr val="0000CC"/>
                </a:solidFill>
                <a:latin typeface="Book Antiqua" pitchFamily="18" charset="0"/>
              </a:rPr>
              <a:t>Hinckley MD, </a:t>
            </a:r>
            <a:r>
              <a:rPr lang="en-US" sz="1400" i="1" dirty="0" err="1">
                <a:solidFill>
                  <a:srgbClr val="0000CC"/>
                </a:solidFill>
                <a:latin typeface="Book Antiqua" pitchFamily="18" charset="0"/>
              </a:rPr>
              <a:t>Milki</a:t>
            </a:r>
            <a:r>
              <a:rPr lang="en-US" sz="1400" i="1" dirty="0">
                <a:solidFill>
                  <a:srgbClr val="0000CC"/>
                </a:solidFill>
                <a:latin typeface="Book Antiqua" pitchFamily="18" charset="0"/>
              </a:rPr>
              <a:t> AA.</a:t>
            </a:r>
            <a:endParaRPr lang="el-GR" sz="1400" i="1" dirty="0">
              <a:solidFill>
                <a:srgbClr val="0000CC"/>
              </a:solidFill>
              <a:latin typeface="Book Antiqua" pitchFamily="18" charset="0"/>
            </a:endParaRPr>
          </a:p>
          <a:p>
            <a:pPr marL="0" indent="0" algn="r" eaLnBrk="1" hangingPunct="1">
              <a:buFontTx/>
              <a:buNone/>
            </a:pPr>
            <a:endParaRPr lang="en-US" sz="1800" i="1" dirty="0">
              <a:solidFill>
                <a:srgbClr val="0000CC"/>
              </a:solidFill>
              <a:latin typeface="Book Antiqua" pitchFamily="18" charset="0"/>
            </a:endParaRPr>
          </a:p>
          <a:p>
            <a:pPr marL="0" indent="0" algn="r" eaLnBrk="1" hangingPunct="1">
              <a:buFontTx/>
              <a:buNone/>
            </a:pPr>
            <a:endParaRPr lang="en-US" sz="1800" i="1" dirty="0">
              <a:solidFill>
                <a:srgbClr val="0000CC"/>
              </a:solidFill>
              <a:latin typeface="Book Antiqua" pitchFamily="18" charset="0"/>
            </a:endParaRPr>
          </a:p>
          <a:p>
            <a:pPr marL="0" indent="0" algn="r" eaLnBrk="1" hangingPunct="1">
              <a:buFontTx/>
              <a:buNone/>
            </a:pPr>
            <a:endParaRPr lang="el-GR" sz="1800" i="1" dirty="0">
              <a:solidFill>
                <a:srgbClr val="0000CC"/>
              </a:solidFill>
              <a:latin typeface="Book Antiqua" pitchFamily="18" charset="0"/>
            </a:endParaRPr>
          </a:p>
        </p:txBody>
      </p:sp>
      <p:sp>
        <p:nvSpPr>
          <p:cNvPr id="10244" name="Rectangle 5"/>
          <p:cNvSpPr>
            <a:spLocks noChangeArrowheads="1"/>
          </p:cNvSpPr>
          <p:nvPr/>
        </p:nvSpPr>
        <p:spPr bwMode="auto">
          <a:xfrm>
            <a:off x="1258888" y="2062163"/>
            <a:ext cx="6192837" cy="1615827"/>
          </a:xfrm>
          <a:prstGeom prst="rect">
            <a:avLst/>
          </a:prstGeom>
          <a:noFill/>
          <a:ln w="9525">
            <a:noFill/>
            <a:miter lim="800000"/>
            <a:headEnd/>
            <a:tailEnd/>
          </a:ln>
        </p:spPr>
        <p:txBody>
          <a:bodyPr wrap="square">
            <a:spAutoFit/>
          </a:bodyPr>
          <a:lstStyle/>
          <a:p>
            <a:pPr algn="ctr">
              <a:lnSpc>
                <a:spcPct val="110000"/>
              </a:lnSpc>
            </a:pPr>
            <a:r>
              <a:rPr lang="el-GR" sz="1800" dirty="0">
                <a:solidFill>
                  <a:schemeClr val="tx2"/>
                </a:solidFill>
                <a:latin typeface="Book Antiqua" pitchFamily="18" charset="0"/>
              </a:rPr>
              <a:t>Η </a:t>
            </a:r>
            <a:r>
              <a:rPr lang="el-GR" sz="1800" dirty="0" err="1">
                <a:solidFill>
                  <a:schemeClr val="tx2"/>
                </a:solidFill>
                <a:latin typeface="Book Antiqua" pitchFamily="18" charset="0"/>
              </a:rPr>
              <a:t>υστεροσκόπηση</a:t>
            </a:r>
            <a:r>
              <a:rPr lang="el-GR" sz="1800" dirty="0">
                <a:solidFill>
                  <a:schemeClr val="tx2"/>
                </a:solidFill>
                <a:latin typeface="Book Antiqua" pitchFamily="18" charset="0"/>
              </a:rPr>
              <a:t> παρέχει διαγνωστική εγκυρότητα και δυνατότητα θεραπείας της ενδομήτριας παθολογίας αλλά οι ιατροί αποφεύγουν να την πραγματοποιήσουν επειδή, παραδοσιακά, πιστεύουν ότι πρέπει να εφαρμόζεται σε αίθουσα χειρουργείου</a:t>
            </a:r>
          </a:p>
        </p:txBody>
      </p:sp>
      <p:sp>
        <p:nvSpPr>
          <p:cNvPr id="6" name="Line 7"/>
          <p:cNvSpPr>
            <a:spLocks noChangeShapeType="1"/>
          </p:cNvSpPr>
          <p:nvPr/>
        </p:nvSpPr>
        <p:spPr bwMode="auto">
          <a:xfrm>
            <a:off x="0" y="5597527"/>
            <a:ext cx="6119813" cy="0"/>
          </a:xfrm>
          <a:prstGeom prst="line">
            <a:avLst/>
          </a:prstGeom>
          <a:noFill/>
          <a:ln w="9525">
            <a:solidFill>
              <a:schemeClr val="tx1"/>
            </a:solidFill>
            <a:round/>
            <a:headEnd/>
            <a:tailEnd/>
          </a:ln>
        </p:spPr>
        <p:txBody>
          <a:bodyPr/>
          <a:lstStyle/>
          <a:p>
            <a:endParaRPr lang="el-GR"/>
          </a:p>
        </p:txBody>
      </p:sp>
      <p:sp>
        <p:nvSpPr>
          <p:cNvPr id="7" name="Line 8"/>
          <p:cNvSpPr>
            <a:spLocks noChangeShapeType="1"/>
          </p:cNvSpPr>
          <p:nvPr/>
        </p:nvSpPr>
        <p:spPr bwMode="auto">
          <a:xfrm flipV="1">
            <a:off x="215900" y="5524502"/>
            <a:ext cx="5688013" cy="1588"/>
          </a:xfrm>
          <a:prstGeom prst="line">
            <a:avLst/>
          </a:prstGeom>
          <a:noFill/>
          <a:ln w="28575">
            <a:solidFill>
              <a:schemeClr val="tx1"/>
            </a:solidFill>
            <a:round/>
            <a:headEnd/>
            <a:tailEnd/>
          </a:ln>
        </p:spPr>
        <p:txBody>
          <a:bodyPr/>
          <a:lstStyle/>
          <a:p>
            <a:endParaRPr lang="el-GR"/>
          </a:p>
        </p:txBody>
      </p:sp>
      <p:sp>
        <p:nvSpPr>
          <p:cNvPr id="8" name="Rectangle 3"/>
          <p:cNvSpPr txBox="1">
            <a:spLocks noChangeArrowheads="1"/>
          </p:cNvSpPr>
          <p:nvPr/>
        </p:nvSpPr>
        <p:spPr bwMode="auto">
          <a:xfrm>
            <a:off x="2143108" y="5643578"/>
            <a:ext cx="3990975" cy="7143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gn="r">
              <a:spcBef>
                <a:spcPct val="20000"/>
              </a:spcBef>
            </a:pPr>
            <a:r>
              <a:rPr kumimoji="0" lang="en-US" sz="1800" b="0" i="1" u="none" strike="noStrike" kern="0" cap="none" spc="0" normalizeH="0" baseline="0" noProof="0" dirty="0">
                <a:ln>
                  <a:noFill/>
                </a:ln>
                <a:solidFill>
                  <a:srgbClr val="082F86"/>
                </a:solidFill>
                <a:effectLst/>
                <a:uLnTx/>
                <a:uFillTx/>
                <a:latin typeface="+mn-lt"/>
                <a:ea typeface="+mn-ea"/>
                <a:cs typeface="+mn-cs"/>
              </a:rPr>
              <a:t>HYS… </a:t>
            </a:r>
            <a:r>
              <a:rPr kumimoji="0" lang="en-US" sz="1800" b="0" i="1" u="none" strike="noStrike" kern="0" cap="none" spc="0" normalizeH="0" baseline="0" noProof="0" dirty="0" err="1">
                <a:ln>
                  <a:noFill/>
                </a:ln>
                <a:solidFill>
                  <a:srgbClr val="082F86"/>
                </a:solidFill>
                <a:effectLst/>
                <a:uLnTx/>
                <a:uFillTx/>
                <a:latin typeface="+mn-lt"/>
                <a:ea typeface="+mn-ea"/>
                <a:cs typeface="+mn-cs"/>
              </a:rPr>
              <a:t>Pantaleoni</a:t>
            </a:r>
            <a:r>
              <a:rPr kumimoji="0" lang="en-US" sz="1800" b="0" i="1" u="none" strike="noStrike" kern="0" cap="none" spc="0" normalizeH="0" baseline="0" noProof="0" dirty="0">
                <a:ln>
                  <a:noFill/>
                </a:ln>
                <a:solidFill>
                  <a:srgbClr val="082F86"/>
                </a:solidFill>
                <a:effectLst/>
                <a:uLnTx/>
                <a:uFillTx/>
                <a:latin typeface="+mn-lt"/>
                <a:ea typeface="+mn-ea"/>
                <a:cs typeface="+mn-cs"/>
              </a:rPr>
              <a:t>… </a:t>
            </a:r>
            <a:r>
              <a:rPr kumimoji="0" lang="el-GR" sz="1800" b="0" i="1" u="none" strike="noStrike" kern="0" cap="none" spc="0" normalizeH="0" baseline="0" noProof="0" dirty="0">
                <a:ln>
                  <a:noFill/>
                </a:ln>
                <a:solidFill>
                  <a:srgbClr val="082F86"/>
                </a:solidFill>
                <a:effectLst/>
                <a:uLnTx/>
                <a:uFillTx/>
                <a:latin typeface="+mn-lt"/>
                <a:ea typeface="+mn-ea"/>
                <a:cs typeface="+mn-cs"/>
              </a:rPr>
              <a:t>Σήμερα</a:t>
            </a:r>
            <a:br>
              <a:rPr kumimoji="0" lang="el-GR" sz="1800" b="0" i="1" u="none" strike="noStrike" kern="0" cap="none" spc="0" normalizeH="0" baseline="0" noProof="0" dirty="0">
                <a:ln>
                  <a:noFill/>
                </a:ln>
                <a:solidFill>
                  <a:srgbClr val="082F86"/>
                </a:solidFill>
                <a:effectLst/>
                <a:uLnTx/>
                <a:uFillTx/>
                <a:latin typeface="+mn-lt"/>
                <a:ea typeface="+mn-ea"/>
                <a:cs typeface="+mn-cs"/>
              </a:rPr>
            </a:br>
            <a:r>
              <a:rPr lang="el-GR" sz="1800" dirty="0">
                <a:solidFill>
                  <a:srgbClr val="CC3300"/>
                </a:solidFill>
                <a:latin typeface="Cambria" pitchFamily="18" charset="0"/>
              </a:rPr>
              <a:t>Προϋποθέσεις</a:t>
            </a:r>
            <a:r>
              <a:rPr lang="el-GR" sz="2000" dirty="0">
                <a:solidFill>
                  <a:srgbClr val="CC3300"/>
                </a:solidFill>
                <a:latin typeface="Cambria" pitchFamily="18" charset="0"/>
              </a:rPr>
              <a:t>  </a:t>
            </a:r>
            <a:r>
              <a:rPr lang="el-GR" sz="2000" b="1" dirty="0">
                <a:solidFill>
                  <a:srgbClr val="CC3300"/>
                </a:solidFill>
                <a:latin typeface="Cambria" pitchFamily="18" charset="0"/>
              </a:rPr>
              <a:t>Εξέλιξης</a:t>
            </a:r>
          </a:p>
          <a:p>
            <a:pPr marL="342900" indent="-342900" algn="r">
              <a:spcBef>
                <a:spcPct val="20000"/>
              </a:spcBef>
            </a:pPr>
            <a:endParaRPr lang="el-GR" sz="1800" dirty="0">
              <a:solidFill>
                <a:srgbClr val="CC3300"/>
              </a:solidFill>
              <a:latin typeface="Cambria" pitchFamily="18"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endParaRPr kumimoji="0" lang="el-GR" sz="1800" b="0" i="1" u="none" strike="noStrike" kern="0" cap="none" spc="0" normalizeH="0" baseline="0" noProof="0" dirty="0">
              <a:ln>
                <a:noFill/>
              </a:ln>
              <a:solidFill>
                <a:srgbClr val="082F86"/>
              </a:solidFill>
              <a:effectLst/>
              <a:uLnTx/>
              <a:uFillTx/>
              <a:latin typeface="+mn-lt"/>
              <a:ea typeface="+mn-ea"/>
              <a:cs typeface="+mn-cs"/>
            </a:endParaRPr>
          </a:p>
        </p:txBody>
      </p:sp>
      <p:sp>
        <p:nvSpPr>
          <p:cNvPr id="9" name="Rectangle 5"/>
          <p:cNvSpPr>
            <a:spLocks noChangeArrowheads="1"/>
          </p:cNvSpPr>
          <p:nvPr/>
        </p:nvSpPr>
        <p:spPr bwMode="auto">
          <a:xfrm>
            <a:off x="685800" y="533400"/>
            <a:ext cx="7467600" cy="381000"/>
          </a:xfrm>
          <a:prstGeom prst="rect">
            <a:avLst/>
          </a:prstGeom>
          <a:noFill/>
          <a:ln w="9525">
            <a:noFill/>
            <a:miter lim="800000"/>
            <a:headEnd/>
            <a:tailEnd/>
          </a:ln>
        </p:spPr>
        <p:txBody>
          <a:bodyPr anchor="ctr"/>
          <a:lstStyle/>
          <a:p>
            <a:pPr algn="r"/>
            <a:r>
              <a:rPr lang="el-GR" dirty="0"/>
              <a:t>Διαγνωστική </a:t>
            </a:r>
            <a:r>
              <a:rPr lang="en-US" dirty="0"/>
              <a:t>HYS</a:t>
            </a:r>
            <a:endParaRPr lang="el-GR" dirty="0">
              <a:solidFill>
                <a:schemeClr val="tx2"/>
              </a:solidFill>
              <a:latin typeface="Cambria" pitchFamily="18" charset="0"/>
            </a:endParaRPr>
          </a:p>
        </p:txBody>
      </p:sp>
      <p:sp>
        <p:nvSpPr>
          <p:cNvPr id="10" name="Line 9"/>
          <p:cNvSpPr>
            <a:spLocks noChangeShapeType="1"/>
          </p:cNvSpPr>
          <p:nvPr/>
        </p:nvSpPr>
        <p:spPr bwMode="auto">
          <a:xfrm>
            <a:off x="1439863" y="1062038"/>
            <a:ext cx="6840538" cy="0"/>
          </a:xfrm>
          <a:prstGeom prst="line">
            <a:avLst/>
          </a:prstGeom>
          <a:noFill/>
          <a:ln w="9525">
            <a:solidFill>
              <a:schemeClr val="tx1"/>
            </a:solidFill>
            <a:round/>
            <a:headEnd/>
            <a:tailEnd/>
          </a:ln>
        </p:spPr>
        <p:txBody>
          <a:bodyPr/>
          <a:lstStyle/>
          <a:p>
            <a:endParaRPr lang="el-GR"/>
          </a:p>
        </p:txBody>
      </p:sp>
      <p:sp>
        <p:nvSpPr>
          <p:cNvPr id="11" name="Line 10"/>
          <p:cNvSpPr>
            <a:spLocks noChangeShapeType="1"/>
          </p:cNvSpPr>
          <p:nvPr/>
        </p:nvSpPr>
        <p:spPr bwMode="auto">
          <a:xfrm>
            <a:off x="1655763" y="990600"/>
            <a:ext cx="6840538" cy="0"/>
          </a:xfrm>
          <a:prstGeom prst="line">
            <a:avLst/>
          </a:prstGeom>
          <a:noFill/>
          <a:ln w="28575">
            <a:solidFill>
              <a:schemeClr val="tx1"/>
            </a:solidFill>
            <a:round/>
            <a:headEnd/>
            <a:tailEnd/>
          </a:ln>
        </p:spPr>
        <p:txBody>
          <a:bodyPr/>
          <a:lstStyle/>
          <a:p>
            <a:endParaRPr lang="el-GR"/>
          </a:p>
        </p:txBody>
      </p:sp>
      <p:sp>
        <p:nvSpPr>
          <p:cNvPr id="12" name="Rectangle 11"/>
          <p:cNvSpPr>
            <a:spLocks noChangeArrowheads="1"/>
          </p:cNvSpPr>
          <p:nvPr/>
        </p:nvSpPr>
        <p:spPr bwMode="auto">
          <a:xfrm>
            <a:off x="685800" y="1042974"/>
            <a:ext cx="7467600" cy="457200"/>
          </a:xfrm>
          <a:prstGeom prst="rect">
            <a:avLst/>
          </a:prstGeom>
          <a:noFill/>
          <a:ln w="9525">
            <a:noFill/>
            <a:miter lim="800000"/>
            <a:headEnd/>
            <a:tailEnd/>
          </a:ln>
        </p:spPr>
        <p:txBody>
          <a:bodyPr anchor="ctr"/>
          <a:lstStyle/>
          <a:p>
            <a:pPr algn="r"/>
            <a:endParaRPr lang="el-GR" sz="2000" dirty="0">
              <a:solidFill>
                <a:srgbClr val="CC3300"/>
              </a:solidFill>
              <a:latin typeface="Cambria" pitchFamily="18" charset="0"/>
            </a:endParaRPr>
          </a:p>
        </p:txBody>
      </p:sp>
      <p:sp>
        <p:nvSpPr>
          <p:cNvPr id="13" name="Rectangle 11"/>
          <p:cNvSpPr>
            <a:spLocks noChangeArrowheads="1"/>
          </p:cNvSpPr>
          <p:nvPr/>
        </p:nvSpPr>
        <p:spPr bwMode="auto">
          <a:xfrm>
            <a:off x="700061" y="1023921"/>
            <a:ext cx="7467600" cy="457200"/>
          </a:xfrm>
          <a:prstGeom prst="rect">
            <a:avLst/>
          </a:prstGeom>
          <a:noFill/>
          <a:ln w="9525">
            <a:noFill/>
            <a:miter lim="800000"/>
            <a:headEnd/>
            <a:tailEnd/>
          </a:ln>
        </p:spPr>
        <p:txBody>
          <a:bodyPr anchor="ctr"/>
          <a:lstStyle/>
          <a:p>
            <a:pPr algn="r"/>
            <a:r>
              <a:rPr lang="en-US" sz="1800" dirty="0">
                <a:solidFill>
                  <a:srgbClr val="CC3300"/>
                </a:solidFill>
                <a:latin typeface="Cambria" pitchFamily="18" charset="0"/>
              </a:rPr>
              <a:t>Office procedure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type="body" idx="1"/>
          </p:nvPr>
        </p:nvSpPr>
        <p:spPr>
          <a:xfrm>
            <a:off x="142844" y="3560774"/>
            <a:ext cx="7553340" cy="1511300"/>
          </a:xfrm>
        </p:spPr>
        <p:txBody>
          <a:bodyPr/>
          <a:lstStyle/>
          <a:p>
            <a:pPr marL="0" indent="0" algn="r" eaLnBrk="1" hangingPunct="1">
              <a:buFontTx/>
              <a:buNone/>
            </a:pPr>
            <a:r>
              <a:rPr lang="en-US" sz="1400" i="1" dirty="0">
                <a:solidFill>
                  <a:schemeClr val="accent2"/>
                </a:solidFill>
                <a:latin typeface="Book Antiqua" pitchFamily="18" charset="0"/>
              </a:rPr>
              <a:t>JSLS. 2004 Apr-Jun;8(2):103-7.</a:t>
            </a:r>
          </a:p>
          <a:p>
            <a:pPr marL="0" indent="0" algn="r" eaLnBrk="1" hangingPunct="1">
              <a:buFontTx/>
              <a:buNone/>
            </a:pPr>
            <a:r>
              <a:rPr lang="en-US" sz="1400" i="1" dirty="0">
                <a:solidFill>
                  <a:schemeClr val="accent2"/>
                </a:solidFill>
                <a:latin typeface="Book Antiqua" pitchFamily="18" charset="0"/>
              </a:rPr>
              <a:t>1000 office-based </a:t>
            </a:r>
            <a:r>
              <a:rPr lang="en-US" sz="1400" i="1" dirty="0" err="1">
                <a:solidFill>
                  <a:schemeClr val="accent2"/>
                </a:solidFill>
                <a:latin typeface="Book Antiqua" pitchFamily="18" charset="0"/>
              </a:rPr>
              <a:t>hysteroscopies</a:t>
            </a:r>
            <a:r>
              <a:rPr lang="en-US" sz="1400" i="1" dirty="0">
                <a:solidFill>
                  <a:schemeClr val="accent2"/>
                </a:solidFill>
                <a:latin typeface="Book Antiqua" pitchFamily="18" charset="0"/>
              </a:rPr>
              <a:t> prior to in vitro fertilization: feasibility and findings.</a:t>
            </a:r>
          </a:p>
          <a:p>
            <a:pPr marL="0" indent="0" algn="r" eaLnBrk="1" hangingPunct="1">
              <a:buFontTx/>
              <a:buNone/>
            </a:pPr>
            <a:r>
              <a:rPr lang="en-US" sz="1400" i="1" dirty="0">
                <a:solidFill>
                  <a:schemeClr val="accent2"/>
                </a:solidFill>
                <a:latin typeface="Book Antiqua" pitchFamily="18" charset="0"/>
              </a:rPr>
              <a:t>Hinckley MD, </a:t>
            </a:r>
            <a:r>
              <a:rPr lang="en-US" sz="1400" i="1" dirty="0" err="1">
                <a:solidFill>
                  <a:schemeClr val="accent2"/>
                </a:solidFill>
                <a:latin typeface="Book Antiqua" pitchFamily="18" charset="0"/>
              </a:rPr>
              <a:t>Milki</a:t>
            </a:r>
            <a:r>
              <a:rPr lang="en-US" sz="1400" i="1" dirty="0">
                <a:solidFill>
                  <a:schemeClr val="accent2"/>
                </a:solidFill>
                <a:latin typeface="Book Antiqua" pitchFamily="18" charset="0"/>
              </a:rPr>
              <a:t> AA.</a:t>
            </a:r>
            <a:endParaRPr lang="el-GR" sz="1400" i="1" dirty="0">
              <a:solidFill>
                <a:schemeClr val="accent2"/>
              </a:solidFill>
              <a:latin typeface="Book Antiqua" pitchFamily="18" charset="0"/>
            </a:endParaRPr>
          </a:p>
          <a:p>
            <a:pPr marL="0" indent="0" algn="r" eaLnBrk="1" hangingPunct="1">
              <a:buFontTx/>
              <a:buNone/>
            </a:pPr>
            <a:endParaRPr lang="en-US" sz="1800" i="1" dirty="0">
              <a:solidFill>
                <a:schemeClr val="accent2"/>
              </a:solidFill>
              <a:latin typeface="Book Antiqua" pitchFamily="18" charset="0"/>
            </a:endParaRPr>
          </a:p>
          <a:p>
            <a:pPr marL="0" indent="0" algn="r" eaLnBrk="1" hangingPunct="1">
              <a:buFontTx/>
              <a:buNone/>
            </a:pPr>
            <a:endParaRPr lang="en-US" sz="1800" i="1" dirty="0">
              <a:solidFill>
                <a:schemeClr val="accent2"/>
              </a:solidFill>
              <a:latin typeface="Book Antiqua" pitchFamily="18" charset="0"/>
            </a:endParaRPr>
          </a:p>
          <a:p>
            <a:pPr marL="0" indent="0" algn="r" eaLnBrk="1" hangingPunct="1">
              <a:buFontTx/>
              <a:buNone/>
            </a:pPr>
            <a:endParaRPr lang="el-GR" sz="1800" i="1" dirty="0">
              <a:solidFill>
                <a:schemeClr val="accent2"/>
              </a:solidFill>
              <a:latin typeface="Book Antiqua" pitchFamily="18" charset="0"/>
            </a:endParaRPr>
          </a:p>
        </p:txBody>
      </p:sp>
      <p:sp>
        <p:nvSpPr>
          <p:cNvPr id="11267" name="Rectangle 4"/>
          <p:cNvSpPr>
            <a:spLocks noChangeArrowheads="1"/>
          </p:cNvSpPr>
          <p:nvPr/>
        </p:nvSpPr>
        <p:spPr bwMode="auto">
          <a:xfrm>
            <a:off x="1522434" y="2408250"/>
            <a:ext cx="6192838" cy="993157"/>
          </a:xfrm>
          <a:prstGeom prst="rect">
            <a:avLst/>
          </a:prstGeom>
          <a:noFill/>
          <a:ln w="9525">
            <a:noFill/>
            <a:miter lim="800000"/>
            <a:headEnd/>
            <a:tailEnd/>
          </a:ln>
        </p:spPr>
        <p:txBody>
          <a:bodyPr>
            <a:spAutoFit/>
          </a:bodyPr>
          <a:lstStyle/>
          <a:p>
            <a:pPr algn="ctr">
              <a:lnSpc>
                <a:spcPct val="110000"/>
              </a:lnSpc>
            </a:pPr>
            <a:r>
              <a:rPr lang="el-GR" sz="1800" dirty="0">
                <a:solidFill>
                  <a:schemeClr val="tx2"/>
                </a:solidFill>
                <a:latin typeface="Book Antiqua" pitchFamily="18" charset="0"/>
              </a:rPr>
              <a:t>Η </a:t>
            </a:r>
            <a:r>
              <a:rPr lang="en-US" sz="1800" dirty="0">
                <a:solidFill>
                  <a:schemeClr val="tx2"/>
                </a:solidFill>
                <a:latin typeface="Book Antiqua" pitchFamily="18" charset="0"/>
              </a:rPr>
              <a:t>“Office Hysteroscopy” </a:t>
            </a:r>
            <a:r>
              <a:rPr lang="el-GR" sz="1800" dirty="0">
                <a:solidFill>
                  <a:schemeClr val="tx2"/>
                </a:solidFill>
                <a:latin typeface="Book Antiqua" pitchFamily="18" charset="0"/>
              </a:rPr>
              <a:t>θεωρείται ιδανική μέθοδος διάγνωσης επειδή είναι αποδεκτή από την ασθενή και παρέχει ασφάλεια και δυνατότητα ταυτόχρονης θεραπείας</a:t>
            </a:r>
          </a:p>
        </p:txBody>
      </p:sp>
      <p:sp>
        <p:nvSpPr>
          <p:cNvPr id="6" name="Line 7"/>
          <p:cNvSpPr>
            <a:spLocks noChangeShapeType="1"/>
          </p:cNvSpPr>
          <p:nvPr/>
        </p:nvSpPr>
        <p:spPr bwMode="auto">
          <a:xfrm>
            <a:off x="0" y="5597527"/>
            <a:ext cx="6119813" cy="0"/>
          </a:xfrm>
          <a:prstGeom prst="line">
            <a:avLst/>
          </a:prstGeom>
          <a:noFill/>
          <a:ln w="9525">
            <a:solidFill>
              <a:schemeClr val="tx1"/>
            </a:solidFill>
            <a:round/>
            <a:headEnd/>
            <a:tailEnd/>
          </a:ln>
        </p:spPr>
        <p:txBody>
          <a:bodyPr/>
          <a:lstStyle/>
          <a:p>
            <a:endParaRPr lang="el-GR"/>
          </a:p>
        </p:txBody>
      </p:sp>
      <p:sp>
        <p:nvSpPr>
          <p:cNvPr id="7" name="Line 8"/>
          <p:cNvSpPr>
            <a:spLocks noChangeShapeType="1"/>
          </p:cNvSpPr>
          <p:nvPr/>
        </p:nvSpPr>
        <p:spPr bwMode="auto">
          <a:xfrm flipV="1">
            <a:off x="215900" y="5524502"/>
            <a:ext cx="5688013" cy="1588"/>
          </a:xfrm>
          <a:prstGeom prst="line">
            <a:avLst/>
          </a:prstGeom>
          <a:noFill/>
          <a:ln w="28575">
            <a:solidFill>
              <a:schemeClr val="tx1"/>
            </a:solidFill>
            <a:round/>
            <a:headEnd/>
            <a:tailEnd/>
          </a:ln>
        </p:spPr>
        <p:txBody>
          <a:bodyPr/>
          <a:lstStyle/>
          <a:p>
            <a:endParaRPr lang="el-GR"/>
          </a:p>
        </p:txBody>
      </p:sp>
      <p:sp>
        <p:nvSpPr>
          <p:cNvPr id="8" name="Rectangle 3"/>
          <p:cNvSpPr txBox="1">
            <a:spLocks noChangeArrowheads="1"/>
          </p:cNvSpPr>
          <p:nvPr/>
        </p:nvSpPr>
        <p:spPr bwMode="auto">
          <a:xfrm>
            <a:off x="2143108" y="5643578"/>
            <a:ext cx="3990975" cy="7143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gn="r">
              <a:spcBef>
                <a:spcPct val="20000"/>
              </a:spcBef>
            </a:pPr>
            <a:r>
              <a:rPr kumimoji="0" lang="en-US" sz="1800" b="0" i="1" u="none" strike="noStrike" kern="0" cap="none" spc="0" normalizeH="0" baseline="0" noProof="0" dirty="0">
                <a:ln>
                  <a:noFill/>
                </a:ln>
                <a:solidFill>
                  <a:srgbClr val="082F86"/>
                </a:solidFill>
                <a:effectLst/>
                <a:uLnTx/>
                <a:uFillTx/>
                <a:latin typeface="+mn-lt"/>
                <a:ea typeface="+mn-ea"/>
                <a:cs typeface="+mn-cs"/>
              </a:rPr>
              <a:t>HYS… </a:t>
            </a:r>
            <a:r>
              <a:rPr kumimoji="0" lang="en-US" sz="1800" b="0" i="1" u="none" strike="noStrike" kern="0" cap="none" spc="0" normalizeH="0" baseline="0" noProof="0" dirty="0" err="1">
                <a:ln>
                  <a:noFill/>
                </a:ln>
                <a:solidFill>
                  <a:srgbClr val="082F86"/>
                </a:solidFill>
                <a:effectLst/>
                <a:uLnTx/>
                <a:uFillTx/>
                <a:latin typeface="+mn-lt"/>
                <a:ea typeface="+mn-ea"/>
                <a:cs typeface="+mn-cs"/>
              </a:rPr>
              <a:t>Pantaleoni</a:t>
            </a:r>
            <a:r>
              <a:rPr kumimoji="0" lang="en-US" sz="1800" b="0" i="1" u="none" strike="noStrike" kern="0" cap="none" spc="0" normalizeH="0" baseline="0" noProof="0" dirty="0">
                <a:ln>
                  <a:noFill/>
                </a:ln>
                <a:solidFill>
                  <a:srgbClr val="082F86"/>
                </a:solidFill>
                <a:effectLst/>
                <a:uLnTx/>
                <a:uFillTx/>
                <a:latin typeface="+mn-lt"/>
                <a:ea typeface="+mn-ea"/>
                <a:cs typeface="+mn-cs"/>
              </a:rPr>
              <a:t>… </a:t>
            </a:r>
            <a:r>
              <a:rPr kumimoji="0" lang="el-GR" sz="1800" b="0" i="1" u="none" strike="noStrike" kern="0" cap="none" spc="0" normalizeH="0" baseline="0" noProof="0" dirty="0">
                <a:ln>
                  <a:noFill/>
                </a:ln>
                <a:solidFill>
                  <a:srgbClr val="082F86"/>
                </a:solidFill>
                <a:effectLst/>
                <a:uLnTx/>
                <a:uFillTx/>
                <a:latin typeface="+mn-lt"/>
                <a:ea typeface="+mn-ea"/>
                <a:cs typeface="+mn-cs"/>
              </a:rPr>
              <a:t>Σήμερα</a:t>
            </a:r>
            <a:br>
              <a:rPr kumimoji="0" lang="el-GR" sz="1800" b="0" i="1" u="none" strike="noStrike" kern="0" cap="none" spc="0" normalizeH="0" baseline="0" noProof="0" dirty="0">
                <a:ln>
                  <a:noFill/>
                </a:ln>
                <a:solidFill>
                  <a:srgbClr val="082F86"/>
                </a:solidFill>
                <a:effectLst/>
                <a:uLnTx/>
                <a:uFillTx/>
                <a:latin typeface="+mn-lt"/>
                <a:ea typeface="+mn-ea"/>
                <a:cs typeface="+mn-cs"/>
              </a:rPr>
            </a:br>
            <a:r>
              <a:rPr lang="el-GR" sz="1800" dirty="0">
                <a:solidFill>
                  <a:srgbClr val="CC3300"/>
                </a:solidFill>
                <a:latin typeface="Cambria" pitchFamily="18" charset="0"/>
              </a:rPr>
              <a:t>Προϋποθέσεις</a:t>
            </a:r>
            <a:r>
              <a:rPr lang="el-GR" sz="2000" dirty="0">
                <a:solidFill>
                  <a:srgbClr val="CC3300"/>
                </a:solidFill>
                <a:latin typeface="Cambria" pitchFamily="18" charset="0"/>
              </a:rPr>
              <a:t>  </a:t>
            </a:r>
            <a:r>
              <a:rPr lang="el-GR" sz="2000" b="1" dirty="0">
                <a:solidFill>
                  <a:srgbClr val="CC3300"/>
                </a:solidFill>
                <a:latin typeface="Cambria" pitchFamily="18" charset="0"/>
              </a:rPr>
              <a:t>Εξέλιξης</a:t>
            </a:r>
          </a:p>
          <a:p>
            <a:pPr marL="342900" indent="-342900" algn="r">
              <a:spcBef>
                <a:spcPct val="20000"/>
              </a:spcBef>
            </a:pPr>
            <a:endParaRPr lang="el-GR" sz="1800" dirty="0">
              <a:solidFill>
                <a:srgbClr val="CC3300"/>
              </a:solidFill>
              <a:latin typeface="Cambria" pitchFamily="18"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endParaRPr kumimoji="0" lang="el-GR" sz="1800" b="0" i="1" u="none" strike="noStrike" kern="0" cap="none" spc="0" normalizeH="0" baseline="0" noProof="0" dirty="0">
              <a:ln>
                <a:noFill/>
              </a:ln>
              <a:solidFill>
                <a:srgbClr val="082F86"/>
              </a:solidFill>
              <a:effectLst/>
              <a:uLnTx/>
              <a:uFillTx/>
              <a:latin typeface="+mn-lt"/>
              <a:ea typeface="+mn-ea"/>
              <a:cs typeface="+mn-cs"/>
            </a:endParaRPr>
          </a:p>
        </p:txBody>
      </p:sp>
      <p:sp>
        <p:nvSpPr>
          <p:cNvPr id="9" name="Rectangle 5"/>
          <p:cNvSpPr>
            <a:spLocks noChangeArrowheads="1"/>
          </p:cNvSpPr>
          <p:nvPr/>
        </p:nvSpPr>
        <p:spPr bwMode="auto">
          <a:xfrm>
            <a:off x="685800" y="533400"/>
            <a:ext cx="7467600" cy="381000"/>
          </a:xfrm>
          <a:prstGeom prst="rect">
            <a:avLst/>
          </a:prstGeom>
          <a:noFill/>
          <a:ln w="9525">
            <a:noFill/>
            <a:miter lim="800000"/>
            <a:headEnd/>
            <a:tailEnd/>
          </a:ln>
        </p:spPr>
        <p:txBody>
          <a:bodyPr anchor="ctr"/>
          <a:lstStyle/>
          <a:p>
            <a:pPr algn="r"/>
            <a:r>
              <a:rPr lang="el-GR" dirty="0"/>
              <a:t>Διαγνωστική </a:t>
            </a:r>
            <a:r>
              <a:rPr lang="en-US" dirty="0"/>
              <a:t>HYS</a:t>
            </a:r>
            <a:endParaRPr lang="el-GR" dirty="0">
              <a:solidFill>
                <a:schemeClr val="tx2"/>
              </a:solidFill>
              <a:latin typeface="Cambria" pitchFamily="18" charset="0"/>
            </a:endParaRPr>
          </a:p>
        </p:txBody>
      </p:sp>
      <p:sp>
        <p:nvSpPr>
          <p:cNvPr id="10" name="Line 9"/>
          <p:cNvSpPr>
            <a:spLocks noChangeShapeType="1"/>
          </p:cNvSpPr>
          <p:nvPr/>
        </p:nvSpPr>
        <p:spPr bwMode="auto">
          <a:xfrm>
            <a:off x="1439863" y="1062038"/>
            <a:ext cx="6840538" cy="0"/>
          </a:xfrm>
          <a:prstGeom prst="line">
            <a:avLst/>
          </a:prstGeom>
          <a:noFill/>
          <a:ln w="9525">
            <a:solidFill>
              <a:schemeClr val="tx1"/>
            </a:solidFill>
            <a:round/>
            <a:headEnd/>
            <a:tailEnd/>
          </a:ln>
        </p:spPr>
        <p:txBody>
          <a:bodyPr/>
          <a:lstStyle/>
          <a:p>
            <a:endParaRPr lang="el-GR"/>
          </a:p>
        </p:txBody>
      </p:sp>
      <p:sp>
        <p:nvSpPr>
          <p:cNvPr id="11" name="Line 10"/>
          <p:cNvSpPr>
            <a:spLocks noChangeShapeType="1"/>
          </p:cNvSpPr>
          <p:nvPr/>
        </p:nvSpPr>
        <p:spPr bwMode="auto">
          <a:xfrm>
            <a:off x="1655763" y="990600"/>
            <a:ext cx="6840538" cy="0"/>
          </a:xfrm>
          <a:prstGeom prst="line">
            <a:avLst/>
          </a:prstGeom>
          <a:noFill/>
          <a:ln w="28575">
            <a:solidFill>
              <a:schemeClr val="tx1"/>
            </a:solidFill>
            <a:round/>
            <a:headEnd/>
            <a:tailEnd/>
          </a:ln>
        </p:spPr>
        <p:txBody>
          <a:bodyPr/>
          <a:lstStyle/>
          <a:p>
            <a:endParaRPr lang="el-GR"/>
          </a:p>
        </p:txBody>
      </p:sp>
      <p:sp>
        <p:nvSpPr>
          <p:cNvPr id="12" name="Rectangle 11"/>
          <p:cNvSpPr>
            <a:spLocks noChangeArrowheads="1"/>
          </p:cNvSpPr>
          <p:nvPr/>
        </p:nvSpPr>
        <p:spPr bwMode="auto">
          <a:xfrm>
            <a:off x="685800" y="1042974"/>
            <a:ext cx="7467600" cy="457200"/>
          </a:xfrm>
          <a:prstGeom prst="rect">
            <a:avLst/>
          </a:prstGeom>
          <a:noFill/>
          <a:ln w="9525">
            <a:noFill/>
            <a:miter lim="800000"/>
            <a:headEnd/>
            <a:tailEnd/>
          </a:ln>
        </p:spPr>
        <p:txBody>
          <a:bodyPr anchor="ctr"/>
          <a:lstStyle/>
          <a:p>
            <a:pPr algn="r"/>
            <a:endParaRPr lang="el-GR" sz="2000" dirty="0">
              <a:solidFill>
                <a:srgbClr val="CC3300"/>
              </a:solidFill>
              <a:latin typeface="Cambria" pitchFamily="18" charset="0"/>
            </a:endParaRPr>
          </a:p>
        </p:txBody>
      </p:sp>
      <p:sp>
        <p:nvSpPr>
          <p:cNvPr id="13" name="Rectangle 11"/>
          <p:cNvSpPr>
            <a:spLocks noChangeArrowheads="1"/>
          </p:cNvSpPr>
          <p:nvPr/>
        </p:nvSpPr>
        <p:spPr bwMode="auto">
          <a:xfrm>
            <a:off x="700061" y="1023921"/>
            <a:ext cx="7467600" cy="457200"/>
          </a:xfrm>
          <a:prstGeom prst="rect">
            <a:avLst/>
          </a:prstGeom>
          <a:noFill/>
          <a:ln w="9525">
            <a:noFill/>
            <a:miter lim="800000"/>
            <a:headEnd/>
            <a:tailEnd/>
          </a:ln>
        </p:spPr>
        <p:txBody>
          <a:bodyPr anchor="ctr"/>
          <a:lstStyle/>
          <a:p>
            <a:pPr algn="r"/>
            <a:r>
              <a:rPr lang="en-US" sz="1800" dirty="0">
                <a:solidFill>
                  <a:srgbClr val="CC3300"/>
                </a:solidFill>
                <a:latin typeface="Cambria" pitchFamily="18" charset="0"/>
              </a:rPr>
              <a:t>Office procedure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p:cNvSpPr>
            <a:spLocks noGrp="1" noChangeArrowheads="1"/>
          </p:cNvSpPr>
          <p:nvPr>
            <p:ph type="body" idx="1"/>
          </p:nvPr>
        </p:nvSpPr>
        <p:spPr>
          <a:xfrm>
            <a:off x="714348" y="2500306"/>
            <a:ext cx="5176844" cy="500066"/>
          </a:xfrm>
        </p:spPr>
        <p:txBody>
          <a:bodyPr/>
          <a:lstStyle/>
          <a:p>
            <a:pPr eaLnBrk="1" hangingPunct="1">
              <a:lnSpc>
                <a:spcPct val="110000"/>
              </a:lnSpc>
              <a:spcBef>
                <a:spcPct val="0"/>
              </a:spcBef>
              <a:buClr>
                <a:srgbClr val="CC0000"/>
              </a:buClr>
            </a:pPr>
            <a:r>
              <a:rPr lang="el-GR" sz="1800" dirty="0">
                <a:solidFill>
                  <a:srgbClr val="000099"/>
                </a:solidFill>
                <a:latin typeface="Book Antiqua" pitchFamily="18" charset="0"/>
              </a:rPr>
              <a:t> Μέθοδος </a:t>
            </a:r>
            <a:r>
              <a:rPr lang="el-GR" sz="1800" dirty="0" err="1">
                <a:solidFill>
                  <a:srgbClr val="000099"/>
                </a:solidFill>
                <a:latin typeface="Book Antiqua" pitchFamily="18" charset="0"/>
              </a:rPr>
              <a:t>Vaginoscopic</a:t>
            </a:r>
            <a:r>
              <a:rPr lang="el-GR" sz="1800" dirty="0">
                <a:solidFill>
                  <a:srgbClr val="000099"/>
                </a:solidFill>
                <a:latin typeface="Book Antiqua" pitchFamily="18" charset="0"/>
              </a:rPr>
              <a:t> </a:t>
            </a:r>
            <a:r>
              <a:rPr lang="el-GR" sz="1800" dirty="0" err="1">
                <a:solidFill>
                  <a:srgbClr val="000099"/>
                </a:solidFill>
                <a:latin typeface="Book Antiqua" pitchFamily="18" charset="0"/>
              </a:rPr>
              <a:t>Approach</a:t>
            </a:r>
            <a:endParaRPr lang="el-GR" sz="1800" dirty="0">
              <a:solidFill>
                <a:srgbClr val="000099"/>
              </a:solidFill>
              <a:latin typeface="Book Antiqua" pitchFamily="18" charset="0"/>
            </a:endParaRPr>
          </a:p>
        </p:txBody>
      </p:sp>
      <p:sp>
        <p:nvSpPr>
          <p:cNvPr id="706565" name="Rectangle 5"/>
          <p:cNvSpPr>
            <a:spLocks noChangeArrowheads="1"/>
          </p:cNvSpPr>
          <p:nvPr/>
        </p:nvSpPr>
        <p:spPr bwMode="auto">
          <a:xfrm>
            <a:off x="611189" y="3002903"/>
            <a:ext cx="6818332" cy="1828193"/>
          </a:xfrm>
          <a:prstGeom prst="rect">
            <a:avLst/>
          </a:prstGeom>
          <a:gradFill rotWithShape="1">
            <a:gsLst>
              <a:gs pos="0">
                <a:srgbClr val="B8B8B8"/>
              </a:gs>
              <a:gs pos="50000">
                <a:srgbClr val="B8B8B8">
                  <a:gamma/>
                  <a:tint val="0"/>
                  <a:invGamma/>
                </a:srgbClr>
              </a:gs>
              <a:gs pos="100000">
                <a:srgbClr val="B8B8B8"/>
              </a:gs>
            </a:gsLst>
            <a:lin ang="5400000" scaled="1"/>
          </a:gradFill>
          <a:ln w="57150">
            <a:solidFill>
              <a:srgbClr val="FF3300"/>
            </a:solidFill>
            <a:miter lim="800000"/>
            <a:headEnd/>
            <a:tailEnd/>
          </a:ln>
          <a:effectLst>
            <a:outerShdw dist="12700" algn="ctr" rotWithShape="0">
              <a:schemeClr val="tx2"/>
            </a:outerShdw>
          </a:effectLst>
        </p:spPr>
        <p:txBody>
          <a:bodyPr wrap="square" anchor="ctr">
            <a:spAutoFit/>
          </a:bodyPr>
          <a:lstStyle/>
          <a:p>
            <a:pPr marL="484188" lvl="1" indent="106363" algn="l" defTabSz="622300" eaLnBrk="0" hangingPunct="0">
              <a:lnSpc>
                <a:spcPct val="150000"/>
              </a:lnSpc>
              <a:spcBef>
                <a:spcPct val="35000"/>
              </a:spcBef>
              <a:buClr>
                <a:srgbClr val="FFFF00"/>
              </a:buClr>
              <a:defRPr/>
            </a:pPr>
            <a:r>
              <a:rPr lang="el-GR" sz="1600" b="1" dirty="0">
                <a:effectLst>
                  <a:outerShdw blurRad="38100" dist="38100" dir="2700000" algn="tl">
                    <a:srgbClr val="FFFFFF"/>
                  </a:outerShdw>
                </a:effectLst>
                <a:latin typeface="Book Antiqua" pitchFamily="18" charset="0"/>
              </a:rPr>
              <a:t>+ Αντισηψία</a:t>
            </a:r>
          </a:p>
          <a:p>
            <a:pPr marL="484188" lvl="1" indent="106363" algn="l" defTabSz="622300" eaLnBrk="0" hangingPunct="0">
              <a:lnSpc>
                <a:spcPct val="150000"/>
              </a:lnSpc>
              <a:spcBef>
                <a:spcPct val="35000"/>
              </a:spcBef>
              <a:buClr>
                <a:srgbClr val="FF0066"/>
              </a:buClr>
              <a:defRPr/>
            </a:pPr>
            <a:r>
              <a:rPr lang="el-GR" sz="1600" b="1" dirty="0">
                <a:solidFill>
                  <a:srgbClr val="CC0000"/>
                </a:solidFill>
                <a:effectLst>
                  <a:outerShdw blurRad="38100" dist="38100" dir="2700000" algn="tl">
                    <a:srgbClr val="000000"/>
                  </a:outerShdw>
                </a:effectLst>
                <a:latin typeface="Book Antiqua" pitchFamily="18" charset="0"/>
              </a:rPr>
              <a:t>ΟΧΙ</a:t>
            </a:r>
            <a:r>
              <a:rPr lang="el-GR" sz="1600" b="1" dirty="0">
                <a:solidFill>
                  <a:schemeClr val="bg1"/>
                </a:solidFill>
                <a:effectLst>
                  <a:outerShdw blurRad="38100" dist="38100" dir="2700000" algn="tl">
                    <a:srgbClr val="000000"/>
                  </a:outerShdw>
                </a:effectLst>
                <a:latin typeface="Book Antiqua" pitchFamily="18" charset="0"/>
              </a:rPr>
              <a:t> </a:t>
            </a:r>
            <a:r>
              <a:rPr lang="el-GR" sz="1600" b="1" dirty="0">
                <a:effectLst>
                  <a:outerShdw blurRad="38100" dist="38100" dir="2700000" algn="tl">
                    <a:srgbClr val="FFFFFF"/>
                  </a:outerShdw>
                </a:effectLst>
                <a:latin typeface="Book Antiqua" pitchFamily="18" charset="0"/>
              </a:rPr>
              <a:t>τοποθέτηση Μητροσκοπίου</a:t>
            </a:r>
          </a:p>
          <a:p>
            <a:pPr marL="484188" lvl="1" indent="106363" algn="l" defTabSz="622300" eaLnBrk="0" hangingPunct="0">
              <a:lnSpc>
                <a:spcPct val="150000"/>
              </a:lnSpc>
              <a:spcBef>
                <a:spcPct val="35000"/>
              </a:spcBef>
              <a:buClr>
                <a:srgbClr val="FF0066"/>
              </a:buClr>
              <a:defRPr/>
            </a:pPr>
            <a:r>
              <a:rPr lang="el-GR" sz="1600" b="1" dirty="0">
                <a:solidFill>
                  <a:srgbClr val="CC0000"/>
                </a:solidFill>
                <a:effectLst>
                  <a:outerShdw blurRad="38100" dist="38100" dir="2700000" algn="tl">
                    <a:srgbClr val="000000"/>
                  </a:outerShdw>
                </a:effectLst>
                <a:latin typeface="Book Antiqua" pitchFamily="18" charset="0"/>
              </a:rPr>
              <a:t>ΟΧΙ</a:t>
            </a:r>
            <a:r>
              <a:rPr lang="el-GR" sz="1600" b="1" dirty="0">
                <a:solidFill>
                  <a:schemeClr val="bg1"/>
                </a:solidFill>
                <a:effectLst>
                  <a:outerShdw blurRad="38100" dist="38100" dir="2700000" algn="tl">
                    <a:srgbClr val="000000"/>
                  </a:outerShdw>
                </a:effectLst>
                <a:latin typeface="Book Antiqua" pitchFamily="18" charset="0"/>
              </a:rPr>
              <a:t> </a:t>
            </a:r>
            <a:r>
              <a:rPr lang="el-GR" sz="1600" b="1" dirty="0">
                <a:effectLst>
                  <a:outerShdw blurRad="38100" dist="38100" dir="2700000" algn="tl">
                    <a:srgbClr val="FFFFFF"/>
                  </a:outerShdw>
                </a:effectLst>
                <a:latin typeface="Book Antiqua" pitchFamily="18" charset="0"/>
              </a:rPr>
              <a:t>σύλληψη </a:t>
            </a:r>
            <a:r>
              <a:rPr lang="el-GR" sz="1600" b="1" dirty="0" err="1">
                <a:effectLst>
                  <a:outerShdw blurRad="38100" dist="38100" dir="2700000" algn="tl">
                    <a:srgbClr val="FFFFFF"/>
                  </a:outerShdw>
                </a:effectLst>
                <a:latin typeface="Book Antiqua" pitchFamily="18" charset="0"/>
              </a:rPr>
              <a:t>εξωτραχήλου</a:t>
            </a:r>
            <a:endParaRPr lang="el-GR" sz="1600" b="1" dirty="0">
              <a:effectLst>
                <a:outerShdw blurRad="38100" dist="38100" dir="2700000" algn="tl">
                  <a:srgbClr val="FFFFFF"/>
                </a:outerShdw>
              </a:effectLst>
              <a:latin typeface="Book Antiqua" pitchFamily="18" charset="0"/>
            </a:endParaRPr>
          </a:p>
          <a:p>
            <a:pPr algn="l" defTabSz="622300" eaLnBrk="0" hangingPunct="0">
              <a:lnSpc>
                <a:spcPct val="150000"/>
              </a:lnSpc>
              <a:spcBef>
                <a:spcPct val="35000"/>
              </a:spcBef>
              <a:buClr>
                <a:srgbClr val="FFFF00"/>
              </a:buClr>
              <a:defRPr/>
            </a:pPr>
            <a:r>
              <a:rPr lang="el-GR" sz="1600" b="1" dirty="0">
                <a:effectLst>
                  <a:outerShdw blurRad="38100" dist="38100" dir="2700000" algn="tl">
                    <a:srgbClr val="FFFFFF"/>
                  </a:outerShdw>
                </a:effectLst>
                <a:latin typeface="Book Antiqua" pitchFamily="18" charset="0"/>
              </a:rPr>
              <a:t>	+ Απεικόνιση κολπικού επιθηλίου</a:t>
            </a:r>
          </a:p>
        </p:txBody>
      </p:sp>
      <p:pic>
        <p:nvPicPr>
          <p:cNvPr id="20484" name="Picture 6" descr="Μέθοδος υστερ"/>
          <p:cNvPicPr>
            <a:picLocks noChangeAspect="1" noChangeArrowheads="1"/>
          </p:cNvPicPr>
          <p:nvPr/>
        </p:nvPicPr>
        <p:blipFill>
          <a:blip r:embed="rId2" cstate="email">
            <a:lum bright="18000" contrast="6000"/>
            <a:extLst>
              <a:ext uri="{28A0092B-C50C-407E-A947-70E740481C1C}">
                <a14:useLocalDpi xmlns:a14="http://schemas.microsoft.com/office/drawing/2010/main"/>
              </a:ext>
            </a:extLst>
          </a:blip>
          <a:srcRect/>
          <a:stretch>
            <a:fillRect/>
          </a:stretch>
        </p:blipFill>
        <p:spPr bwMode="auto">
          <a:xfrm>
            <a:off x="6072198" y="1874644"/>
            <a:ext cx="2171690" cy="2099877"/>
          </a:xfrm>
          <a:prstGeom prst="rect">
            <a:avLst/>
          </a:prstGeom>
          <a:noFill/>
          <a:ln w="28575">
            <a:solidFill>
              <a:schemeClr val="tx1"/>
            </a:solidFill>
            <a:miter lim="800000"/>
            <a:headEnd/>
            <a:tailEnd/>
          </a:ln>
        </p:spPr>
      </p:pic>
      <p:sp>
        <p:nvSpPr>
          <p:cNvPr id="7" name="Line 7"/>
          <p:cNvSpPr>
            <a:spLocks noChangeShapeType="1"/>
          </p:cNvSpPr>
          <p:nvPr/>
        </p:nvSpPr>
        <p:spPr bwMode="auto">
          <a:xfrm>
            <a:off x="0" y="5597527"/>
            <a:ext cx="6119813" cy="0"/>
          </a:xfrm>
          <a:prstGeom prst="line">
            <a:avLst/>
          </a:prstGeom>
          <a:noFill/>
          <a:ln w="9525">
            <a:solidFill>
              <a:schemeClr val="tx1"/>
            </a:solidFill>
            <a:round/>
            <a:headEnd/>
            <a:tailEnd/>
          </a:ln>
        </p:spPr>
        <p:txBody>
          <a:bodyPr/>
          <a:lstStyle/>
          <a:p>
            <a:endParaRPr lang="el-GR"/>
          </a:p>
        </p:txBody>
      </p:sp>
      <p:sp>
        <p:nvSpPr>
          <p:cNvPr id="8" name="Line 8"/>
          <p:cNvSpPr>
            <a:spLocks noChangeShapeType="1"/>
          </p:cNvSpPr>
          <p:nvPr/>
        </p:nvSpPr>
        <p:spPr bwMode="auto">
          <a:xfrm flipV="1">
            <a:off x="215900" y="5524502"/>
            <a:ext cx="5688013" cy="1588"/>
          </a:xfrm>
          <a:prstGeom prst="line">
            <a:avLst/>
          </a:prstGeom>
          <a:noFill/>
          <a:ln w="28575">
            <a:solidFill>
              <a:schemeClr val="tx1"/>
            </a:solidFill>
            <a:round/>
            <a:headEnd/>
            <a:tailEnd/>
          </a:ln>
        </p:spPr>
        <p:txBody>
          <a:bodyPr/>
          <a:lstStyle/>
          <a:p>
            <a:endParaRPr lang="el-GR"/>
          </a:p>
        </p:txBody>
      </p:sp>
      <p:sp>
        <p:nvSpPr>
          <p:cNvPr id="9" name="Rectangle 3"/>
          <p:cNvSpPr txBox="1">
            <a:spLocks noChangeArrowheads="1"/>
          </p:cNvSpPr>
          <p:nvPr/>
        </p:nvSpPr>
        <p:spPr bwMode="auto">
          <a:xfrm>
            <a:off x="2143108" y="5643578"/>
            <a:ext cx="3990975" cy="7143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gn="r">
              <a:spcBef>
                <a:spcPct val="20000"/>
              </a:spcBef>
            </a:pPr>
            <a:r>
              <a:rPr kumimoji="0" lang="en-US" sz="1800" b="0" i="1" u="none" strike="noStrike" kern="0" cap="none" spc="0" normalizeH="0" baseline="0" noProof="0" dirty="0">
                <a:ln>
                  <a:noFill/>
                </a:ln>
                <a:solidFill>
                  <a:srgbClr val="082F86"/>
                </a:solidFill>
                <a:effectLst/>
                <a:uLnTx/>
                <a:uFillTx/>
                <a:latin typeface="+mn-lt"/>
                <a:ea typeface="+mn-ea"/>
                <a:cs typeface="+mn-cs"/>
              </a:rPr>
              <a:t>HYS… </a:t>
            </a:r>
            <a:r>
              <a:rPr kumimoji="0" lang="en-US" sz="1800" b="0" i="1" u="none" strike="noStrike" kern="0" cap="none" spc="0" normalizeH="0" baseline="0" noProof="0" dirty="0" err="1">
                <a:ln>
                  <a:noFill/>
                </a:ln>
                <a:solidFill>
                  <a:srgbClr val="082F86"/>
                </a:solidFill>
                <a:effectLst/>
                <a:uLnTx/>
                <a:uFillTx/>
                <a:latin typeface="+mn-lt"/>
                <a:ea typeface="+mn-ea"/>
                <a:cs typeface="+mn-cs"/>
              </a:rPr>
              <a:t>Pantaleoni</a:t>
            </a:r>
            <a:r>
              <a:rPr kumimoji="0" lang="en-US" sz="1800" b="0" i="1" u="none" strike="noStrike" kern="0" cap="none" spc="0" normalizeH="0" baseline="0" noProof="0" dirty="0">
                <a:ln>
                  <a:noFill/>
                </a:ln>
                <a:solidFill>
                  <a:srgbClr val="082F86"/>
                </a:solidFill>
                <a:effectLst/>
                <a:uLnTx/>
                <a:uFillTx/>
                <a:latin typeface="+mn-lt"/>
                <a:ea typeface="+mn-ea"/>
                <a:cs typeface="+mn-cs"/>
              </a:rPr>
              <a:t>… </a:t>
            </a:r>
            <a:r>
              <a:rPr kumimoji="0" lang="el-GR" sz="1800" b="0" i="1" u="none" strike="noStrike" kern="0" cap="none" spc="0" normalizeH="0" baseline="0" noProof="0" dirty="0">
                <a:ln>
                  <a:noFill/>
                </a:ln>
                <a:solidFill>
                  <a:srgbClr val="082F86"/>
                </a:solidFill>
                <a:effectLst/>
                <a:uLnTx/>
                <a:uFillTx/>
                <a:latin typeface="+mn-lt"/>
                <a:ea typeface="+mn-ea"/>
                <a:cs typeface="+mn-cs"/>
              </a:rPr>
              <a:t>Σήμερα</a:t>
            </a:r>
            <a:br>
              <a:rPr kumimoji="0" lang="el-GR" sz="1800" b="0" i="1" u="none" strike="noStrike" kern="0" cap="none" spc="0" normalizeH="0" baseline="0" noProof="0" dirty="0">
                <a:ln>
                  <a:noFill/>
                </a:ln>
                <a:solidFill>
                  <a:srgbClr val="082F86"/>
                </a:solidFill>
                <a:effectLst/>
                <a:uLnTx/>
                <a:uFillTx/>
                <a:latin typeface="+mn-lt"/>
                <a:ea typeface="+mn-ea"/>
                <a:cs typeface="+mn-cs"/>
              </a:rPr>
            </a:br>
            <a:r>
              <a:rPr lang="el-GR" sz="1800" dirty="0">
                <a:solidFill>
                  <a:srgbClr val="CC3300"/>
                </a:solidFill>
                <a:latin typeface="Cambria" pitchFamily="18" charset="0"/>
              </a:rPr>
              <a:t>Προϋποθέσεις</a:t>
            </a:r>
            <a:r>
              <a:rPr lang="el-GR" sz="2000" dirty="0">
                <a:solidFill>
                  <a:srgbClr val="CC3300"/>
                </a:solidFill>
                <a:latin typeface="Cambria" pitchFamily="18" charset="0"/>
              </a:rPr>
              <a:t>  </a:t>
            </a:r>
            <a:r>
              <a:rPr lang="el-GR" sz="2000" b="1" dirty="0">
                <a:solidFill>
                  <a:srgbClr val="CC3300"/>
                </a:solidFill>
                <a:latin typeface="Cambria" pitchFamily="18" charset="0"/>
              </a:rPr>
              <a:t>Εξέλιξης</a:t>
            </a:r>
          </a:p>
          <a:p>
            <a:pPr marL="342900" indent="-342900" algn="r">
              <a:spcBef>
                <a:spcPct val="20000"/>
              </a:spcBef>
            </a:pPr>
            <a:endParaRPr lang="el-GR" sz="1800" dirty="0">
              <a:solidFill>
                <a:srgbClr val="CC3300"/>
              </a:solidFill>
              <a:latin typeface="Cambria" pitchFamily="18"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endParaRPr kumimoji="0" lang="el-GR" sz="1800" b="0" i="1" u="none" strike="noStrike" kern="0" cap="none" spc="0" normalizeH="0" baseline="0" noProof="0" dirty="0">
              <a:ln>
                <a:noFill/>
              </a:ln>
              <a:solidFill>
                <a:srgbClr val="082F86"/>
              </a:solidFill>
              <a:effectLst/>
              <a:uLnTx/>
              <a:uFillTx/>
              <a:latin typeface="+mn-lt"/>
              <a:ea typeface="+mn-ea"/>
              <a:cs typeface="+mn-cs"/>
            </a:endParaRPr>
          </a:p>
        </p:txBody>
      </p:sp>
      <p:sp>
        <p:nvSpPr>
          <p:cNvPr id="10" name="Rectangle 5"/>
          <p:cNvSpPr>
            <a:spLocks noChangeArrowheads="1"/>
          </p:cNvSpPr>
          <p:nvPr/>
        </p:nvSpPr>
        <p:spPr bwMode="auto">
          <a:xfrm>
            <a:off x="685800" y="533400"/>
            <a:ext cx="7467600" cy="381000"/>
          </a:xfrm>
          <a:prstGeom prst="rect">
            <a:avLst/>
          </a:prstGeom>
          <a:noFill/>
          <a:ln w="9525">
            <a:noFill/>
            <a:miter lim="800000"/>
            <a:headEnd/>
            <a:tailEnd/>
          </a:ln>
        </p:spPr>
        <p:txBody>
          <a:bodyPr anchor="ctr"/>
          <a:lstStyle/>
          <a:p>
            <a:pPr algn="r"/>
            <a:r>
              <a:rPr lang="el-GR" dirty="0"/>
              <a:t>Διαγνωστική </a:t>
            </a:r>
            <a:r>
              <a:rPr lang="en-US" dirty="0"/>
              <a:t>HYS</a:t>
            </a:r>
            <a:endParaRPr lang="el-GR" dirty="0">
              <a:solidFill>
                <a:schemeClr val="tx2"/>
              </a:solidFill>
              <a:latin typeface="Cambria" pitchFamily="18" charset="0"/>
            </a:endParaRPr>
          </a:p>
        </p:txBody>
      </p:sp>
      <p:sp>
        <p:nvSpPr>
          <p:cNvPr id="11" name="Line 9"/>
          <p:cNvSpPr>
            <a:spLocks noChangeShapeType="1"/>
          </p:cNvSpPr>
          <p:nvPr/>
        </p:nvSpPr>
        <p:spPr bwMode="auto">
          <a:xfrm>
            <a:off x="1439863" y="1062038"/>
            <a:ext cx="6840538" cy="0"/>
          </a:xfrm>
          <a:prstGeom prst="line">
            <a:avLst/>
          </a:prstGeom>
          <a:noFill/>
          <a:ln w="9525">
            <a:solidFill>
              <a:schemeClr val="tx1"/>
            </a:solidFill>
            <a:round/>
            <a:headEnd/>
            <a:tailEnd/>
          </a:ln>
        </p:spPr>
        <p:txBody>
          <a:bodyPr/>
          <a:lstStyle/>
          <a:p>
            <a:endParaRPr lang="el-GR"/>
          </a:p>
        </p:txBody>
      </p:sp>
      <p:sp>
        <p:nvSpPr>
          <p:cNvPr id="12" name="Line 10"/>
          <p:cNvSpPr>
            <a:spLocks noChangeShapeType="1"/>
          </p:cNvSpPr>
          <p:nvPr/>
        </p:nvSpPr>
        <p:spPr bwMode="auto">
          <a:xfrm>
            <a:off x="1655763" y="990600"/>
            <a:ext cx="6840538" cy="0"/>
          </a:xfrm>
          <a:prstGeom prst="line">
            <a:avLst/>
          </a:prstGeom>
          <a:noFill/>
          <a:ln w="28575">
            <a:solidFill>
              <a:schemeClr val="tx1"/>
            </a:solidFill>
            <a:round/>
            <a:headEnd/>
            <a:tailEnd/>
          </a:ln>
        </p:spPr>
        <p:txBody>
          <a:bodyPr/>
          <a:lstStyle/>
          <a:p>
            <a:endParaRPr lang="el-GR"/>
          </a:p>
        </p:txBody>
      </p:sp>
      <p:sp>
        <p:nvSpPr>
          <p:cNvPr id="13" name="Rectangle 11"/>
          <p:cNvSpPr>
            <a:spLocks noChangeArrowheads="1"/>
          </p:cNvSpPr>
          <p:nvPr/>
        </p:nvSpPr>
        <p:spPr bwMode="auto">
          <a:xfrm>
            <a:off x="685800" y="1042974"/>
            <a:ext cx="7467600" cy="457200"/>
          </a:xfrm>
          <a:prstGeom prst="rect">
            <a:avLst/>
          </a:prstGeom>
          <a:noFill/>
          <a:ln w="9525">
            <a:noFill/>
            <a:miter lim="800000"/>
            <a:headEnd/>
            <a:tailEnd/>
          </a:ln>
        </p:spPr>
        <p:txBody>
          <a:bodyPr anchor="ctr"/>
          <a:lstStyle/>
          <a:p>
            <a:pPr algn="r"/>
            <a:endParaRPr lang="el-GR" sz="2000" dirty="0">
              <a:solidFill>
                <a:srgbClr val="CC3300"/>
              </a:solidFill>
              <a:latin typeface="Cambria" pitchFamily="18" charset="0"/>
            </a:endParaRPr>
          </a:p>
        </p:txBody>
      </p:sp>
      <p:sp>
        <p:nvSpPr>
          <p:cNvPr id="14" name="Rectangle 11"/>
          <p:cNvSpPr>
            <a:spLocks noChangeArrowheads="1"/>
          </p:cNvSpPr>
          <p:nvPr/>
        </p:nvSpPr>
        <p:spPr bwMode="auto">
          <a:xfrm>
            <a:off x="700061" y="1023921"/>
            <a:ext cx="7467600" cy="457200"/>
          </a:xfrm>
          <a:prstGeom prst="rect">
            <a:avLst/>
          </a:prstGeom>
          <a:noFill/>
          <a:ln w="9525">
            <a:noFill/>
            <a:miter lim="800000"/>
            <a:headEnd/>
            <a:tailEnd/>
          </a:ln>
        </p:spPr>
        <p:txBody>
          <a:bodyPr anchor="ctr"/>
          <a:lstStyle/>
          <a:p>
            <a:pPr algn="r"/>
            <a:r>
              <a:rPr lang="en-US" sz="1800" dirty="0">
                <a:solidFill>
                  <a:srgbClr val="CC3300"/>
                </a:solidFill>
                <a:latin typeface="Cambria" pitchFamily="18" charset="0"/>
              </a:rPr>
              <a:t>Office procedure </a:t>
            </a: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4098" name="Object 6"/>
          <p:cNvGraphicFramePr>
            <a:graphicFrameLocks noChangeAspect="1"/>
          </p:cNvGraphicFramePr>
          <p:nvPr/>
        </p:nvGraphicFramePr>
        <p:xfrm>
          <a:off x="357158" y="1743064"/>
          <a:ext cx="4429156" cy="1835966"/>
        </p:xfrm>
        <a:graphic>
          <a:graphicData uri="http://schemas.openxmlformats.org/presentationml/2006/ole">
            <mc:AlternateContent xmlns:mc="http://schemas.openxmlformats.org/markup-compatibility/2006">
              <mc:Choice xmlns:v="urn:schemas-microsoft-com:vml" Requires="v">
                <p:oleObj spid="_x0000_s83974" name="Γράφημα" r:id="rId3" imgW="4400622" imgH="1828629" progId="MSGraph.Chart.8">
                  <p:embed followColorScheme="full"/>
                </p:oleObj>
              </mc:Choice>
              <mc:Fallback>
                <p:oleObj name="Γράφημα" r:id="rId3" imgW="4400622" imgH="1828629" progId="MSGraph.Chart.8">
                  <p:embed followColorScheme="full"/>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58" y="1743064"/>
                        <a:ext cx="4429156" cy="1835966"/>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07591" name="Rectangle 7"/>
          <p:cNvSpPr>
            <a:spLocks noChangeArrowheads="1"/>
          </p:cNvSpPr>
          <p:nvPr/>
        </p:nvSpPr>
        <p:spPr bwMode="auto">
          <a:xfrm>
            <a:off x="214282" y="4314831"/>
            <a:ext cx="3665511" cy="490775"/>
          </a:xfrm>
          <a:prstGeom prst="rect">
            <a:avLst/>
          </a:prstGeom>
          <a:noFill/>
          <a:ln w="9525">
            <a:noFill/>
            <a:miter lim="800000"/>
            <a:headEnd/>
            <a:tailEnd/>
          </a:ln>
          <a:effectLst/>
        </p:spPr>
        <p:txBody>
          <a:bodyPr wrap="square">
            <a:spAutoFit/>
          </a:bodyPr>
          <a:lstStyle/>
          <a:p>
            <a:pPr algn="r">
              <a:lnSpc>
                <a:spcPct val="110000"/>
              </a:lnSpc>
              <a:defRPr/>
            </a:pPr>
            <a:r>
              <a:rPr lang="en-US" sz="1200" i="1" dirty="0" err="1">
                <a:solidFill>
                  <a:srgbClr val="0000CC"/>
                </a:solidFill>
                <a:effectLst>
                  <a:outerShdw blurRad="38100" dist="38100" dir="2700000" algn="tl">
                    <a:srgbClr val="C0C0C0"/>
                  </a:outerShdw>
                </a:effectLst>
                <a:latin typeface="Book Antiqua" pitchFamily="18" charset="0"/>
              </a:rPr>
              <a:t>Paschopoulos</a:t>
            </a:r>
            <a:r>
              <a:rPr lang="en-US" sz="1200" i="1" dirty="0">
                <a:solidFill>
                  <a:srgbClr val="0000CC"/>
                </a:solidFill>
                <a:effectLst>
                  <a:outerShdw blurRad="38100" dist="38100" dir="2700000" algn="tl">
                    <a:srgbClr val="C0C0C0"/>
                  </a:outerShdw>
                </a:effectLst>
                <a:latin typeface="Book Antiqua" pitchFamily="18" charset="0"/>
              </a:rPr>
              <a:t> et al.</a:t>
            </a:r>
            <a:r>
              <a:rPr lang="el-GR" sz="1200" i="1" dirty="0">
                <a:solidFill>
                  <a:srgbClr val="0000CC"/>
                </a:solidFill>
                <a:effectLst>
                  <a:outerShdw blurRad="38100" dist="38100" dir="2700000" algn="tl">
                    <a:srgbClr val="C0C0C0"/>
                  </a:outerShdw>
                </a:effectLst>
                <a:latin typeface="Book Antiqua" pitchFamily="18" charset="0"/>
              </a:rPr>
              <a:t>    </a:t>
            </a:r>
            <a:br>
              <a:rPr lang="el-GR" sz="1200" i="1" dirty="0">
                <a:solidFill>
                  <a:srgbClr val="0000CC"/>
                </a:solidFill>
                <a:effectLst>
                  <a:outerShdw blurRad="38100" dist="38100" dir="2700000" algn="tl">
                    <a:srgbClr val="C0C0C0"/>
                  </a:outerShdw>
                </a:effectLst>
                <a:latin typeface="Book Antiqua" pitchFamily="18" charset="0"/>
              </a:rPr>
            </a:br>
            <a:r>
              <a:rPr lang="en-US" sz="1200" i="1" dirty="0">
                <a:solidFill>
                  <a:srgbClr val="0000CC"/>
                </a:solidFill>
                <a:effectLst>
                  <a:outerShdw blurRad="38100" dist="38100" dir="2700000" algn="tl">
                    <a:srgbClr val="C0C0C0"/>
                  </a:outerShdw>
                </a:effectLst>
                <a:latin typeface="Book Antiqua" pitchFamily="18" charset="0"/>
              </a:rPr>
              <a:t>J. Am. Assoc. Gynecol. </a:t>
            </a:r>
            <a:r>
              <a:rPr lang="en-US" sz="1200" i="1" dirty="0" err="1">
                <a:solidFill>
                  <a:srgbClr val="0000CC"/>
                </a:solidFill>
                <a:effectLst>
                  <a:outerShdw blurRad="38100" dist="38100" dir="2700000" algn="tl">
                    <a:srgbClr val="C0C0C0"/>
                  </a:outerShdw>
                </a:effectLst>
                <a:latin typeface="Book Antiqua" pitchFamily="18" charset="0"/>
              </a:rPr>
              <a:t>Laparosc</a:t>
            </a:r>
            <a:r>
              <a:rPr lang="en-US" sz="1200" i="1" dirty="0">
                <a:solidFill>
                  <a:srgbClr val="0000CC"/>
                </a:solidFill>
                <a:effectLst>
                  <a:outerShdw blurRad="38100" dist="38100" dir="2700000" algn="tl">
                    <a:srgbClr val="C0C0C0"/>
                  </a:outerShdw>
                </a:effectLst>
                <a:latin typeface="Book Antiqua" pitchFamily="18" charset="0"/>
              </a:rPr>
              <a:t>.</a:t>
            </a:r>
            <a:r>
              <a:rPr lang="el-GR" sz="1200" i="1" dirty="0">
                <a:solidFill>
                  <a:srgbClr val="0000CC"/>
                </a:solidFill>
                <a:effectLst>
                  <a:outerShdw blurRad="38100" dist="38100" dir="2700000" algn="tl">
                    <a:srgbClr val="C0C0C0"/>
                  </a:outerShdw>
                </a:effectLst>
                <a:latin typeface="Book Antiqua" pitchFamily="18" charset="0"/>
              </a:rPr>
              <a:t> </a:t>
            </a:r>
            <a:r>
              <a:rPr lang="en-US" sz="1200" i="1" dirty="0">
                <a:solidFill>
                  <a:srgbClr val="0000CC"/>
                </a:solidFill>
                <a:effectLst>
                  <a:outerShdw blurRad="38100" dist="38100" dir="2700000" algn="tl">
                    <a:srgbClr val="C0C0C0"/>
                  </a:outerShdw>
                </a:effectLst>
                <a:latin typeface="Book Antiqua" pitchFamily="18" charset="0"/>
              </a:rPr>
              <a:t>4(4): 465-467, 1997</a:t>
            </a:r>
            <a:endParaRPr lang="en-GB" sz="1200" i="1" dirty="0">
              <a:solidFill>
                <a:srgbClr val="0000CC"/>
              </a:solidFill>
              <a:effectLst>
                <a:outerShdw blurRad="38100" dist="38100" dir="2700000" algn="tl">
                  <a:srgbClr val="C0C0C0"/>
                </a:outerShdw>
              </a:effectLst>
              <a:latin typeface="Book Antiqua" pitchFamily="18" charset="0"/>
            </a:endParaRPr>
          </a:p>
        </p:txBody>
      </p:sp>
      <p:graphicFrame>
        <p:nvGraphicFramePr>
          <p:cNvPr id="4099" name="Object 8"/>
          <p:cNvGraphicFramePr>
            <a:graphicFrameLocks noChangeAspect="1"/>
          </p:cNvGraphicFramePr>
          <p:nvPr/>
        </p:nvGraphicFramePr>
        <p:xfrm>
          <a:off x="4030633" y="2681272"/>
          <a:ext cx="4327581" cy="2155592"/>
        </p:xfrm>
        <a:graphic>
          <a:graphicData uri="http://schemas.openxmlformats.org/presentationml/2006/ole">
            <mc:AlternateContent xmlns:mc="http://schemas.openxmlformats.org/markup-compatibility/2006">
              <mc:Choice xmlns:v="urn:schemas-microsoft-com:vml" Requires="v">
                <p:oleObj spid="_x0000_s83975" name="Chart" r:id="rId5" imgW="6058044" imgH="3257678" progId="MSGraph.Chart.8">
                  <p:embed followColorScheme="full"/>
                </p:oleObj>
              </mc:Choice>
              <mc:Fallback>
                <p:oleObj name="Chart" r:id="rId5" imgW="6058044" imgH="3257678" progId="MSGraph.Chart.8">
                  <p:embed followColorScheme="full"/>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0633" y="2681272"/>
                        <a:ext cx="4327581" cy="215559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02" name="Text Box 9"/>
          <p:cNvSpPr txBox="1">
            <a:spLocks noChangeArrowheads="1"/>
          </p:cNvSpPr>
          <p:nvPr/>
        </p:nvSpPr>
        <p:spPr bwMode="auto">
          <a:xfrm>
            <a:off x="3071802" y="1571612"/>
            <a:ext cx="982662" cy="501650"/>
          </a:xfrm>
          <a:prstGeom prst="rect">
            <a:avLst/>
          </a:prstGeom>
          <a:solidFill>
            <a:srgbClr val="FF0000"/>
          </a:solidFill>
          <a:ln w="28575" algn="ctr">
            <a:solidFill>
              <a:schemeClr val="tx1"/>
            </a:solidFill>
            <a:miter lim="800000"/>
            <a:headEnd/>
            <a:tailEnd/>
          </a:ln>
        </p:spPr>
        <p:txBody>
          <a:bodyPr anchor="ctr"/>
          <a:lstStyle/>
          <a:p>
            <a:pPr algn="l">
              <a:spcBef>
                <a:spcPct val="50000"/>
              </a:spcBef>
            </a:pPr>
            <a:r>
              <a:rPr lang="el-GR" sz="1600">
                <a:solidFill>
                  <a:schemeClr val="bg1"/>
                </a:solidFill>
                <a:latin typeface="Arial" charset="0"/>
              </a:rPr>
              <a:t>96,3%</a:t>
            </a:r>
          </a:p>
        </p:txBody>
      </p:sp>
      <p:sp>
        <p:nvSpPr>
          <p:cNvPr id="4103" name="Text Box 10"/>
          <p:cNvSpPr txBox="1">
            <a:spLocks noChangeArrowheads="1"/>
          </p:cNvSpPr>
          <p:nvPr/>
        </p:nvSpPr>
        <p:spPr bwMode="auto">
          <a:xfrm>
            <a:off x="6797697" y="2519357"/>
            <a:ext cx="1046163" cy="500066"/>
          </a:xfrm>
          <a:prstGeom prst="rect">
            <a:avLst/>
          </a:prstGeom>
          <a:solidFill>
            <a:srgbClr val="FF0000"/>
          </a:solidFill>
          <a:ln w="28575">
            <a:solidFill>
              <a:schemeClr val="tx1"/>
            </a:solidFill>
            <a:miter lim="800000"/>
            <a:headEnd/>
            <a:tailEnd/>
          </a:ln>
        </p:spPr>
        <p:txBody>
          <a:bodyPr anchor="ctr"/>
          <a:lstStyle/>
          <a:p>
            <a:pPr algn="l">
              <a:spcBef>
                <a:spcPct val="50000"/>
              </a:spcBef>
            </a:pPr>
            <a:r>
              <a:rPr lang="el-GR" sz="1600" dirty="0">
                <a:solidFill>
                  <a:schemeClr val="bg1"/>
                </a:solidFill>
                <a:latin typeface="Arial" charset="0"/>
              </a:rPr>
              <a:t>98,3%</a:t>
            </a:r>
          </a:p>
        </p:txBody>
      </p:sp>
      <p:sp>
        <p:nvSpPr>
          <p:cNvPr id="12" name="Line 7"/>
          <p:cNvSpPr>
            <a:spLocks noChangeShapeType="1"/>
          </p:cNvSpPr>
          <p:nvPr/>
        </p:nvSpPr>
        <p:spPr bwMode="auto">
          <a:xfrm>
            <a:off x="0" y="5597527"/>
            <a:ext cx="6119813" cy="0"/>
          </a:xfrm>
          <a:prstGeom prst="line">
            <a:avLst/>
          </a:prstGeom>
          <a:noFill/>
          <a:ln w="9525">
            <a:solidFill>
              <a:schemeClr val="tx1"/>
            </a:solidFill>
            <a:round/>
            <a:headEnd/>
            <a:tailEnd/>
          </a:ln>
        </p:spPr>
        <p:txBody>
          <a:bodyPr/>
          <a:lstStyle/>
          <a:p>
            <a:endParaRPr lang="el-GR"/>
          </a:p>
        </p:txBody>
      </p:sp>
      <p:sp>
        <p:nvSpPr>
          <p:cNvPr id="13" name="Line 8"/>
          <p:cNvSpPr>
            <a:spLocks noChangeShapeType="1"/>
          </p:cNvSpPr>
          <p:nvPr/>
        </p:nvSpPr>
        <p:spPr bwMode="auto">
          <a:xfrm flipV="1">
            <a:off x="215900" y="5524502"/>
            <a:ext cx="5688013" cy="1588"/>
          </a:xfrm>
          <a:prstGeom prst="line">
            <a:avLst/>
          </a:prstGeom>
          <a:noFill/>
          <a:ln w="28575">
            <a:solidFill>
              <a:schemeClr val="tx1"/>
            </a:solidFill>
            <a:round/>
            <a:headEnd/>
            <a:tailEnd/>
          </a:ln>
        </p:spPr>
        <p:txBody>
          <a:bodyPr/>
          <a:lstStyle/>
          <a:p>
            <a:endParaRPr lang="el-GR"/>
          </a:p>
        </p:txBody>
      </p:sp>
      <p:sp>
        <p:nvSpPr>
          <p:cNvPr id="14" name="Rectangle 3"/>
          <p:cNvSpPr txBox="1">
            <a:spLocks noChangeArrowheads="1"/>
          </p:cNvSpPr>
          <p:nvPr/>
        </p:nvSpPr>
        <p:spPr bwMode="auto">
          <a:xfrm>
            <a:off x="2143108" y="5643578"/>
            <a:ext cx="3990975" cy="7143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gn="r">
              <a:spcBef>
                <a:spcPct val="20000"/>
              </a:spcBef>
            </a:pPr>
            <a:r>
              <a:rPr kumimoji="0" lang="en-US" sz="1800" b="0" i="1" u="none" strike="noStrike" kern="0" cap="none" spc="0" normalizeH="0" baseline="0" noProof="0" dirty="0">
                <a:ln>
                  <a:noFill/>
                </a:ln>
                <a:solidFill>
                  <a:srgbClr val="082F86"/>
                </a:solidFill>
                <a:effectLst/>
                <a:uLnTx/>
                <a:uFillTx/>
                <a:latin typeface="+mn-lt"/>
                <a:ea typeface="+mn-ea"/>
                <a:cs typeface="+mn-cs"/>
              </a:rPr>
              <a:t>HYS… </a:t>
            </a:r>
            <a:r>
              <a:rPr kumimoji="0" lang="en-US" sz="1800" b="0" i="1" u="none" strike="noStrike" kern="0" cap="none" spc="0" normalizeH="0" baseline="0" noProof="0" dirty="0" err="1">
                <a:ln>
                  <a:noFill/>
                </a:ln>
                <a:solidFill>
                  <a:srgbClr val="082F86"/>
                </a:solidFill>
                <a:effectLst/>
                <a:uLnTx/>
                <a:uFillTx/>
                <a:latin typeface="+mn-lt"/>
                <a:ea typeface="+mn-ea"/>
                <a:cs typeface="+mn-cs"/>
              </a:rPr>
              <a:t>Pantaleoni</a:t>
            </a:r>
            <a:r>
              <a:rPr kumimoji="0" lang="en-US" sz="1800" b="0" i="1" u="none" strike="noStrike" kern="0" cap="none" spc="0" normalizeH="0" baseline="0" noProof="0" dirty="0">
                <a:ln>
                  <a:noFill/>
                </a:ln>
                <a:solidFill>
                  <a:srgbClr val="082F86"/>
                </a:solidFill>
                <a:effectLst/>
                <a:uLnTx/>
                <a:uFillTx/>
                <a:latin typeface="+mn-lt"/>
                <a:ea typeface="+mn-ea"/>
                <a:cs typeface="+mn-cs"/>
              </a:rPr>
              <a:t>… </a:t>
            </a:r>
            <a:r>
              <a:rPr kumimoji="0" lang="el-GR" sz="1800" b="0" i="1" u="none" strike="noStrike" kern="0" cap="none" spc="0" normalizeH="0" baseline="0" noProof="0" dirty="0">
                <a:ln>
                  <a:noFill/>
                </a:ln>
                <a:solidFill>
                  <a:srgbClr val="082F86"/>
                </a:solidFill>
                <a:effectLst/>
                <a:uLnTx/>
                <a:uFillTx/>
                <a:latin typeface="+mn-lt"/>
                <a:ea typeface="+mn-ea"/>
                <a:cs typeface="+mn-cs"/>
              </a:rPr>
              <a:t>Σήμερα</a:t>
            </a:r>
            <a:br>
              <a:rPr kumimoji="0" lang="el-GR" sz="1800" b="0" i="1" u="none" strike="noStrike" kern="0" cap="none" spc="0" normalizeH="0" baseline="0" noProof="0" dirty="0">
                <a:ln>
                  <a:noFill/>
                </a:ln>
                <a:solidFill>
                  <a:srgbClr val="082F86"/>
                </a:solidFill>
                <a:effectLst/>
                <a:uLnTx/>
                <a:uFillTx/>
                <a:latin typeface="+mn-lt"/>
                <a:ea typeface="+mn-ea"/>
                <a:cs typeface="+mn-cs"/>
              </a:rPr>
            </a:br>
            <a:r>
              <a:rPr lang="el-GR" sz="1800" dirty="0">
                <a:solidFill>
                  <a:srgbClr val="CC3300"/>
                </a:solidFill>
                <a:latin typeface="Cambria" pitchFamily="18" charset="0"/>
              </a:rPr>
              <a:t>Προϋποθέσεις</a:t>
            </a:r>
            <a:r>
              <a:rPr lang="el-GR" sz="2000" dirty="0">
                <a:solidFill>
                  <a:srgbClr val="CC3300"/>
                </a:solidFill>
                <a:latin typeface="Cambria" pitchFamily="18" charset="0"/>
              </a:rPr>
              <a:t>  </a:t>
            </a:r>
            <a:r>
              <a:rPr lang="el-GR" sz="2000" b="1" dirty="0">
                <a:solidFill>
                  <a:srgbClr val="CC3300"/>
                </a:solidFill>
                <a:latin typeface="Cambria" pitchFamily="18" charset="0"/>
              </a:rPr>
              <a:t>Εξέλιξης</a:t>
            </a:r>
          </a:p>
          <a:p>
            <a:pPr marL="342900" indent="-342900" algn="r">
              <a:spcBef>
                <a:spcPct val="20000"/>
              </a:spcBef>
            </a:pPr>
            <a:endParaRPr lang="el-GR" sz="1800" dirty="0">
              <a:solidFill>
                <a:srgbClr val="CC3300"/>
              </a:solidFill>
              <a:latin typeface="Cambria" pitchFamily="18"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endParaRPr kumimoji="0" lang="el-GR" sz="1800" b="0" i="1" u="none" strike="noStrike" kern="0" cap="none" spc="0" normalizeH="0" baseline="0" noProof="0" dirty="0">
              <a:ln>
                <a:noFill/>
              </a:ln>
              <a:solidFill>
                <a:srgbClr val="082F86"/>
              </a:solidFill>
              <a:effectLst/>
              <a:uLnTx/>
              <a:uFillTx/>
              <a:latin typeface="+mn-lt"/>
              <a:ea typeface="+mn-ea"/>
              <a:cs typeface="+mn-cs"/>
            </a:endParaRPr>
          </a:p>
        </p:txBody>
      </p:sp>
      <p:sp>
        <p:nvSpPr>
          <p:cNvPr id="15" name="Rectangle 5"/>
          <p:cNvSpPr>
            <a:spLocks noChangeArrowheads="1"/>
          </p:cNvSpPr>
          <p:nvPr/>
        </p:nvSpPr>
        <p:spPr bwMode="auto">
          <a:xfrm>
            <a:off x="685800" y="533400"/>
            <a:ext cx="7467600" cy="381000"/>
          </a:xfrm>
          <a:prstGeom prst="rect">
            <a:avLst/>
          </a:prstGeom>
          <a:noFill/>
          <a:ln w="9525">
            <a:noFill/>
            <a:miter lim="800000"/>
            <a:headEnd/>
            <a:tailEnd/>
          </a:ln>
        </p:spPr>
        <p:txBody>
          <a:bodyPr anchor="ctr"/>
          <a:lstStyle/>
          <a:p>
            <a:pPr algn="r"/>
            <a:r>
              <a:rPr lang="el-GR" dirty="0"/>
              <a:t>Διαγνωστική </a:t>
            </a:r>
            <a:r>
              <a:rPr lang="en-US" dirty="0"/>
              <a:t>HYS</a:t>
            </a:r>
            <a:endParaRPr lang="el-GR" dirty="0">
              <a:solidFill>
                <a:schemeClr val="tx2"/>
              </a:solidFill>
              <a:latin typeface="Cambria" pitchFamily="18" charset="0"/>
            </a:endParaRPr>
          </a:p>
        </p:txBody>
      </p:sp>
      <p:sp>
        <p:nvSpPr>
          <p:cNvPr id="16" name="Line 9"/>
          <p:cNvSpPr>
            <a:spLocks noChangeShapeType="1"/>
          </p:cNvSpPr>
          <p:nvPr/>
        </p:nvSpPr>
        <p:spPr bwMode="auto">
          <a:xfrm>
            <a:off x="1439863" y="1062038"/>
            <a:ext cx="6840538" cy="0"/>
          </a:xfrm>
          <a:prstGeom prst="line">
            <a:avLst/>
          </a:prstGeom>
          <a:noFill/>
          <a:ln w="9525">
            <a:solidFill>
              <a:schemeClr val="tx1"/>
            </a:solidFill>
            <a:round/>
            <a:headEnd/>
            <a:tailEnd/>
          </a:ln>
        </p:spPr>
        <p:txBody>
          <a:bodyPr/>
          <a:lstStyle/>
          <a:p>
            <a:endParaRPr lang="el-GR"/>
          </a:p>
        </p:txBody>
      </p:sp>
      <p:sp>
        <p:nvSpPr>
          <p:cNvPr id="17" name="Line 10"/>
          <p:cNvSpPr>
            <a:spLocks noChangeShapeType="1"/>
          </p:cNvSpPr>
          <p:nvPr/>
        </p:nvSpPr>
        <p:spPr bwMode="auto">
          <a:xfrm>
            <a:off x="1655763" y="990600"/>
            <a:ext cx="6840538" cy="0"/>
          </a:xfrm>
          <a:prstGeom prst="line">
            <a:avLst/>
          </a:prstGeom>
          <a:noFill/>
          <a:ln w="28575">
            <a:solidFill>
              <a:schemeClr val="tx1"/>
            </a:solidFill>
            <a:round/>
            <a:headEnd/>
            <a:tailEnd/>
          </a:ln>
        </p:spPr>
        <p:txBody>
          <a:bodyPr/>
          <a:lstStyle/>
          <a:p>
            <a:endParaRPr lang="el-GR"/>
          </a:p>
        </p:txBody>
      </p:sp>
      <p:sp>
        <p:nvSpPr>
          <p:cNvPr id="18" name="Rectangle 11"/>
          <p:cNvSpPr>
            <a:spLocks noChangeArrowheads="1"/>
          </p:cNvSpPr>
          <p:nvPr/>
        </p:nvSpPr>
        <p:spPr bwMode="auto">
          <a:xfrm>
            <a:off x="700061" y="1023921"/>
            <a:ext cx="7467600" cy="457200"/>
          </a:xfrm>
          <a:prstGeom prst="rect">
            <a:avLst/>
          </a:prstGeom>
          <a:noFill/>
          <a:ln w="9525">
            <a:noFill/>
            <a:miter lim="800000"/>
            <a:headEnd/>
            <a:tailEnd/>
          </a:ln>
        </p:spPr>
        <p:txBody>
          <a:bodyPr anchor="ctr"/>
          <a:lstStyle/>
          <a:p>
            <a:pPr algn="r"/>
            <a:r>
              <a:rPr lang="en-US" sz="1800" dirty="0">
                <a:solidFill>
                  <a:srgbClr val="CC3300"/>
                </a:solidFill>
                <a:latin typeface="Cambria" pitchFamily="18" charset="0"/>
              </a:rPr>
              <a:t>Office procedure </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85800" y="533400"/>
            <a:ext cx="7467600" cy="381000"/>
          </a:xfrm>
        </p:spPr>
        <p:txBody>
          <a:bodyPr/>
          <a:lstStyle/>
          <a:p>
            <a:pPr algn="r" eaLnBrk="1" hangingPunct="1"/>
            <a:r>
              <a:rPr lang="el-GR" dirty="0"/>
              <a:t>Περιεχόμενα</a:t>
            </a:r>
          </a:p>
        </p:txBody>
      </p:sp>
      <p:sp>
        <p:nvSpPr>
          <p:cNvPr id="12291" name="Rectangle 3"/>
          <p:cNvSpPr>
            <a:spLocks noGrp="1" noChangeArrowheads="1"/>
          </p:cNvSpPr>
          <p:nvPr>
            <p:ph type="body" idx="1"/>
          </p:nvPr>
        </p:nvSpPr>
        <p:spPr>
          <a:xfrm>
            <a:off x="1643042" y="2143116"/>
            <a:ext cx="5205421" cy="1981200"/>
          </a:xfrm>
        </p:spPr>
        <p:txBody>
          <a:bodyPr/>
          <a:lstStyle/>
          <a:p>
            <a:pPr eaLnBrk="1" hangingPunct="1"/>
            <a:r>
              <a:rPr lang="el-GR" sz="1800" dirty="0"/>
              <a:t>Ιστορικοί  σταθμοί</a:t>
            </a:r>
          </a:p>
          <a:p>
            <a:pPr eaLnBrk="1" hangingPunct="1"/>
            <a:r>
              <a:rPr lang="el-GR" sz="1800" dirty="0"/>
              <a:t>Μύθος ή κλινική αναγκαιότητα?</a:t>
            </a:r>
          </a:p>
          <a:p>
            <a:pPr eaLnBrk="1" hangingPunct="1"/>
            <a:r>
              <a:rPr lang="el-GR" sz="1800" dirty="0"/>
              <a:t>Προϋποθέσεις επιτυχίας &amp; εξέλιξης</a:t>
            </a:r>
          </a:p>
          <a:p>
            <a:pPr eaLnBrk="1" hangingPunct="1"/>
            <a:r>
              <a:rPr lang="el-GR" sz="1800" dirty="0"/>
              <a:t>Υπέρβαση των ορίων της</a:t>
            </a:r>
          </a:p>
        </p:txBody>
      </p:sp>
      <p:grpSp>
        <p:nvGrpSpPr>
          <p:cNvPr id="2" name="Group 4"/>
          <p:cNvGrpSpPr>
            <a:grpSpLocks/>
          </p:cNvGrpSpPr>
          <p:nvPr/>
        </p:nvGrpSpPr>
        <p:grpSpPr bwMode="auto">
          <a:xfrm>
            <a:off x="0" y="990600"/>
            <a:ext cx="8496300" cy="4392613"/>
            <a:chOff x="68" y="845"/>
            <a:chExt cx="5352" cy="2767"/>
          </a:xfrm>
        </p:grpSpPr>
        <p:sp>
          <p:nvSpPr>
            <p:cNvPr id="12295" name="Line 5"/>
            <p:cNvSpPr>
              <a:spLocks noChangeShapeType="1"/>
            </p:cNvSpPr>
            <p:nvPr/>
          </p:nvSpPr>
          <p:spPr bwMode="auto">
            <a:xfrm>
              <a:off x="68" y="3612"/>
              <a:ext cx="3855" cy="0"/>
            </a:xfrm>
            <a:prstGeom prst="line">
              <a:avLst/>
            </a:prstGeom>
            <a:noFill/>
            <a:ln w="9525">
              <a:solidFill>
                <a:schemeClr val="tx1"/>
              </a:solidFill>
              <a:round/>
              <a:headEnd/>
              <a:tailEnd/>
            </a:ln>
          </p:spPr>
          <p:txBody>
            <a:bodyPr/>
            <a:lstStyle/>
            <a:p>
              <a:endParaRPr lang="el-GR"/>
            </a:p>
          </p:txBody>
        </p:sp>
        <p:sp>
          <p:nvSpPr>
            <p:cNvPr id="12296" name="Line 6"/>
            <p:cNvSpPr>
              <a:spLocks noChangeShapeType="1"/>
            </p:cNvSpPr>
            <p:nvPr/>
          </p:nvSpPr>
          <p:spPr bwMode="auto">
            <a:xfrm flipV="1">
              <a:off x="204" y="3566"/>
              <a:ext cx="3583" cy="1"/>
            </a:xfrm>
            <a:prstGeom prst="line">
              <a:avLst/>
            </a:prstGeom>
            <a:noFill/>
            <a:ln w="28575">
              <a:solidFill>
                <a:schemeClr val="tx1"/>
              </a:solidFill>
              <a:round/>
              <a:headEnd/>
              <a:tailEnd/>
            </a:ln>
          </p:spPr>
          <p:txBody>
            <a:bodyPr/>
            <a:lstStyle/>
            <a:p>
              <a:endParaRPr lang="el-GR"/>
            </a:p>
          </p:txBody>
        </p:sp>
        <p:sp>
          <p:nvSpPr>
            <p:cNvPr id="12297" name="Line 7"/>
            <p:cNvSpPr>
              <a:spLocks noChangeShapeType="1"/>
            </p:cNvSpPr>
            <p:nvPr/>
          </p:nvSpPr>
          <p:spPr bwMode="auto">
            <a:xfrm>
              <a:off x="975" y="890"/>
              <a:ext cx="4309" cy="0"/>
            </a:xfrm>
            <a:prstGeom prst="line">
              <a:avLst/>
            </a:prstGeom>
            <a:noFill/>
            <a:ln w="9525">
              <a:solidFill>
                <a:schemeClr val="tx1"/>
              </a:solidFill>
              <a:round/>
              <a:headEnd/>
              <a:tailEnd/>
            </a:ln>
          </p:spPr>
          <p:txBody>
            <a:bodyPr/>
            <a:lstStyle/>
            <a:p>
              <a:endParaRPr lang="el-GR"/>
            </a:p>
          </p:txBody>
        </p:sp>
        <p:sp>
          <p:nvSpPr>
            <p:cNvPr id="12298" name="Line 8"/>
            <p:cNvSpPr>
              <a:spLocks noChangeShapeType="1"/>
            </p:cNvSpPr>
            <p:nvPr/>
          </p:nvSpPr>
          <p:spPr bwMode="auto">
            <a:xfrm>
              <a:off x="1111" y="845"/>
              <a:ext cx="4309" cy="0"/>
            </a:xfrm>
            <a:prstGeom prst="line">
              <a:avLst/>
            </a:prstGeom>
            <a:noFill/>
            <a:ln w="28575">
              <a:solidFill>
                <a:schemeClr val="tx1"/>
              </a:solidFill>
              <a:round/>
              <a:headEnd/>
              <a:tailEnd/>
            </a:ln>
          </p:spPr>
          <p:txBody>
            <a:bodyPr/>
            <a:lstStyle/>
            <a:p>
              <a:endParaRPr lang="el-GR"/>
            </a:p>
          </p:txBody>
        </p:sp>
      </p:grpSp>
      <p:sp>
        <p:nvSpPr>
          <p:cNvPr id="11" name="Rectangle 3"/>
          <p:cNvSpPr txBox="1">
            <a:spLocks noChangeArrowheads="1"/>
          </p:cNvSpPr>
          <p:nvPr/>
        </p:nvSpPr>
        <p:spPr bwMode="auto">
          <a:xfrm>
            <a:off x="2143108" y="5429264"/>
            <a:ext cx="3990975" cy="4286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en-US" sz="1800" b="0" i="1" u="none" strike="noStrike" kern="0" cap="none" spc="0" normalizeH="0" baseline="0" noProof="0" dirty="0">
                <a:ln>
                  <a:noFill/>
                </a:ln>
                <a:solidFill>
                  <a:srgbClr val="082F86"/>
                </a:solidFill>
                <a:effectLst/>
                <a:uLnTx/>
                <a:uFillTx/>
                <a:latin typeface="+mn-lt"/>
                <a:ea typeface="+mn-ea"/>
                <a:cs typeface="+mn-cs"/>
              </a:rPr>
              <a:t>HYS… </a:t>
            </a:r>
            <a:r>
              <a:rPr kumimoji="0" lang="en-US" sz="1800" b="0" i="1" u="none" strike="noStrike" kern="0" cap="none" spc="0" normalizeH="0" baseline="0" noProof="0" dirty="0" err="1">
                <a:ln>
                  <a:noFill/>
                </a:ln>
                <a:solidFill>
                  <a:srgbClr val="082F86"/>
                </a:solidFill>
                <a:effectLst/>
                <a:uLnTx/>
                <a:uFillTx/>
                <a:latin typeface="+mn-lt"/>
                <a:ea typeface="+mn-ea"/>
                <a:cs typeface="+mn-cs"/>
              </a:rPr>
              <a:t>Pantaleoni</a:t>
            </a:r>
            <a:r>
              <a:rPr kumimoji="0" lang="en-US" sz="1800" b="0" i="1" u="none" strike="noStrike" kern="0" cap="none" spc="0" normalizeH="0" baseline="0" noProof="0" dirty="0">
                <a:ln>
                  <a:noFill/>
                </a:ln>
                <a:solidFill>
                  <a:srgbClr val="082F86"/>
                </a:solidFill>
                <a:effectLst/>
                <a:uLnTx/>
                <a:uFillTx/>
                <a:latin typeface="+mn-lt"/>
                <a:ea typeface="+mn-ea"/>
                <a:cs typeface="+mn-cs"/>
              </a:rPr>
              <a:t>… </a:t>
            </a:r>
            <a:r>
              <a:rPr kumimoji="0" lang="el-GR" sz="1800" b="0" i="1" u="none" strike="noStrike" kern="0" cap="none" spc="0" normalizeH="0" baseline="0" noProof="0" dirty="0">
                <a:ln>
                  <a:noFill/>
                </a:ln>
                <a:solidFill>
                  <a:srgbClr val="082F86"/>
                </a:solidFill>
                <a:effectLst/>
                <a:uLnTx/>
                <a:uFillTx/>
                <a:latin typeface="+mn-lt"/>
                <a:ea typeface="+mn-ea"/>
                <a:cs typeface="+mn-cs"/>
              </a:rPr>
              <a:t>Σήμερα</a:t>
            </a:r>
          </a:p>
        </p:txBody>
      </p:sp>
      <p:sp>
        <p:nvSpPr>
          <p:cNvPr id="12" name="Rectangle 2"/>
          <p:cNvSpPr txBox="1">
            <a:spLocks noChangeArrowheads="1"/>
          </p:cNvSpPr>
          <p:nvPr/>
        </p:nvSpPr>
        <p:spPr bwMode="auto">
          <a:xfrm>
            <a:off x="785786" y="1123934"/>
            <a:ext cx="7467600" cy="381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l-GR" sz="2000" b="0" i="0" u="none" strike="noStrike" kern="0" cap="none" spc="0" normalizeH="0" baseline="0" noProof="0" dirty="0">
                <a:ln>
                  <a:noFill/>
                </a:ln>
                <a:solidFill>
                  <a:srgbClr val="C00000"/>
                </a:solidFill>
                <a:effectLst/>
                <a:uLnTx/>
                <a:uFillTx/>
                <a:latin typeface="+mj-lt"/>
                <a:ea typeface="+mj-ea"/>
                <a:cs typeface="+mj-cs"/>
              </a:rPr>
              <a:t>Διαγνωστική </a:t>
            </a:r>
            <a:r>
              <a:rPr kumimoji="0" lang="en-US" sz="2000" b="0" i="0" u="none" strike="noStrike" kern="0" cap="none" spc="0" normalizeH="0" baseline="0" noProof="0" dirty="0">
                <a:ln>
                  <a:noFill/>
                </a:ln>
                <a:solidFill>
                  <a:srgbClr val="C00000"/>
                </a:solidFill>
                <a:effectLst/>
                <a:uLnTx/>
                <a:uFillTx/>
                <a:latin typeface="+mj-lt"/>
                <a:ea typeface="+mj-ea"/>
                <a:cs typeface="+mj-cs"/>
              </a:rPr>
              <a:t>HYS</a:t>
            </a:r>
            <a:endParaRPr kumimoji="0" lang="el-GR" sz="2000" b="0" i="0" u="none" strike="noStrike" kern="0" cap="none" spc="0" normalizeH="0" baseline="0" noProof="0" dirty="0">
              <a:ln>
                <a:noFill/>
              </a:ln>
              <a:solidFill>
                <a:srgbClr val="C00000"/>
              </a:solidFill>
              <a:effectLst/>
              <a:uLnTx/>
              <a:uFillTx/>
              <a:latin typeface="+mj-lt"/>
              <a:ea typeface="+mj-ea"/>
              <a:cs typeface="+mj-c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ChangeArrowheads="1"/>
          </p:cNvSpPr>
          <p:nvPr/>
        </p:nvSpPr>
        <p:spPr bwMode="auto">
          <a:xfrm>
            <a:off x="642910" y="2714620"/>
            <a:ext cx="7559675" cy="1298575"/>
          </a:xfrm>
          <a:prstGeom prst="rect">
            <a:avLst/>
          </a:prstGeom>
          <a:noFill/>
          <a:ln w="9525">
            <a:noFill/>
            <a:miter lim="800000"/>
            <a:headEnd/>
            <a:tailEnd/>
          </a:ln>
        </p:spPr>
        <p:txBody>
          <a:bodyPr>
            <a:spAutoFit/>
          </a:bodyPr>
          <a:lstStyle/>
          <a:p>
            <a:pPr algn="r">
              <a:lnSpc>
                <a:spcPct val="110000"/>
              </a:lnSpc>
            </a:pPr>
            <a:r>
              <a:rPr lang="en-US" sz="1800" i="1" dirty="0" err="1">
                <a:solidFill>
                  <a:srgbClr val="CC0000"/>
                </a:solidFill>
                <a:latin typeface="Book Antiqua" pitchFamily="18" charset="0"/>
              </a:rPr>
              <a:t>Paschopoulos</a:t>
            </a:r>
            <a:r>
              <a:rPr lang="en-US" sz="1800" i="1" dirty="0">
                <a:solidFill>
                  <a:srgbClr val="CC0000"/>
                </a:solidFill>
                <a:latin typeface="Book Antiqua" pitchFamily="18" charset="0"/>
              </a:rPr>
              <a:t> M, </a:t>
            </a:r>
            <a:r>
              <a:rPr lang="en-US" sz="1800" i="1" dirty="0" err="1">
                <a:solidFill>
                  <a:srgbClr val="CC0000"/>
                </a:solidFill>
                <a:latin typeface="Book Antiqua" pitchFamily="18" charset="0"/>
              </a:rPr>
              <a:t>Lolis</a:t>
            </a:r>
            <a:r>
              <a:rPr lang="en-US" sz="1800" i="1" dirty="0">
                <a:solidFill>
                  <a:srgbClr val="CC0000"/>
                </a:solidFill>
                <a:latin typeface="Book Antiqua" pitchFamily="18" charset="0"/>
              </a:rPr>
              <a:t> ED, </a:t>
            </a:r>
            <a:r>
              <a:rPr lang="en-US" sz="1800" i="1" dirty="0" err="1">
                <a:solidFill>
                  <a:srgbClr val="CC0000"/>
                </a:solidFill>
                <a:latin typeface="Book Antiqua" pitchFamily="18" charset="0"/>
              </a:rPr>
              <a:t>Alamanos</a:t>
            </a:r>
            <a:r>
              <a:rPr lang="en-US" sz="1800" i="1" dirty="0">
                <a:solidFill>
                  <a:srgbClr val="CC0000"/>
                </a:solidFill>
                <a:latin typeface="Book Antiqua" pitchFamily="18" charset="0"/>
              </a:rPr>
              <a:t> Y, </a:t>
            </a:r>
            <a:r>
              <a:rPr lang="en-US" sz="1800" i="1" dirty="0" err="1">
                <a:solidFill>
                  <a:srgbClr val="CC0000"/>
                </a:solidFill>
                <a:latin typeface="Book Antiqua" pitchFamily="18" charset="0"/>
              </a:rPr>
              <a:t>Koliopoulos</a:t>
            </a:r>
            <a:r>
              <a:rPr lang="en-US" sz="1800" i="1" dirty="0">
                <a:solidFill>
                  <a:srgbClr val="CC0000"/>
                </a:solidFill>
                <a:latin typeface="Book Antiqua" pitchFamily="18" charset="0"/>
              </a:rPr>
              <a:t> G, </a:t>
            </a:r>
            <a:r>
              <a:rPr lang="en-US" sz="1800" i="1" dirty="0" err="1">
                <a:solidFill>
                  <a:srgbClr val="CC0000"/>
                </a:solidFill>
                <a:latin typeface="Book Antiqua" pitchFamily="18" charset="0"/>
              </a:rPr>
              <a:t>Paraskevaidis</a:t>
            </a:r>
            <a:r>
              <a:rPr lang="el-GR" sz="1800" i="1" dirty="0">
                <a:solidFill>
                  <a:srgbClr val="CC0000"/>
                </a:solidFill>
                <a:latin typeface="Book Antiqua" pitchFamily="18" charset="0"/>
              </a:rPr>
              <a:t> </a:t>
            </a:r>
            <a:r>
              <a:rPr lang="en-US" sz="1800" i="1" dirty="0">
                <a:solidFill>
                  <a:srgbClr val="CC0000"/>
                </a:solidFill>
                <a:latin typeface="Book Antiqua" pitchFamily="18" charset="0"/>
              </a:rPr>
              <a:t>E. </a:t>
            </a:r>
            <a:r>
              <a:rPr lang="en-US" sz="1800" i="1" dirty="0" err="1">
                <a:solidFill>
                  <a:schemeClr val="accent2"/>
                </a:solidFill>
                <a:latin typeface="Book Antiqua" pitchFamily="18" charset="0"/>
              </a:rPr>
              <a:t>Vaginoscopic</a:t>
            </a:r>
            <a:r>
              <a:rPr lang="en-US" sz="1800" i="1" dirty="0">
                <a:solidFill>
                  <a:schemeClr val="accent2"/>
                </a:solidFill>
                <a:latin typeface="Book Antiqua" pitchFamily="18" charset="0"/>
              </a:rPr>
              <a:t> hysteroscopy and </a:t>
            </a:r>
            <a:r>
              <a:rPr lang="en-US" sz="1800" i="1" dirty="0" err="1">
                <a:solidFill>
                  <a:schemeClr val="accent2"/>
                </a:solidFill>
                <a:latin typeface="Book Antiqua" pitchFamily="18" charset="0"/>
              </a:rPr>
              <a:t>transvaginal</a:t>
            </a:r>
            <a:r>
              <a:rPr lang="en-US" sz="1800" i="1" dirty="0">
                <a:solidFill>
                  <a:schemeClr val="accent2"/>
                </a:solidFill>
                <a:latin typeface="Book Antiqua" pitchFamily="18" charset="0"/>
              </a:rPr>
              <a:t> </a:t>
            </a:r>
            <a:r>
              <a:rPr lang="en-US" sz="1800" i="1" dirty="0" err="1">
                <a:solidFill>
                  <a:schemeClr val="accent2"/>
                </a:solidFill>
                <a:latin typeface="Book Antiqua" pitchFamily="18" charset="0"/>
              </a:rPr>
              <a:t>sonography</a:t>
            </a:r>
            <a:r>
              <a:rPr lang="en-US" sz="1800" i="1" dirty="0">
                <a:solidFill>
                  <a:schemeClr val="accent2"/>
                </a:solidFill>
                <a:latin typeface="Book Antiqua" pitchFamily="18" charset="0"/>
              </a:rPr>
              <a:t> in the evaluation of patients with abnormal uterine bleeding.</a:t>
            </a:r>
            <a:r>
              <a:rPr lang="en-US" sz="1800" i="1" dirty="0">
                <a:solidFill>
                  <a:srgbClr val="CC0000"/>
                </a:solidFill>
                <a:latin typeface="Book Antiqua" pitchFamily="18" charset="0"/>
              </a:rPr>
              <a:t> </a:t>
            </a:r>
            <a:endParaRPr lang="el-GR" sz="1800" i="1" dirty="0">
              <a:solidFill>
                <a:srgbClr val="CC0000"/>
              </a:solidFill>
              <a:latin typeface="Book Antiqua" pitchFamily="18" charset="0"/>
            </a:endParaRPr>
          </a:p>
          <a:p>
            <a:pPr algn="r">
              <a:lnSpc>
                <a:spcPct val="110000"/>
              </a:lnSpc>
            </a:pPr>
            <a:r>
              <a:rPr lang="en-US" sz="1800" i="1" dirty="0">
                <a:solidFill>
                  <a:srgbClr val="CC0000"/>
                </a:solidFill>
                <a:latin typeface="Book Antiqua" pitchFamily="18" charset="0"/>
              </a:rPr>
              <a:t>J Am Assoc </a:t>
            </a:r>
            <a:r>
              <a:rPr lang="en-US" sz="1800" i="1" dirty="0" err="1">
                <a:solidFill>
                  <a:srgbClr val="CC0000"/>
                </a:solidFill>
                <a:latin typeface="Book Antiqua" pitchFamily="18" charset="0"/>
              </a:rPr>
              <a:t>Gynecol</a:t>
            </a:r>
            <a:r>
              <a:rPr lang="en-US" sz="1800" i="1" dirty="0">
                <a:solidFill>
                  <a:srgbClr val="CC0000"/>
                </a:solidFill>
                <a:latin typeface="Book Antiqua" pitchFamily="18" charset="0"/>
              </a:rPr>
              <a:t> </a:t>
            </a:r>
            <a:r>
              <a:rPr lang="en-US" sz="1800" i="1" dirty="0" err="1">
                <a:solidFill>
                  <a:srgbClr val="CC0000"/>
                </a:solidFill>
                <a:latin typeface="Book Antiqua" pitchFamily="18" charset="0"/>
              </a:rPr>
              <a:t>Laparosc</a:t>
            </a:r>
            <a:r>
              <a:rPr lang="en-US" sz="1800" i="1" dirty="0">
                <a:solidFill>
                  <a:srgbClr val="CC0000"/>
                </a:solidFill>
                <a:latin typeface="Book Antiqua" pitchFamily="18" charset="0"/>
              </a:rPr>
              <a:t>. 2001 Nov;8(4):506-10. (IF 1.122)</a:t>
            </a:r>
            <a:endParaRPr lang="en-GB" sz="1800" i="1" dirty="0">
              <a:solidFill>
                <a:srgbClr val="CC0000"/>
              </a:solidFill>
              <a:latin typeface="Book Antiqua" pitchFamily="18" charset="0"/>
            </a:endParaRPr>
          </a:p>
        </p:txBody>
      </p:sp>
      <p:sp>
        <p:nvSpPr>
          <p:cNvPr id="11" name="Line 7"/>
          <p:cNvSpPr>
            <a:spLocks noChangeShapeType="1"/>
          </p:cNvSpPr>
          <p:nvPr/>
        </p:nvSpPr>
        <p:spPr bwMode="auto">
          <a:xfrm>
            <a:off x="0" y="5597527"/>
            <a:ext cx="6119813" cy="0"/>
          </a:xfrm>
          <a:prstGeom prst="line">
            <a:avLst/>
          </a:prstGeom>
          <a:noFill/>
          <a:ln w="9525">
            <a:solidFill>
              <a:schemeClr val="tx1"/>
            </a:solidFill>
            <a:round/>
            <a:headEnd/>
            <a:tailEnd/>
          </a:ln>
        </p:spPr>
        <p:txBody>
          <a:bodyPr/>
          <a:lstStyle/>
          <a:p>
            <a:endParaRPr lang="el-GR"/>
          </a:p>
        </p:txBody>
      </p:sp>
      <p:sp>
        <p:nvSpPr>
          <p:cNvPr id="12" name="Line 8"/>
          <p:cNvSpPr>
            <a:spLocks noChangeShapeType="1"/>
          </p:cNvSpPr>
          <p:nvPr/>
        </p:nvSpPr>
        <p:spPr bwMode="auto">
          <a:xfrm flipV="1">
            <a:off x="215900" y="5524502"/>
            <a:ext cx="5688013" cy="1588"/>
          </a:xfrm>
          <a:prstGeom prst="line">
            <a:avLst/>
          </a:prstGeom>
          <a:noFill/>
          <a:ln w="28575">
            <a:solidFill>
              <a:schemeClr val="tx1"/>
            </a:solidFill>
            <a:round/>
            <a:headEnd/>
            <a:tailEnd/>
          </a:ln>
        </p:spPr>
        <p:txBody>
          <a:bodyPr/>
          <a:lstStyle/>
          <a:p>
            <a:endParaRPr lang="el-GR"/>
          </a:p>
        </p:txBody>
      </p:sp>
      <p:sp>
        <p:nvSpPr>
          <p:cNvPr id="13" name="Rectangle 3"/>
          <p:cNvSpPr txBox="1">
            <a:spLocks noChangeArrowheads="1"/>
          </p:cNvSpPr>
          <p:nvPr/>
        </p:nvSpPr>
        <p:spPr bwMode="auto">
          <a:xfrm>
            <a:off x="2143108" y="5643578"/>
            <a:ext cx="3990975" cy="7143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gn="r">
              <a:spcBef>
                <a:spcPct val="20000"/>
              </a:spcBef>
            </a:pPr>
            <a:r>
              <a:rPr kumimoji="0" lang="en-US" sz="1800" b="0" i="1" u="none" strike="noStrike" kern="0" cap="none" spc="0" normalizeH="0" baseline="0" noProof="0" dirty="0">
                <a:ln>
                  <a:noFill/>
                </a:ln>
                <a:solidFill>
                  <a:srgbClr val="082F86"/>
                </a:solidFill>
                <a:effectLst/>
                <a:uLnTx/>
                <a:uFillTx/>
                <a:latin typeface="+mn-lt"/>
                <a:ea typeface="+mn-ea"/>
                <a:cs typeface="+mn-cs"/>
              </a:rPr>
              <a:t>HYS… </a:t>
            </a:r>
            <a:r>
              <a:rPr kumimoji="0" lang="en-US" sz="1800" b="0" i="1" u="none" strike="noStrike" kern="0" cap="none" spc="0" normalizeH="0" baseline="0" noProof="0" dirty="0" err="1">
                <a:ln>
                  <a:noFill/>
                </a:ln>
                <a:solidFill>
                  <a:srgbClr val="082F86"/>
                </a:solidFill>
                <a:effectLst/>
                <a:uLnTx/>
                <a:uFillTx/>
                <a:latin typeface="+mn-lt"/>
                <a:ea typeface="+mn-ea"/>
                <a:cs typeface="+mn-cs"/>
              </a:rPr>
              <a:t>Pantaleoni</a:t>
            </a:r>
            <a:r>
              <a:rPr kumimoji="0" lang="en-US" sz="1800" b="0" i="1" u="none" strike="noStrike" kern="0" cap="none" spc="0" normalizeH="0" baseline="0" noProof="0" dirty="0">
                <a:ln>
                  <a:noFill/>
                </a:ln>
                <a:solidFill>
                  <a:srgbClr val="082F86"/>
                </a:solidFill>
                <a:effectLst/>
                <a:uLnTx/>
                <a:uFillTx/>
                <a:latin typeface="+mn-lt"/>
                <a:ea typeface="+mn-ea"/>
                <a:cs typeface="+mn-cs"/>
              </a:rPr>
              <a:t>… </a:t>
            </a:r>
            <a:r>
              <a:rPr kumimoji="0" lang="el-GR" sz="1800" b="0" i="1" u="none" strike="noStrike" kern="0" cap="none" spc="0" normalizeH="0" baseline="0" noProof="0" dirty="0">
                <a:ln>
                  <a:noFill/>
                </a:ln>
                <a:solidFill>
                  <a:srgbClr val="082F86"/>
                </a:solidFill>
                <a:effectLst/>
                <a:uLnTx/>
                <a:uFillTx/>
                <a:latin typeface="+mn-lt"/>
                <a:ea typeface="+mn-ea"/>
                <a:cs typeface="+mn-cs"/>
              </a:rPr>
              <a:t>Σήμερα</a:t>
            </a:r>
            <a:br>
              <a:rPr kumimoji="0" lang="el-GR" sz="1800" b="0" i="1" u="none" strike="noStrike" kern="0" cap="none" spc="0" normalizeH="0" baseline="0" noProof="0" dirty="0">
                <a:ln>
                  <a:noFill/>
                </a:ln>
                <a:solidFill>
                  <a:srgbClr val="082F86"/>
                </a:solidFill>
                <a:effectLst/>
                <a:uLnTx/>
                <a:uFillTx/>
                <a:latin typeface="+mn-lt"/>
                <a:ea typeface="+mn-ea"/>
                <a:cs typeface="+mn-cs"/>
              </a:rPr>
            </a:br>
            <a:r>
              <a:rPr lang="el-GR" sz="1800" dirty="0">
                <a:solidFill>
                  <a:srgbClr val="CC3300"/>
                </a:solidFill>
                <a:latin typeface="Cambria" pitchFamily="18" charset="0"/>
              </a:rPr>
              <a:t>Προϋποθέσεις</a:t>
            </a:r>
            <a:r>
              <a:rPr lang="el-GR" sz="2000" dirty="0">
                <a:solidFill>
                  <a:srgbClr val="CC3300"/>
                </a:solidFill>
                <a:latin typeface="Cambria" pitchFamily="18" charset="0"/>
              </a:rPr>
              <a:t>  </a:t>
            </a:r>
            <a:r>
              <a:rPr lang="el-GR" sz="2000" b="1" dirty="0">
                <a:solidFill>
                  <a:srgbClr val="CC3300"/>
                </a:solidFill>
                <a:latin typeface="Cambria" pitchFamily="18" charset="0"/>
              </a:rPr>
              <a:t>Εξέλιξης</a:t>
            </a:r>
          </a:p>
          <a:p>
            <a:pPr marL="342900" indent="-342900" algn="r">
              <a:spcBef>
                <a:spcPct val="20000"/>
              </a:spcBef>
            </a:pPr>
            <a:endParaRPr lang="el-GR" sz="1800" dirty="0">
              <a:solidFill>
                <a:srgbClr val="CC3300"/>
              </a:solidFill>
              <a:latin typeface="Cambria" pitchFamily="18"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endParaRPr kumimoji="0" lang="el-GR" sz="1800" b="0" i="1" u="none" strike="noStrike" kern="0" cap="none" spc="0" normalizeH="0" baseline="0" noProof="0" dirty="0">
              <a:ln>
                <a:noFill/>
              </a:ln>
              <a:solidFill>
                <a:srgbClr val="082F86"/>
              </a:solidFill>
              <a:effectLst/>
              <a:uLnTx/>
              <a:uFillTx/>
              <a:latin typeface="+mn-lt"/>
              <a:ea typeface="+mn-ea"/>
              <a:cs typeface="+mn-cs"/>
            </a:endParaRPr>
          </a:p>
        </p:txBody>
      </p:sp>
      <p:sp>
        <p:nvSpPr>
          <p:cNvPr id="14" name="Rectangle 5"/>
          <p:cNvSpPr>
            <a:spLocks noChangeArrowheads="1"/>
          </p:cNvSpPr>
          <p:nvPr/>
        </p:nvSpPr>
        <p:spPr bwMode="auto">
          <a:xfrm>
            <a:off x="685800" y="533400"/>
            <a:ext cx="7467600" cy="381000"/>
          </a:xfrm>
          <a:prstGeom prst="rect">
            <a:avLst/>
          </a:prstGeom>
          <a:noFill/>
          <a:ln w="9525">
            <a:noFill/>
            <a:miter lim="800000"/>
            <a:headEnd/>
            <a:tailEnd/>
          </a:ln>
        </p:spPr>
        <p:txBody>
          <a:bodyPr anchor="ctr"/>
          <a:lstStyle/>
          <a:p>
            <a:pPr algn="r"/>
            <a:r>
              <a:rPr lang="el-GR" dirty="0"/>
              <a:t>Διαγνωστική </a:t>
            </a:r>
            <a:r>
              <a:rPr lang="en-US" dirty="0"/>
              <a:t>HYS</a:t>
            </a:r>
            <a:endParaRPr lang="el-GR" dirty="0">
              <a:solidFill>
                <a:schemeClr val="tx2"/>
              </a:solidFill>
              <a:latin typeface="Cambria" pitchFamily="18" charset="0"/>
            </a:endParaRPr>
          </a:p>
        </p:txBody>
      </p:sp>
      <p:sp>
        <p:nvSpPr>
          <p:cNvPr id="15" name="Line 9"/>
          <p:cNvSpPr>
            <a:spLocks noChangeShapeType="1"/>
          </p:cNvSpPr>
          <p:nvPr/>
        </p:nvSpPr>
        <p:spPr bwMode="auto">
          <a:xfrm>
            <a:off x="1439863" y="1062038"/>
            <a:ext cx="6840538" cy="0"/>
          </a:xfrm>
          <a:prstGeom prst="line">
            <a:avLst/>
          </a:prstGeom>
          <a:noFill/>
          <a:ln w="9525">
            <a:solidFill>
              <a:schemeClr val="tx1"/>
            </a:solidFill>
            <a:round/>
            <a:headEnd/>
            <a:tailEnd/>
          </a:ln>
        </p:spPr>
        <p:txBody>
          <a:bodyPr/>
          <a:lstStyle/>
          <a:p>
            <a:endParaRPr lang="el-GR"/>
          </a:p>
        </p:txBody>
      </p:sp>
      <p:sp>
        <p:nvSpPr>
          <p:cNvPr id="16" name="Line 10"/>
          <p:cNvSpPr>
            <a:spLocks noChangeShapeType="1"/>
          </p:cNvSpPr>
          <p:nvPr/>
        </p:nvSpPr>
        <p:spPr bwMode="auto">
          <a:xfrm>
            <a:off x="1655763" y="990600"/>
            <a:ext cx="6840538" cy="0"/>
          </a:xfrm>
          <a:prstGeom prst="line">
            <a:avLst/>
          </a:prstGeom>
          <a:noFill/>
          <a:ln w="28575">
            <a:solidFill>
              <a:schemeClr val="tx1"/>
            </a:solidFill>
            <a:round/>
            <a:headEnd/>
            <a:tailEnd/>
          </a:ln>
        </p:spPr>
        <p:txBody>
          <a:bodyPr/>
          <a:lstStyle/>
          <a:p>
            <a:endParaRPr lang="el-GR"/>
          </a:p>
        </p:txBody>
      </p:sp>
      <p:sp>
        <p:nvSpPr>
          <p:cNvPr id="17" name="Rectangle 11"/>
          <p:cNvSpPr>
            <a:spLocks noChangeArrowheads="1"/>
          </p:cNvSpPr>
          <p:nvPr/>
        </p:nvSpPr>
        <p:spPr bwMode="auto">
          <a:xfrm>
            <a:off x="700061" y="1023921"/>
            <a:ext cx="7467600" cy="457200"/>
          </a:xfrm>
          <a:prstGeom prst="rect">
            <a:avLst/>
          </a:prstGeom>
          <a:noFill/>
          <a:ln w="9525">
            <a:noFill/>
            <a:miter lim="800000"/>
            <a:headEnd/>
            <a:tailEnd/>
          </a:ln>
        </p:spPr>
        <p:txBody>
          <a:bodyPr anchor="ctr"/>
          <a:lstStyle/>
          <a:p>
            <a:pPr algn="r"/>
            <a:r>
              <a:rPr lang="en-US" sz="1800" dirty="0">
                <a:solidFill>
                  <a:srgbClr val="CC3300"/>
                </a:solidFill>
                <a:latin typeface="Cambria" pitchFamily="18" charset="0"/>
              </a:rPr>
              <a:t>Office procedure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ChangeArrowheads="1"/>
          </p:cNvSpPr>
          <p:nvPr/>
        </p:nvSpPr>
        <p:spPr bwMode="auto">
          <a:xfrm>
            <a:off x="285720" y="3689508"/>
            <a:ext cx="7989890" cy="1311128"/>
          </a:xfrm>
          <a:prstGeom prst="rect">
            <a:avLst/>
          </a:prstGeom>
          <a:noFill/>
          <a:ln w="9525" algn="ctr">
            <a:noFill/>
            <a:miter lim="800000"/>
            <a:headEnd/>
            <a:tailEnd/>
          </a:ln>
        </p:spPr>
        <p:txBody>
          <a:bodyPr wrap="square">
            <a:spAutoFit/>
          </a:bodyPr>
          <a:lstStyle/>
          <a:p>
            <a:pPr algn="r">
              <a:lnSpc>
                <a:spcPct val="110000"/>
              </a:lnSpc>
            </a:pPr>
            <a:r>
              <a:rPr lang="en-US" sz="1800" i="1" dirty="0" err="1">
                <a:solidFill>
                  <a:srgbClr val="CC0000"/>
                </a:solidFill>
                <a:latin typeface="Book Antiqua" pitchFamily="18" charset="0"/>
              </a:rPr>
              <a:t>Paschopoulos</a:t>
            </a:r>
            <a:r>
              <a:rPr lang="en-US" sz="1800" i="1" dirty="0">
                <a:solidFill>
                  <a:srgbClr val="CC0000"/>
                </a:solidFill>
                <a:latin typeface="Book Antiqua" pitchFamily="18" charset="0"/>
              </a:rPr>
              <a:t> M, </a:t>
            </a:r>
            <a:r>
              <a:rPr lang="en-US" sz="1800" i="1" dirty="0" err="1">
                <a:solidFill>
                  <a:srgbClr val="CC0000"/>
                </a:solidFill>
                <a:latin typeface="Book Antiqua" pitchFamily="18" charset="0"/>
              </a:rPr>
              <a:t>Kaponis</a:t>
            </a:r>
            <a:r>
              <a:rPr lang="en-US" sz="1800" i="1" dirty="0">
                <a:solidFill>
                  <a:srgbClr val="CC0000"/>
                </a:solidFill>
                <a:latin typeface="Book Antiqua" pitchFamily="18" charset="0"/>
              </a:rPr>
              <a:t> A, </a:t>
            </a:r>
            <a:r>
              <a:rPr lang="en-US" sz="1800" i="1" dirty="0" err="1">
                <a:solidFill>
                  <a:srgbClr val="CC0000"/>
                </a:solidFill>
                <a:latin typeface="Book Antiqua" pitchFamily="18" charset="0"/>
              </a:rPr>
              <a:t>Makrydimas</a:t>
            </a:r>
            <a:r>
              <a:rPr lang="en-US" sz="1800" i="1" dirty="0">
                <a:solidFill>
                  <a:srgbClr val="CC0000"/>
                </a:solidFill>
                <a:latin typeface="Book Antiqua" pitchFamily="18" charset="0"/>
              </a:rPr>
              <a:t> G, </a:t>
            </a:r>
            <a:r>
              <a:rPr lang="en-US" sz="1800" i="1" dirty="0" err="1">
                <a:solidFill>
                  <a:srgbClr val="CC0000"/>
                </a:solidFill>
                <a:latin typeface="Book Antiqua" pitchFamily="18" charset="0"/>
              </a:rPr>
              <a:t>Zikopoulos</a:t>
            </a:r>
            <a:r>
              <a:rPr lang="en-US" sz="1800" i="1" dirty="0">
                <a:solidFill>
                  <a:srgbClr val="CC0000"/>
                </a:solidFill>
                <a:latin typeface="Book Antiqua" pitchFamily="18" charset="0"/>
              </a:rPr>
              <a:t> K, </a:t>
            </a:r>
            <a:r>
              <a:rPr lang="en-US" sz="1800" i="1" dirty="0" err="1">
                <a:solidFill>
                  <a:srgbClr val="CC0000"/>
                </a:solidFill>
                <a:latin typeface="Book Antiqua" pitchFamily="18" charset="0"/>
              </a:rPr>
              <a:t>Alamanos</a:t>
            </a:r>
            <a:r>
              <a:rPr lang="en-US" sz="1800" i="1" dirty="0">
                <a:solidFill>
                  <a:srgbClr val="CC0000"/>
                </a:solidFill>
                <a:latin typeface="Book Antiqua" pitchFamily="18" charset="0"/>
              </a:rPr>
              <a:t> Y, </a:t>
            </a:r>
            <a:br>
              <a:rPr lang="el-GR" sz="1800" i="1" dirty="0">
                <a:solidFill>
                  <a:srgbClr val="CC0000"/>
                </a:solidFill>
                <a:latin typeface="Book Antiqua" pitchFamily="18" charset="0"/>
              </a:rPr>
            </a:br>
            <a:r>
              <a:rPr lang="en-US" sz="1800" i="1" dirty="0">
                <a:solidFill>
                  <a:srgbClr val="CC0000"/>
                </a:solidFill>
                <a:latin typeface="Book Antiqua" pitchFamily="18" charset="0"/>
              </a:rPr>
              <a:t>O'Donovan P, </a:t>
            </a:r>
            <a:r>
              <a:rPr lang="en-US" sz="1800" i="1" dirty="0" err="1">
                <a:solidFill>
                  <a:srgbClr val="CC0000"/>
                </a:solidFill>
                <a:latin typeface="Book Antiqua" pitchFamily="18" charset="0"/>
              </a:rPr>
              <a:t>Paraskevaidis</a:t>
            </a:r>
            <a:r>
              <a:rPr lang="en-US" sz="1800" i="1" dirty="0">
                <a:solidFill>
                  <a:srgbClr val="CC0000"/>
                </a:solidFill>
                <a:latin typeface="Book Antiqua" pitchFamily="18" charset="0"/>
              </a:rPr>
              <a:t> E. </a:t>
            </a:r>
            <a:br>
              <a:rPr lang="el-GR" sz="1800" i="1" dirty="0">
                <a:solidFill>
                  <a:srgbClr val="CC0000"/>
                </a:solidFill>
                <a:latin typeface="Book Antiqua" pitchFamily="18" charset="0"/>
              </a:rPr>
            </a:br>
            <a:r>
              <a:rPr lang="en-US" sz="1800" i="1" dirty="0">
                <a:solidFill>
                  <a:schemeClr val="accent2"/>
                </a:solidFill>
                <a:latin typeface="Book Antiqua" pitchFamily="18" charset="0"/>
              </a:rPr>
              <a:t>Selecting distending medium for out-patient hysteroscopy. Does it really matter?</a:t>
            </a:r>
            <a:r>
              <a:rPr lang="en-US" sz="1800" i="1" dirty="0">
                <a:solidFill>
                  <a:srgbClr val="CC0000"/>
                </a:solidFill>
                <a:latin typeface="Book Antiqua" pitchFamily="18" charset="0"/>
              </a:rPr>
              <a:t> </a:t>
            </a:r>
            <a:br>
              <a:rPr lang="el-GR" sz="1800" i="1" dirty="0">
                <a:solidFill>
                  <a:srgbClr val="CC0000"/>
                </a:solidFill>
                <a:latin typeface="Book Antiqua" pitchFamily="18" charset="0"/>
              </a:rPr>
            </a:br>
            <a:r>
              <a:rPr lang="en-US" sz="1800" i="1" dirty="0">
                <a:solidFill>
                  <a:srgbClr val="CC0000"/>
                </a:solidFill>
                <a:latin typeface="Book Antiqua" pitchFamily="18" charset="0"/>
              </a:rPr>
              <a:t>Hum </a:t>
            </a:r>
            <a:r>
              <a:rPr lang="en-US" sz="1800" i="1" dirty="0" err="1">
                <a:solidFill>
                  <a:srgbClr val="CC0000"/>
                </a:solidFill>
                <a:latin typeface="Book Antiqua" pitchFamily="18" charset="0"/>
              </a:rPr>
              <a:t>Reprod</a:t>
            </a:r>
            <a:r>
              <a:rPr lang="en-US" sz="1800" i="1" dirty="0">
                <a:solidFill>
                  <a:srgbClr val="CC0000"/>
                </a:solidFill>
                <a:latin typeface="Book Antiqua" pitchFamily="18" charset="0"/>
              </a:rPr>
              <a:t>. 2004 Nov;19(11):2619-25.  (IF 3.365)</a:t>
            </a:r>
            <a:endParaRPr lang="en-GB" sz="1800" i="1" dirty="0">
              <a:solidFill>
                <a:srgbClr val="CC0000"/>
              </a:solidFill>
              <a:latin typeface="Book Antiqua" pitchFamily="18" charset="0"/>
            </a:endParaRPr>
          </a:p>
        </p:txBody>
      </p:sp>
      <p:pic>
        <p:nvPicPr>
          <p:cNvPr id="36871" name="Picture 1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28728" y="1689244"/>
            <a:ext cx="3437648" cy="1693271"/>
          </a:xfrm>
          <a:prstGeom prst="rect">
            <a:avLst/>
          </a:prstGeom>
          <a:noFill/>
          <a:ln w="9525">
            <a:solidFill>
              <a:srgbClr val="CC3300"/>
            </a:solidFill>
            <a:miter lim="800000"/>
            <a:headEnd/>
            <a:tailEnd/>
          </a:ln>
        </p:spPr>
      </p:pic>
      <p:sp>
        <p:nvSpPr>
          <p:cNvPr id="13" name="Line 7"/>
          <p:cNvSpPr>
            <a:spLocks noChangeShapeType="1"/>
          </p:cNvSpPr>
          <p:nvPr/>
        </p:nvSpPr>
        <p:spPr bwMode="auto">
          <a:xfrm>
            <a:off x="0" y="5597527"/>
            <a:ext cx="6119813" cy="0"/>
          </a:xfrm>
          <a:prstGeom prst="line">
            <a:avLst/>
          </a:prstGeom>
          <a:noFill/>
          <a:ln w="9525">
            <a:solidFill>
              <a:schemeClr val="tx1"/>
            </a:solidFill>
            <a:round/>
            <a:headEnd/>
            <a:tailEnd/>
          </a:ln>
        </p:spPr>
        <p:txBody>
          <a:bodyPr/>
          <a:lstStyle/>
          <a:p>
            <a:endParaRPr lang="el-GR"/>
          </a:p>
        </p:txBody>
      </p:sp>
      <p:sp>
        <p:nvSpPr>
          <p:cNvPr id="14" name="Line 8"/>
          <p:cNvSpPr>
            <a:spLocks noChangeShapeType="1"/>
          </p:cNvSpPr>
          <p:nvPr/>
        </p:nvSpPr>
        <p:spPr bwMode="auto">
          <a:xfrm flipV="1">
            <a:off x="215900" y="5524502"/>
            <a:ext cx="5688013" cy="1588"/>
          </a:xfrm>
          <a:prstGeom prst="line">
            <a:avLst/>
          </a:prstGeom>
          <a:noFill/>
          <a:ln w="28575">
            <a:solidFill>
              <a:schemeClr val="tx1"/>
            </a:solidFill>
            <a:round/>
            <a:headEnd/>
            <a:tailEnd/>
          </a:ln>
        </p:spPr>
        <p:txBody>
          <a:bodyPr/>
          <a:lstStyle/>
          <a:p>
            <a:endParaRPr lang="el-GR"/>
          </a:p>
        </p:txBody>
      </p:sp>
      <p:sp>
        <p:nvSpPr>
          <p:cNvPr id="15" name="Rectangle 3"/>
          <p:cNvSpPr txBox="1">
            <a:spLocks noChangeArrowheads="1"/>
          </p:cNvSpPr>
          <p:nvPr/>
        </p:nvSpPr>
        <p:spPr bwMode="auto">
          <a:xfrm>
            <a:off x="2143108" y="5643578"/>
            <a:ext cx="3990975" cy="7143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gn="r">
              <a:spcBef>
                <a:spcPct val="20000"/>
              </a:spcBef>
            </a:pPr>
            <a:r>
              <a:rPr kumimoji="0" lang="en-US" sz="1800" b="0" i="1" u="none" strike="noStrike" kern="0" cap="none" spc="0" normalizeH="0" baseline="0" noProof="0" dirty="0">
                <a:ln>
                  <a:noFill/>
                </a:ln>
                <a:solidFill>
                  <a:srgbClr val="082F86"/>
                </a:solidFill>
                <a:effectLst/>
                <a:uLnTx/>
                <a:uFillTx/>
                <a:latin typeface="+mn-lt"/>
                <a:ea typeface="+mn-ea"/>
                <a:cs typeface="+mn-cs"/>
              </a:rPr>
              <a:t>HYS… </a:t>
            </a:r>
            <a:r>
              <a:rPr kumimoji="0" lang="en-US" sz="1800" b="0" i="1" u="none" strike="noStrike" kern="0" cap="none" spc="0" normalizeH="0" baseline="0" noProof="0" dirty="0" err="1">
                <a:ln>
                  <a:noFill/>
                </a:ln>
                <a:solidFill>
                  <a:srgbClr val="082F86"/>
                </a:solidFill>
                <a:effectLst/>
                <a:uLnTx/>
                <a:uFillTx/>
                <a:latin typeface="+mn-lt"/>
                <a:ea typeface="+mn-ea"/>
                <a:cs typeface="+mn-cs"/>
              </a:rPr>
              <a:t>Pantaleoni</a:t>
            </a:r>
            <a:r>
              <a:rPr kumimoji="0" lang="en-US" sz="1800" b="0" i="1" u="none" strike="noStrike" kern="0" cap="none" spc="0" normalizeH="0" baseline="0" noProof="0" dirty="0">
                <a:ln>
                  <a:noFill/>
                </a:ln>
                <a:solidFill>
                  <a:srgbClr val="082F86"/>
                </a:solidFill>
                <a:effectLst/>
                <a:uLnTx/>
                <a:uFillTx/>
                <a:latin typeface="+mn-lt"/>
                <a:ea typeface="+mn-ea"/>
                <a:cs typeface="+mn-cs"/>
              </a:rPr>
              <a:t>… </a:t>
            </a:r>
            <a:r>
              <a:rPr kumimoji="0" lang="el-GR" sz="1800" b="0" i="1" u="none" strike="noStrike" kern="0" cap="none" spc="0" normalizeH="0" baseline="0" noProof="0" dirty="0">
                <a:ln>
                  <a:noFill/>
                </a:ln>
                <a:solidFill>
                  <a:srgbClr val="082F86"/>
                </a:solidFill>
                <a:effectLst/>
                <a:uLnTx/>
                <a:uFillTx/>
                <a:latin typeface="+mn-lt"/>
                <a:ea typeface="+mn-ea"/>
                <a:cs typeface="+mn-cs"/>
              </a:rPr>
              <a:t>Σήμερα</a:t>
            </a:r>
            <a:br>
              <a:rPr kumimoji="0" lang="el-GR" sz="1800" b="0" i="1" u="none" strike="noStrike" kern="0" cap="none" spc="0" normalizeH="0" baseline="0" noProof="0" dirty="0">
                <a:ln>
                  <a:noFill/>
                </a:ln>
                <a:solidFill>
                  <a:srgbClr val="082F86"/>
                </a:solidFill>
                <a:effectLst/>
                <a:uLnTx/>
                <a:uFillTx/>
                <a:latin typeface="+mn-lt"/>
                <a:ea typeface="+mn-ea"/>
                <a:cs typeface="+mn-cs"/>
              </a:rPr>
            </a:br>
            <a:r>
              <a:rPr lang="el-GR" sz="1800" dirty="0">
                <a:solidFill>
                  <a:srgbClr val="CC3300"/>
                </a:solidFill>
                <a:latin typeface="Cambria" pitchFamily="18" charset="0"/>
              </a:rPr>
              <a:t>Προϋποθέσεις</a:t>
            </a:r>
            <a:r>
              <a:rPr lang="el-GR" sz="2000" dirty="0">
                <a:solidFill>
                  <a:srgbClr val="CC3300"/>
                </a:solidFill>
                <a:latin typeface="Cambria" pitchFamily="18" charset="0"/>
              </a:rPr>
              <a:t>  </a:t>
            </a:r>
            <a:r>
              <a:rPr lang="el-GR" sz="2000" b="1" dirty="0">
                <a:solidFill>
                  <a:srgbClr val="CC3300"/>
                </a:solidFill>
                <a:latin typeface="Cambria" pitchFamily="18" charset="0"/>
              </a:rPr>
              <a:t>Εξέλιξης</a:t>
            </a:r>
          </a:p>
          <a:p>
            <a:pPr marL="342900" indent="-342900" algn="r">
              <a:spcBef>
                <a:spcPct val="20000"/>
              </a:spcBef>
            </a:pPr>
            <a:endParaRPr lang="el-GR" sz="1800" dirty="0">
              <a:solidFill>
                <a:srgbClr val="CC3300"/>
              </a:solidFill>
              <a:latin typeface="Cambria" pitchFamily="18"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endParaRPr kumimoji="0" lang="el-GR" sz="1800" b="0" i="1" u="none" strike="noStrike" kern="0" cap="none" spc="0" normalizeH="0" baseline="0" noProof="0" dirty="0">
              <a:ln>
                <a:noFill/>
              </a:ln>
              <a:solidFill>
                <a:srgbClr val="082F86"/>
              </a:solidFill>
              <a:effectLst/>
              <a:uLnTx/>
              <a:uFillTx/>
              <a:latin typeface="+mn-lt"/>
              <a:ea typeface="+mn-ea"/>
              <a:cs typeface="+mn-cs"/>
            </a:endParaRPr>
          </a:p>
        </p:txBody>
      </p:sp>
      <p:sp>
        <p:nvSpPr>
          <p:cNvPr id="16" name="Rectangle 5"/>
          <p:cNvSpPr>
            <a:spLocks noChangeArrowheads="1"/>
          </p:cNvSpPr>
          <p:nvPr/>
        </p:nvSpPr>
        <p:spPr bwMode="auto">
          <a:xfrm>
            <a:off x="685800" y="533400"/>
            <a:ext cx="7467600" cy="381000"/>
          </a:xfrm>
          <a:prstGeom prst="rect">
            <a:avLst/>
          </a:prstGeom>
          <a:noFill/>
          <a:ln w="9525">
            <a:noFill/>
            <a:miter lim="800000"/>
            <a:headEnd/>
            <a:tailEnd/>
          </a:ln>
        </p:spPr>
        <p:txBody>
          <a:bodyPr anchor="ctr"/>
          <a:lstStyle/>
          <a:p>
            <a:pPr algn="r"/>
            <a:r>
              <a:rPr lang="el-GR" dirty="0"/>
              <a:t>Διαγνωστική </a:t>
            </a:r>
            <a:r>
              <a:rPr lang="en-US" dirty="0"/>
              <a:t>HYS</a:t>
            </a:r>
            <a:endParaRPr lang="el-GR" dirty="0">
              <a:solidFill>
                <a:schemeClr val="tx2"/>
              </a:solidFill>
              <a:latin typeface="Cambria" pitchFamily="18" charset="0"/>
            </a:endParaRPr>
          </a:p>
        </p:txBody>
      </p:sp>
      <p:sp>
        <p:nvSpPr>
          <p:cNvPr id="17" name="Line 9"/>
          <p:cNvSpPr>
            <a:spLocks noChangeShapeType="1"/>
          </p:cNvSpPr>
          <p:nvPr/>
        </p:nvSpPr>
        <p:spPr bwMode="auto">
          <a:xfrm>
            <a:off x="1439863" y="1062038"/>
            <a:ext cx="6840538" cy="0"/>
          </a:xfrm>
          <a:prstGeom prst="line">
            <a:avLst/>
          </a:prstGeom>
          <a:noFill/>
          <a:ln w="9525">
            <a:solidFill>
              <a:schemeClr val="tx1"/>
            </a:solidFill>
            <a:round/>
            <a:headEnd/>
            <a:tailEnd/>
          </a:ln>
        </p:spPr>
        <p:txBody>
          <a:bodyPr/>
          <a:lstStyle/>
          <a:p>
            <a:endParaRPr lang="el-GR"/>
          </a:p>
        </p:txBody>
      </p:sp>
      <p:sp>
        <p:nvSpPr>
          <p:cNvPr id="18" name="Line 10"/>
          <p:cNvSpPr>
            <a:spLocks noChangeShapeType="1"/>
          </p:cNvSpPr>
          <p:nvPr/>
        </p:nvSpPr>
        <p:spPr bwMode="auto">
          <a:xfrm>
            <a:off x="1655763" y="990600"/>
            <a:ext cx="6840538" cy="0"/>
          </a:xfrm>
          <a:prstGeom prst="line">
            <a:avLst/>
          </a:prstGeom>
          <a:noFill/>
          <a:ln w="28575">
            <a:solidFill>
              <a:schemeClr val="tx1"/>
            </a:solidFill>
            <a:round/>
            <a:headEnd/>
            <a:tailEnd/>
          </a:ln>
        </p:spPr>
        <p:txBody>
          <a:bodyPr/>
          <a:lstStyle/>
          <a:p>
            <a:endParaRPr lang="el-GR"/>
          </a:p>
        </p:txBody>
      </p:sp>
      <p:sp>
        <p:nvSpPr>
          <p:cNvPr id="19" name="Rectangle 11"/>
          <p:cNvSpPr>
            <a:spLocks noChangeArrowheads="1"/>
          </p:cNvSpPr>
          <p:nvPr/>
        </p:nvSpPr>
        <p:spPr bwMode="auto">
          <a:xfrm>
            <a:off x="700061" y="1023921"/>
            <a:ext cx="7467600" cy="457200"/>
          </a:xfrm>
          <a:prstGeom prst="rect">
            <a:avLst/>
          </a:prstGeom>
          <a:noFill/>
          <a:ln w="9525">
            <a:noFill/>
            <a:miter lim="800000"/>
            <a:headEnd/>
            <a:tailEnd/>
          </a:ln>
        </p:spPr>
        <p:txBody>
          <a:bodyPr anchor="ctr"/>
          <a:lstStyle/>
          <a:p>
            <a:pPr algn="r"/>
            <a:r>
              <a:rPr lang="el-GR" sz="1800" dirty="0">
                <a:solidFill>
                  <a:srgbClr val="CC3300"/>
                </a:solidFill>
                <a:latin typeface="Cambria" pitchFamily="18" charset="0"/>
              </a:rPr>
              <a:t>Επιλογή </a:t>
            </a:r>
            <a:r>
              <a:rPr lang="el-GR" sz="1800" dirty="0" err="1">
                <a:solidFill>
                  <a:srgbClr val="CC3300"/>
                </a:solidFill>
                <a:latin typeface="Cambria" pitchFamily="18" charset="0"/>
              </a:rPr>
              <a:t>διατατικού</a:t>
            </a:r>
            <a:r>
              <a:rPr lang="el-GR" sz="1800" dirty="0">
                <a:solidFill>
                  <a:srgbClr val="CC3300"/>
                </a:solidFill>
                <a:latin typeface="Cambria" pitchFamily="18" charset="0"/>
              </a:rPr>
              <a:t> μέσου</a:t>
            </a:r>
            <a:endParaRPr lang="en-US" sz="1800" dirty="0">
              <a:solidFill>
                <a:srgbClr val="CC3300"/>
              </a:solidFill>
              <a:latin typeface="Cambria" pitchFamily="18" charset="0"/>
            </a:endParaRP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Rectangle 3"/>
          <p:cNvSpPr>
            <a:spLocks noGrp="1" noChangeArrowheads="1"/>
          </p:cNvSpPr>
          <p:nvPr>
            <p:ph type="body" idx="4294967295"/>
          </p:nvPr>
        </p:nvSpPr>
        <p:spPr>
          <a:xfrm>
            <a:off x="250825" y="6381750"/>
            <a:ext cx="8229600" cy="476250"/>
          </a:xfrm>
        </p:spPr>
        <p:txBody>
          <a:bodyPr/>
          <a:lstStyle/>
          <a:p>
            <a:pPr marL="444500" indent="-358775" algn="ctr" eaLnBrk="1" hangingPunct="1">
              <a:buFontTx/>
              <a:buNone/>
            </a:pPr>
            <a:endParaRPr lang="el-GR" sz="1800">
              <a:solidFill>
                <a:srgbClr val="CC0000"/>
              </a:solidFill>
            </a:endParaRPr>
          </a:p>
        </p:txBody>
      </p:sp>
      <p:graphicFrame>
        <p:nvGraphicFramePr>
          <p:cNvPr id="882692" name="Group 4"/>
          <p:cNvGraphicFramePr>
            <a:graphicFrameLocks noGrp="1"/>
          </p:cNvGraphicFramePr>
          <p:nvPr/>
        </p:nvGraphicFramePr>
        <p:xfrm>
          <a:off x="179388" y="1196975"/>
          <a:ext cx="3816350" cy="3554416"/>
        </p:xfrm>
        <a:graphic>
          <a:graphicData uri="http://schemas.openxmlformats.org/drawingml/2006/table">
            <a:tbl>
              <a:tblPr/>
              <a:tblGrid>
                <a:gridCol w="957262">
                  <a:extLst>
                    <a:ext uri="{9D8B030D-6E8A-4147-A177-3AD203B41FA5}">
                      <a16:colId xmlns:a16="http://schemas.microsoft.com/office/drawing/2014/main" val="20000"/>
                    </a:ext>
                  </a:extLst>
                </a:gridCol>
                <a:gridCol w="952500">
                  <a:extLst>
                    <a:ext uri="{9D8B030D-6E8A-4147-A177-3AD203B41FA5}">
                      <a16:colId xmlns:a16="http://schemas.microsoft.com/office/drawing/2014/main" val="20001"/>
                    </a:ext>
                  </a:extLst>
                </a:gridCol>
                <a:gridCol w="952500">
                  <a:extLst>
                    <a:ext uri="{9D8B030D-6E8A-4147-A177-3AD203B41FA5}">
                      <a16:colId xmlns:a16="http://schemas.microsoft.com/office/drawing/2014/main" val="20002"/>
                    </a:ext>
                  </a:extLst>
                </a:gridCol>
                <a:gridCol w="954088">
                  <a:extLst>
                    <a:ext uri="{9D8B030D-6E8A-4147-A177-3AD203B41FA5}">
                      <a16:colId xmlns:a16="http://schemas.microsoft.com/office/drawing/2014/main" val="20003"/>
                    </a:ext>
                  </a:extLst>
                </a:gridCol>
              </a:tblGrid>
              <a:tr h="3603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1" i="0" u="none" strike="noStrike" cap="none" normalizeH="0" baseline="0">
                          <a:ln>
                            <a:noFill/>
                          </a:ln>
                          <a:solidFill>
                            <a:srgbClr val="CC0000"/>
                          </a:solidFill>
                          <a:effectLst/>
                          <a:latin typeface="Cambria" pitchFamily="18" charset="0"/>
                          <a:ea typeface="ＭＳ Ｐゴシック" pitchFamily="34" charset="-128"/>
                          <a:cs typeface="Times New Roman" pitchFamily="18" charset="0"/>
                        </a:rPr>
                        <a:t>Fibroma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1" i="0" u="none" strike="noStrike" cap="none" normalizeH="0" baseline="0">
                          <a:ln>
                            <a:noFill/>
                          </a:ln>
                          <a:solidFill>
                            <a:srgbClr val="0000CC"/>
                          </a:solidFill>
                          <a:effectLst/>
                          <a:latin typeface="Cambria" pitchFamily="18" charset="0"/>
                          <a:ea typeface="ＭＳ Ｐゴシック" pitchFamily="34" charset="-128"/>
                          <a:cs typeface="Times New Roman" pitchFamily="18" charset="0"/>
                        </a:rPr>
                        <a:t>Group 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200" b="1" i="0" u="none" strike="noStrike" cap="none" normalizeH="0" baseline="0">
                        <a:ln>
                          <a:noFill/>
                        </a:ln>
                        <a:solidFill>
                          <a:srgbClr val="FFFF00"/>
                        </a:solidFill>
                        <a:effectLst/>
                        <a:latin typeface="Cambria"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1" i="0" u="none" strike="noStrike" cap="none" normalizeH="0" baseline="0">
                          <a:ln>
                            <a:noFill/>
                          </a:ln>
                          <a:solidFill>
                            <a:srgbClr val="0000CC"/>
                          </a:solidFill>
                          <a:effectLst/>
                          <a:latin typeface="Cambria" pitchFamily="18" charset="0"/>
                          <a:ea typeface="ＭＳ Ｐゴシック" pitchFamily="34" charset="-128"/>
                          <a:cs typeface="Times New Roman" pitchFamily="18" charset="0"/>
                        </a:rPr>
                        <a:t>Group B</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587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200" b="0" i="0" u="none" strike="noStrike" cap="none" normalizeH="0" baseline="0">
                        <a:ln>
                          <a:noFill/>
                        </a:ln>
                        <a:solidFill>
                          <a:srgbClr val="FFFF00"/>
                        </a:solidFill>
                        <a:effectLst/>
                        <a:latin typeface="Cambria"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a:ln>
                            <a:noFill/>
                          </a:ln>
                          <a:solidFill>
                            <a:srgbClr val="0000CC"/>
                          </a:solidFill>
                          <a:effectLst/>
                          <a:latin typeface="Cambria" pitchFamily="18" charset="0"/>
                          <a:ea typeface="ＭＳ Ｐゴシック" pitchFamily="34" charset="-128"/>
                          <a:cs typeface="Times New Roman" pitchFamily="18" charset="0"/>
                        </a:rPr>
                        <a:t>0.75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1" i="1" u="none" strike="noStrike" cap="none" normalizeH="0" baseline="0">
                          <a:ln>
                            <a:noFill/>
                          </a:ln>
                          <a:solidFill>
                            <a:schemeClr val="tx1"/>
                          </a:solidFill>
                          <a:effectLst/>
                          <a:latin typeface="Cambria" pitchFamily="18" charset="0"/>
                          <a:ea typeface="ＭＳ Ｐゴシック" pitchFamily="34" charset="-128"/>
                          <a:cs typeface="Times New Roman" pitchFamily="18" charset="0"/>
                        </a:rPr>
                        <a:t>Sen.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a:ln>
                            <a:noFill/>
                          </a:ln>
                          <a:solidFill>
                            <a:srgbClr val="0000CC"/>
                          </a:solidFill>
                          <a:effectLst/>
                          <a:latin typeface="Cambria" pitchFamily="18" charset="0"/>
                          <a:ea typeface="ＭＳ Ｐゴシック" pitchFamily="34" charset="-128"/>
                          <a:cs typeface="Times New Roman" pitchFamily="18" charset="0"/>
                        </a:rPr>
                        <a:t>0.86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03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200" b="0" i="0" u="none" strike="noStrike" cap="none" normalizeH="0" baseline="0">
                        <a:ln>
                          <a:noFill/>
                        </a:ln>
                        <a:solidFill>
                          <a:srgbClr val="FFFF00"/>
                        </a:solidFill>
                        <a:effectLst/>
                        <a:latin typeface="Cambria"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a:ln>
                            <a:noFill/>
                          </a:ln>
                          <a:solidFill>
                            <a:srgbClr val="0000CC"/>
                          </a:solidFill>
                          <a:effectLst/>
                          <a:latin typeface="Cambria" pitchFamily="18" charset="0"/>
                          <a:ea typeface="ＭＳ Ｐゴシック" pitchFamily="34" charset="-128"/>
                          <a:cs typeface="Times New Roman" pitchFamily="18" charset="0"/>
                        </a:rPr>
                        <a:t>0.90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1" i="1" u="none" strike="noStrike" cap="none" normalizeH="0" baseline="0">
                          <a:ln>
                            <a:noFill/>
                          </a:ln>
                          <a:solidFill>
                            <a:schemeClr val="tx1"/>
                          </a:solidFill>
                          <a:effectLst/>
                          <a:latin typeface="Cambria" pitchFamily="18" charset="0"/>
                          <a:ea typeface="ＭＳ Ｐゴシック" pitchFamily="34" charset="-128"/>
                          <a:cs typeface="Times New Roman" pitchFamily="18" charset="0"/>
                        </a:rPr>
                        <a:t>Spe.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a:ln>
                            <a:noFill/>
                          </a:ln>
                          <a:solidFill>
                            <a:srgbClr val="0000CC"/>
                          </a:solidFill>
                          <a:effectLst/>
                          <a:latin typeface="Cambria" pitchFamily="18" charset="0"/>
                          <a:ea typeface="ＭＳ Ｐゴシック" pitchFamily="34" charset="-128"/>
                          <a:cs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03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200" b="0" i="0" u="none" strike="noStrike" cap="none" normalizeH="0" baseline="0">
                        <a:ln>
                          <a:noFill/>
                        </a:ln>
                        <a:solidFill>
                          <a:srgbClr val="FFFF00"/>
                        </a:solidFill>
                        <a:effectLst/>
                        <a:latin typeface="Cambria"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a:ln>
                            <a:noFill/>
                          </a:ln>
                          <a:solidFill>
                            <a:srgbClr val="0000CC"/>
                          </a:solidFill>
                          <a:effectLst/>
                          <a:latin typeface="Cambria" pitchFamily="18" charset="0"/>
                          <a:ea typeface="ＭＳ Ｐゴシック" pitchFamily="34" charset="-128"/>
                          <a:cs typeface="Times New Roman" pitchFamily="18" charset="0"/>
                        </a:rPr>
                        <a:t>0.91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1" i="1" u="none" strike="noStrike" cap="none" normalizeH="0" baseline="0">
                          <a:ln>
                            <a:noFill/>
                          </a:ln>
                          <a:solidFill>
                            <a:schemeClr val="tx1"/>
                          </a:solidFill>
                          <a:effectLst/>
                          <a:latin typeface="Cambria" pitchFamily="18" charset="0"/>
                          <a:ea typeface="ＭＳ Ｐゴシック" pitchFamily="34" charset="-128"/>
                          <a:cs typeface="Times New Roman" pitchFamily="18" charset="0"/>
                        </a:rPr>
                        <a:t>PPV</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a:ln>
                            <a:noFill/>
                          </a:ln>
                          <a:solidFill>
                            <a:srgbClr val="0000CC"/>
                          </a:solidFill>
                          <a:effectLst/>
                          <a:latin typeface="Cambria" pitchFamily="18" charset="0"/>
                          <a:ea typeface="ＭＳ Ｐゴシック" pitchFamily="34" charset="-128"/>
                          <a:cs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603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200" b="0" i="0" u="none" strike="noStrike" cap="none" normalizeH="0" baseline="0">
                        <a:ln>
                          <a:noFill/>
                        </a:ln>
                        <a:solidFill>
                          <a:srgbClr val="FFFF00"/>
                        </a:solidFill>
                        <a:effectLst/>
                        <a:latin typeface="Cambria"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a:ln>
                            <a:noFill/>
                          </a:ln>
                          <a:solidFill>
                            <a:srgbClr val="0000CC"/>
                          </a:solidFill>
                          <a:effectLst/>
                          <a:latin typeface="Cambria" pitchFamily="18" charset="0"/>
                          <a:ea typeface="ＭＳ Ｐゴシック" pitchFamily="34" charset="-128"/>
                          <a:cs typeface="Times New Roman" pitchFamily="18" charset="0"/>
                        </a:rPr>
                        <a:t>0.72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1" i="1" u="none" strike="noStrike" cap="none" normalizeH="0" baseline="0">
                          <a:ln>
                            <a:noFill/>
                          </a:ln>
                          <a:solidFill>
                            <a:schemeClr val="tx1"/>
                          </a:solidFill>
                          <a:effectLst/>
                          <a:latin typeface="Cambria" pitchFamily="18" charset="0"/>
                          <a:ea typeface="ＭＳ Ｐゴシック" pitchFamily="34" charset="-128"/>
                          <a:cs typeface="Times New Roman" pitchFamily="18" charset="0"/>
                        </a:rPr>
                        <a:t>NPV</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a:ln>
                            <a:noFill/>
                          </a:ln>
                          <a:solidFill>
                            <a:srgbClr val="0000CC"/>
                          </a:solidFill>
                          <a:effectLst/>
                          <a:latin typeface="Cambria" pitchFamily="18" charset="0"/>
                          <a:ea typeface="ＭＳ Ｐゴシック" pitchFamily="34" charset="-128"/>
                          <a:cs typeface="Times New Roman" pitchFamily="18" charset="0"/>
                        </a:rPr>
                        <a:t>0.86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603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200" b="0" i="0" u="none" strike="noStrike" cap="none" normalizeH="0" baseline="0">
                        <a:ln>
                          <a:noFill/>
                        </a:ln>
                        <a:solidFill>
                          <a:srgbClr val="FFFF00"/>
                        </a:solidFill>
                        <a:effectLst/>
                        <a:latin typeface="Cambria"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a:ln>
                            <a:noFill/>
                          </a:ln>
                          <a:solidFill>
                            <a:srgbClr val="0000CC"/>
                          </a:solidFill>
                          <a:effectLst/>
                          <a:latin typeface="Cambria" pitchFamily="18" charset="0"/>
                          <a:ea typeface="ＭＳ Ｐゴシック" pitchFamily="34" charset="-128"/>
                          <a:cs typeface="Times New Roman" pitchFamily="18" charset="0"/>
                        </a:rPr>
                        <a:t>81.25%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1" i="1" u="none" strike="noStrike" cap="none" normalizeH="0" baseline="0">
                          <a:ln>
                            <a:noFill/>
                          </a:ln>
                          <a:solidFill>
                            <a:schemeClr val="tx1"/>
                          </a:solidFill>
                          <a:effectLst/>
                          <a:latin typeface="Cambria" pitchFamily="18" charset="0"/>
                          <a:ea typeface="ＭＳ Ｐゴシック" pitchFamily="34" charset="-128"/>
                          <a:cs typeface="Times New Roman" pitchFamily="18" charset="0"/>
                        </a:rPr>
                        <a:t>D.A.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a:ln>
                            <a:noFill/>
                          </a:ln>
                          <a:solidFill>
                            <a:srgbClr val="0000CC"/>
                          </a:solidFill>
                          <a:effectLst/>
                          <a:latin typeface="Cambria" pitchFamily="18" charset="0"/>
                          <a:ea typeface="ＭＳ Ｐゴシック" pitchFamily="34" charset="-128"/>
                          <a:cs typeface="Times New Roman" pitchFamily="18" charset="0"/>
                        </a:rPr>
                        <a:t>92.7%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762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200" b="0" i="0" u="none" strike="noStrike" cap="none" normalizeH="0" baseline="0">
                        <a:ln>
                          <a:noFill/>
                        </a:ln>
                        <a:solidFill>
                          <a:srgbClr val="FFFF00"/>
                        </a:solidFill>
                        <a:effectLst/>
                        <a:latin typeface="Cambria"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a:ln>
                            <a:noFill/>
                          </a:ln>
                          <a:solidFill>
                            <a:srgbClr val="0000CC"/>
                          </a:solidFill>
                          <a:effectLst/>
                          <a:latin typeface="Cambria" pitchFamily="18" charset="0"/>
                          <a:ea typeface="ＭＳ Ｐゴシック" pitchFamily="34" charset="-128"/>
                          <a:cs typeface="Times New Roman" pitchFamily="18" charset="0"/>
                        </a:rPr>
                        <a:t>0.825±0.063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1" i="1" u="none" strike="noStrike" cap="none" normalizeH="0" baseline="0">
                          <a:ln>
                            <a:noFill/>
                          </a:ln>
                          <a:solidFill>
                            <a:schemeClr val="tx1"/>
                          </a:solidFill>
                          <a:effectLst/>
                          <a:latin typeface="Cambria" pitchFamily="18" charset="0"/>
                          <a:ea typeface="ＭＳ Ｐゴシック" pitchFamily="34" charset="-128"/>
                          <a:cs typeface="Times New Roman" pitchFamily="18" charset="0"/>
                        </a:rPr>
                        <a:t>AUC±SE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a:ln>
                            <a:noFill/>
                          </a:ln>
                          <a:solidFill>
                            <a:srgbClr val="0000CC"/>
                          </a:solidFill>
                          <a:effectLst/>
                          <a:latin typeface="Cambria" pitchFamily="18" charset="0"/>
                          <a:ea typeface="ＭＳ Ｐゴシック" pitchFamily="34" charset="-128"/>
                          <a:cs typeface="Times New Roman" pitchFamily="18" charset="0"/>
                        </a:rPr>
                        <a:t>0.932±0.045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587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200" b="0" i="0" u="none" strike="noStrike" cap="none" normalizeH="0" baseline="0">
                        <a:ln>
                          <a:noFill/>
                        </a:ln>
                        <a:solidFill>
                          <a:srgbClr val="FFFF00"/>
                        </a:solidFill>
                        <a:effectLst/>
                        <a:latin typeface="Cambria"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a:ln>
                            <a:noFill/>
                          </a:ln>
                          <a:solidFill>
                            <a:srgbClr val="0000CC"/>
                          </a:solidFill>
                          <a:effectLst/>
                          <a:latin typeface="Cambria" pitchFamily="18" charset="0"/>
                          <a:ea typeface="ＭＳ Ｐゴシック" pitchFamily="34" charset="-128"/>
                          <a:cs typeface="Times New Roman" pitchFamily="18" charset="0"/>
                        </a:rPr>
                        <a:t>0.701-0.949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1" i="1" u="none" strike="noStrike" cap="none" normalizeH="0" baseline="0">
                          <a:ln>
                            <a:noFill/>
                          </a:ln>
                          <a:solidFill>
                            <a:schemeClr val="tx1"/>
                          </a:solidFill>
                          <a:effectLst/>
                          <a:latin typeface="Cambria" pitchFamily="18" charset="0"/>
                          <a:ea typeface="ＭＳ Ｐゴシック" pitchFamily="34" charset="-128"/>
                          <a:cs typeface="Times New Roman" pitchFamily="18" charset="0"/>
                        </a:rPr>
                        <a:t>95% Cl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a:ln>
                            <a:noFill/>
                          </a:ln>
                          <a:solidFill>
                            <a:srgbClr val="0000CC"/>
                          </a:solidFill>
                          <a:effectLst/>
                          <a:latin typeface="Cambria" pitchFamily="18" charset="0"/>
                          <a:ea typeface="ＭＳ Ｐゴシック" pitchFamily="34" charset="-128"/>
                          <a:cs typeface="Times New Roman" pitchFamily="18" charset="0"/>
                        </a:rPr>
                        <a:t>0.844-1.019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603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200" b="0" i="0" u="none" strike="noStrike" cap="none" normalizeH="0" baseline="0">
                        <a:ln>
                          <a:noFill/>
                        </a:ln>
                        <a:solidFill>
                          <a:srgbClr val="FFFF00"/>
                        </a:solidFill>
                        <a:effectLst/>
                        <a:latin typeface="Cambria"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a:ln>
                            <a:noFill/>
                          </a:ln>
                          <a:solidFill>
                            <a:srgbClr val="0000CC"/>
                          </a:solidFill>
                          <a:effectLst/>
                          <a:latin typeface="Cambria" pitchFamily="18" charset="0"/>
                          <a:ea typeface="ＭＳ Ｐゴシック" pitchFamily="34" charset="-128"/>
                          <a:cs typeface="Times New Roman" pitchFamily="18" charset="0"/>
                        </a:rPr>
                        <a:t>&lt;0.0005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1" i="1" u="none" strike="noStrike" cap="none" normalizeH="0" baseline="0">
                          <a:ln>
                            <a:noFill/>
                          </a:ln>
                          <a:solidFill>
                            <a:schemeClr val="tx1"/>
                          </a:solidFill>
                          <a:effectLst/>
                          <a:latin typeface="Cambria" pitchFamily="18" charset="0"/>
                          <a:ea typeface="ＭＳ Ｐゴシック" pitchFamily="34" charset="-128"/>
                          <a:cs typeface="Times New Roman" pitchFamily="18" charset="0"/>
                        </a:rPr>
                        <a:t>P value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a:ln>
                            <a:noFill/>
                          </a:ln>
                          <a:solidFill>
                            <a:srgbClr val="0000CC"/>
                          </a:solidFill>
                          <a:effectLst/>
                          <a:latin typeface="Cambria" pitchFamily="18" charset="0"/>
                          <a:ea typeface="ＭＳ Ｐゴシック" pitchFamily="34" charset="-128"/>
                          <a:cs typeface="Times New Roman" pitchFamily="18" charset="0"/>
                        </a:rPr>
                        <a:t>&lt;0.0005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graphicFrame>
        <p:nvGraphicFramePr>
          <p:cNvPr id="1026" name="Object 56"/>
          <p:cNvGraphicFramePr>
            <a:graphicFrameLocks noChangeAspect="1"/>
          </p:cNvGraphicFramePr>
          <p:nvPr/>
        </p:nvGraphicFramePr>
        <p:xfrm>
          <a:off x="180975" y="5429250"/>
          <a:ext cx="1943100" cy="1428750"/>
        </p:xfrm>
        <a:graphic>
          <a:graphicData uri="http://schemas.openxmlformats.org/presentationml/2006/ole">
            <mc:AlternateContent xmlns:mc="http://schemas.openxmlformats.org/markup-compatibility/2006">
              <mc:Choice xmlns:v="urn:schemas-microsoft-com:vml" Requires="v">
                <p:oleObj spid="_x0000_s85002" name="ピクチャ" r:id="rId4" imgW="4478694" imgH="3582955" progId="StaticEnhancedMetafile">
                  <p:embed/>
                </p:oleObj>
              </mc:Choice>
              <mc:Fallback>
                <p:oleObj name="ピクチャ" r:id="rId4" imgW="4478694" imgH="3582955" progId="StaticEnhancedMetafile">
                  <p:embed/>
                  <p:pic>
                    <p:nvPicPr>
                      <p:cNvPr id="0" name="Object 5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975" y="5429250"/>
                        <a:ext cx="1943100" cy="14287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7" name="Object 57"/>
          <p:cNvGraphicFramePr>
            <a:graphicFrameLocks noChangeAspect="1"/>
          </p:cNvGraphicFramePr>
          <p:nvPr/>
        </p:nvGraphicFramePr>
        <p:xfrm>
          <a:off x="2195513" y="5429250"/>
          <a:ext cx="1871662" cy="1376363"/>
        </p:xfrm>
        <a:graphic>
          <a:graphicData uri="http://schemas.openxmlformats.org/presentationml/2006/ole">
            <mc:AlternateContent xmlns:mc="http://schemas.openxmlformats.org/markup-compatibility/2006">
              <mc:Choice xmlns:v="urn:schemas-microsoft-com:vml" Requires="v">
                <p:oleObj spid="_x0000_s85003" r:id="rId6" imgW="4478694" imgH="3582955" progId="StaticEnhancedMetafile">
                  <p:embed/>
                </p:oleObj>
              </mc:Choice>
              <mc:Fallback>
                <p:oleObj r:id="rId6" imgW="4478694" imgH="3582955" progId="StaticEnhancedMetafile">
                  <p:embed/>
                  <p:pic>
                    <p:nvPicPr>
                      <p:cNvPr id="0" name="Object 5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5513" y="5429250"/>
                        <a:ext cx="1871662" cy="13763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2746" name="Group 58"/>
          <p:cNvGraphicFramePr>
            <a:graphicFrameLocks noGrp="1"/>
          </p:cNvGraphicFramePr>
          <p:nvPr/>
        </p:nvGraphicFramePr>
        <p:xfrm>
          <a:off x="4354513" y="1196975"/>
          <a:ext cx="4464050" cy="3527429"/>
        </p:xfrm>
        <a:graphic>
          <a:graphicData uri="http://schemas.openxmlformats.org/drawingml/2006/table">
            <a:tbl>
              <a:tblPr/>
              <a:tblGrid>
                <a:gridCol w="1116012">
                  <a:extLst>
                    <a:ext uri="{9D8B030D-6E8A-4147-A177-3AD203B41FA5}">
                      <a16:colId xmlns:a16="http://schemas.microsoft.com/office/drawing/2014/main" val="20000"/>
                    </a:ext>
                  </a:extLst>
                </a:gridCol>
                <a:gridCol w="1117600">
                  <a:extLst>
                    <a:ext uri="{9D8B030D-6E8A-4147-A177-3AD203B41FA5}">
                      <a16:colId xmlns:a16="http://schemas.microsoft.com/office/drawing/2014/main" val="20001"/>
                    </a:ext>
                  </a:extLst>
                </a:gridCol>
                <a:gridCol w="1114425">
                  <a:extLst>
                    <a:ext uri="{9D8B030D-6E8A-4147-A177-3AD203B41FA5}">
                      <a16:colId xmlns:a16="http://schemas.microsoft.com/office/drawing/2014/main" val="20002"/>
                    </a:ext>
                  </a:extLst>
                </a:gridCol>
                <a:gridCol w="1116013">
                  <a:extLst>
                    <a:ext uri="{9D8B030D-6E8A-4147-A177-3AD203B41FA5}">
                      <a16:colId xmlns:a16="http://schemas.microsoft.com/office/drawing/2014/main" val="20003"/>
                    </a:ext>
                  </a:extLst>
                </a:gridCol>
              </a:tblGrid>
              <a:tr h="3921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1" i="0" u="none" strike="noStrike" cap="none" normalizeH="0" baseline="0">
                          <a:ln>
                            <a:noFill/>
                          </a:ln>
                          <a:solidFill>
                            <a:srgbClr val="CC0000"/>
                          </a:solidFill>
                          <a:effectLst/>
                          <a:latin typeface="Cambria" pitchFamily="18" charset="0"/>
                          <a:ea typeface="ＭＳ Ｐゴシック" pitchFamily="34" charset="-128"/>
                          <a:cs typeface="Times New Roman" pitchFamily="18" charset="0"/>
                        </a:rPr>
                        <a:t>Polyps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1" i="0" u="none" strike="noStrike" cap="none" normalizeH="0" baseline="0">
                          <a:ln>
                            <a:noFill/>
                          </a:ln>
                          <a:solidFill>
                            <a:srgbClr val="0000CC"/>
                          </a:solidFill>
                          <a:effectLst/>
                          <a:latin typeface="Cambria" pitchFamily="18" charset="0"/>
                          <a:ea typeface="ＭＳ Ｐゴシック" pitchFamily="34" charset="-128"/>
                          <a:cs typeface="Times New Roman" pitchFamily="18" charset="0"/>
                        </a:rPr>
                        <a:t>Group 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200" b="1" i="0" u="none" strike="noStrike" cap="none" normalizeH="0" baseline="0">
                        <a:ln>
                          <a:noFill/>
                        </a:ln>
                        <a:solidFill>
                          <a:srgbClr val="FFFF00"/>
                        </a:solidFill>
                        <a:effectLst/>
                        <a:latin typeface="Cambria"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1" i="0" u="none" strike="noStrike" cap="none" normalizeH="0" baseline="0">
                          <a:ln>
                            <a:noFill/>
                          </a:ln>
                          <a:solidFill>
                            <a:srgbClr val="0000CC"/>
                          </a:solidFill>
                          <a:effectLst/>
                          <a:latin typeface="Cambria" pitchFamily="18" charset="0"/>
                          <a:ea typeface="ＭＳ Ｐゴシック" pitchFamily="34" charset="-128"/>
                          <a:cs typeface="Times New Roman" pitchFamily="18" charset="0"/>
                        </a:rPr>
                        <a:t>Group B</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21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200" b="0" i="0" u="none" strike="noStrike" cap="none" normalizeH="0" baseline="0">
                        <a:ln>
                          <a:noFill/>
                        </a:ln>
                        <a:solidFill>
                          <a:srgbClr val="FFFF00"/>
                        </a:solidFill>
                        <a:effectLst/>
                        <a:latin typeface="Cambria"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a:ln>
                            <a:noFill/>
                          </a:ln>
                          <a:solidFill>
                            <a:srgbClr val="0000CC"/>
                          </a:solidFill>
                          <a:effectLst/>
                          <a:latin typeface="Cambria" pitchFamily="18" charset="0"/>
                          <a:ea typeface="ＭＳ Ｐゴシック" pitchFamily="34" charset="-128"/>
                          <a:cs typeface="Times New Roman" pitchFamily="18" charset="0"/>
                        </a:rPr>
                        <a:t>0.94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1" i="1" u="none" strike="noStrike" cap="none" normalizeH="0" baseline="0">
                          <a:ln>
                            <a:noFill/>
                          </a:ln>
                          <a:solidFill>
                            <a:schemeClr val="tx1"/>
                          </a:solidFill>
                          <a:effectLst/>
                          <a:latin typeface="Cambria" pitchFamily="18" charset="0"/>
                          <a:ea typeface="ＭＳ Ｐゴシック" pitchFamily="34" charset="-128"/>
                          <a:cs typeface="Times New Roman" pitchFamily="18" charset="0"/>
                        </a:rPr>
                        <a:t>Sen.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a:ln>
                            <a:noFill/>
                          </a:ln>
                          <a:solidFill>
                            <a:srgbClr val="0000CC"/>
                          </a:solidFill>
                          <a:effectLst/>
                          <a:latin typeface="Cambria" pitchFamily="18" charset="0"/>
                          <a:ea typeface="ＭＳ Ｐゴシック" pitchFamily="34" charset="-128"/>
                          <a:cs typeface="Times New Roman" pitchFamily="18" charset="0"/>
                        </a:rPr>
                        <a:t>0.85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921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200" b="0" i="0" u="none" strike="noStrike" cap="none" normalizeH="0" baseline="0">
                        <a:ln>
                          <a:noFill/>
                        </a:ln>
                        <a:solidFill>
                          <a:srgbClr val="FFFF00"/>
                        </a:solidFill>
                        <a:effectLst/>
                        <a:latin typeface="Cambria"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a:ln>
                            <a:noFill/>
                          </a:ln>
                          <a:solidFill>
                            <a:srgbClr val="0000CC"/>
                          </a:solidFill>
                          <a:effectLst/>
                          <a:latin typeface="Cambria" pitchFamily="18" charset="0"/>
                          <a:ea typeface="ＭＳ Ｐゴシック" pitchFamily="34" charset="-128"/>
                          <a:cs typeface="Times New Roman" pitchFamily="18" charset="0"/>
                        </a:rPr>
                        <a:t>0.90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1" i="1" u="none" strike="noStrike" cap="none" normalizeH="0" baseline="0">
                          <a:ln>
                            <a:noFill/>
                          </a:ln>
                          <a:solidFill>
                            <a:schemeClr val="tx1"/>
                          </a:solidFill>
                          <a:effectLst/>
                          <a:latin typeface="Cambria" pitchFamily="18" charset="0"/>
                          <a:ea typeface="ＭＳ Ｐゴシック" pitchFamily="34" charset="-128"/>
                          <a:cs typeface="Times New Roman" pitchFamily="18" charset="0"/>
                        </a:rPr>
                        <a:t>Spe.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a:ln>
                            <a:noFill/>
                          </a:ln>
                          <a:solidFill>
                            <a:srgbClr val="0000CC"/>
                          </a:solidFill>
                          <a:effectLst/>
                          <a:latin typeface="Cambria" pitchFamily="18" charset="0"/>
                          <a:ea typeface="ＭＳ Ｐゴシック" pitchFamily="34" charset="-128"/>
                          <a:cs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921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200" b="0" i="0" u="none" strike="noStrike" cap="none" normalizeH="0" baseline="0">
                        <a:ln>
                          <a:noFill/>
                        </a:ln>
                        <a:solidFill>
                          <a:srgbClr val="FFFF00"/>
                        </a:solidFill>
                        <a:effectLst/>
                        <a:latin typeface="Cambria"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a:ln>
                            <a:noFill/>
                          </a:ln>
                          <a:solidFill>
                            <a:srgbClr val="0000CC"/>
                          </a:solidFill>
                          <a:effectLst/>
                          <a:latin typeface="Cambria" pitchFamily="18" charset="0"/>
                          <a:ea typeface="ＭＳ Ｐゴシック" pitchFamily="34" charset="-128"/>
                          <a:cs typeface="Times New Roman" pitchFamily="18" charset="0"/>
                        </a:rPr>
                        <a:t>0.85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1" i="1" u="none" strike="noStrike" cap="none" normalizeH="0" baseline="0">
                          <a:ln>
                            <a:noFill/>
                          </a:ln>
                          <a:solidFill>
                            <a:schemeClr val="tx1"/>
                          </a:solidFill>
                          <a:effectLst/>
                          <a:latin typeface="Cambria" pitchFamily="18" charset="0"/>
                          <a:ea typeface="ＭＳ Ｐゴシック" pitchFamily="34" charset="-128"/>
                          <a:cs typeface="Times New Roman" pitchFamily="18" charset="0"/>
                        </a:rPr>
                        <a:t>PPV</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a:ln>
                            <a:noFill/>
                          </a:ln>
                          <a:solidFill>
                            <a:srgbClr val="0000CC"/>
                          </a:solidFill>
                          <a:effectLst/>
                          <a:latin typeface="Cambria" pitchFamily="18" charset="0"/>
                          <a:ea typeface="ＭＳ Ｐゴシック" pitchFamily="34" charset="-128"/>
                          <a:cs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90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200" b="0" i="0" u="none" strike="noStrike" cap="none" normalizeH="0" baseline="0">
                        <a:ln>
                          <a:noFill/>
                        </a:ln>
                        <a:solidFill>
                          <a:srgbClr val="FFFF00"/>
                        </a:solidFill>
                        <a:effectLst/>
                        <a:latin typeface="Cambria"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a:ln>
                            <a:noFill/>
                          </a:ln>
                          <a:solidFill>
                            <a:srgbClr val="0000CC"/>
                          </a:solidFill>
                          <a:effectLst/>
                          <a:latin typeface="Cambria" pitchFamily="18" charset="0"/>
                          <a:ea typeface="ＭＳ Ｐゴシック" pitchFamily="34" charset="-128"/>
                          <a:cs typeface="Times New Roman" pitchFamily="18" charset="0"/>
                        </a:rPr>
                        <a:t>0.96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1" i="1" u="none" strike="noStrike" cap="none" normalizeH="0" baseline="0">
                          <a:ln>
                            <a:noFill/>
                          </a:ln>
                          <a:solidFill>
                            <a:schemeClr val="tx1"/>
                          </a:solidFill>
                          <a:effectLst/>
                          <a:latin typeface="Cambria" pitchFamily="18" charset="0"/>
                          <a:ea typeface="ＭＳ Ｐゴシック" pitchFamily="34" charset="-128"/>
                          <a:cs typeface="Times New Roman" pitchFamily="18" charset="0"/>
                        </a:rPr>
                        <a:t>NPV</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a:ln>
                            <a:noFill/>
                          </a:ln>
                          <a:solidFill>
                            <a:srgbClr val="0000CC"/>
                          </a:solidFill>
                          <a:effectLst/>
                          <a:latin typeface="Cambria" pitchFamily="18" charset="0"/>
                          <a:ea typeface="ＭＳ Ｐゴシック" pitchFamily="34" charset="-128"/>
                          <a:cs typeface="Times New Roman" pitchFamily="18" charset="0"/>
                        </a:rPr>
                        <a:t>0.87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921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200" b="0" i="0" u="none" strike="noStrike" cap="none" normalizeH="0" baseline="0">
                        <a:ln>
                          <a:noFill/>
                        </a:ln>
                        <a:solidFill>
                          <a:srgbClr val="FFFF00"/>
                        </a:solidFill>
                        <a:effectLst/>
                        <a:latin typeface="Cambria"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a:ln>
                            <a:noFill/>
                          </a:ln>
                          <a:solidFill>
                            <a:srgbClr val="0000CC"/>
                          </a:solidFill>
                          <a:effectLst/>
                          <a:latin typeface="Cambria" pitchFamily="18" charset="0"/>
                          <a:ea typeface="ＭＳ Ｐゴシック" pitchFamily="34" charset="-128"/>
                          <a:cs typeface="Times New Roman" pitchFamily="18" charset="0"/>
                        </a:rPr>
                        <a:t>91.7%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1" i="1" u="none" strike="noStrike" cap="none" normalizeH="0" baseline="0">
                          <a:ln>
                            <a:noFill/>
                          </a:ln>
                          <a:solidFill>
                            <a:schemeClr val="tx1"/>
                          </a:solidFill>
                          <a:effectLst/>
                          <a:latin typeface="Cambria" pitchFamily="18" charset="0"/>
                          <a:ea typeface="ＭＳ Ｐゴシック" pitchFamily="34" charset="-128"/>
                          <a:cs typeface="Times New Roman" pitchFamily="18" charset="0"/>
                        </a:rPr>
                        <a:t>D.A.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a:ln>
                            <a:noFill/>
                          </a:ln>
                          <a:solidFill>
                            <a:srgbClr val="0000CC"/>
                          </a:solidFill>
                          <a:effectLst/>
                          <a:latin typeface="Cambria" pitchFamily="18" charset="0"/>
                          <a:ea typeface="ＭＳ Ｐゴシック" pitchFamily="34" charset="-128"/>
                          <a:cs typeface="Times New Roman" pitchFamily="18" charset="0"/>
                        </a:rPr>
                        <a:t>92.7%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921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200" b="0" i="0" u="none" strike="noStrike" cap="none" normalizeH="0" baseline="0">
                        <a:ln>
                          <a:noFill/>
                        </a:ln>
                        <a:solidFill>
                          <a:srgbClr val="FFFF00"/>
                        </a:solidFill>
                        <a:effectLst/>
                        <a:latin typeface="Cambria"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a:ln>
                            <a:noFill/>
                          </a:ln>
                          <a:solidFill>
                            <a:srgbClr val="0000CC"/>
                          </a:solidFill>
                          <a:effectLst/>
                          <a:latin typeface="Cambria" pitchFamily="18" charset="0"/>
                          <a:ea typeface="ＭＳ Ｐゴシック" pitchFamily="34" charset="-128"/>
                          <a:cs typeface="Times New Roman" pitchFamily="18" charset="0"/>
                        </a:rPr>
                        <a:t>0.922±0.045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1" i="1" u="none" strike="noStrike" cap="none" normalizeH="0" baseline="0">
                          <a:ln>
                            <a:noFill/>
                          </a:ln>
                          <a:solidFill>
                            <a:schemeClr val="tx1"/>
                          </a:solidFill>
                          <a:effectLst/>
                          <a:latin typeface="Cambria" pitchFamily="18" charset="0"/>
                          <a:ea typeface="ＭＳ Ｐゴシック" pitchFamily="34" charset="-128"/>
                          <a:cs typeface="Times New Roman" pitchFamily="18" charset="0"/>
                        </a:rPr>
                        <a:t>AUC±SE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a:ln>
                            <a:noFill/>
                          </a:ln>
                          <a:solidFill>
                            <a:srgbClr val="0000CC"/>
                          </a:solidFill>
                          <a:effectLst/>
                          <a:latin typeface="Cambria" pitchFamily="18" charset="0"/>
                          <a:ea typeface="ＭＳ Ｐゴシック" pitchFamily="34" charset="-128"/>
                          <a:cs typeface="Times New Roman" pitchFamily="18" charset="0"/>
                        </a:rPr>
                        <a:t>0.925±0.049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21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200" b="0" i="0" u="none" strike="noStrike" cap="none" normalizeH="0" baseline="0">
                        <a:ln>
                          <a:noFill/>
                        </a:ln>
                        <a:solidFill>
                          <a:srgbClr val="FFFF00"/>
                        </a:solidFill>
                        <a:effectLst/>
                        <a:latin typeface="Cambria"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a:ln>
                            <a:noFill/>
                          </a:ln>
                          <a:solidFill>
                            <a:srgbClr val="0000CC"/>
                          </a:solidFill>
                          <a:effectLst/>
                          <a:latin typeface="Cambria" pitchFamily="18" charset="0"/>
                          <a:ea typeface="ＭＳ Ｐゴシック" pitchFamily="34" charset="-128"/>
                          <a:cs typeface="Times New Roman" pitchFamily="18" charset="0"/>
                        </a:rPr>
                        <a:t>0.834-1.011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1" i="1" u="none" strike="noStrike" cap="none" normalizeH="0" baseline="0">
                          <a:ln>
                            <a:noFill/>
                          </a:ln>
                          <a:solidFill>
                            <a:schemeClr val="tx1"/>
                          </a:solidFill>
                          <a:effectLst/>
                          <a:latin typeface="Cambria" pitchFamily="18" charset="0"/>
                          <a:ea typeface="ＭＳ Ｐゴシック" pitchFamily="34" charset="-128"/>
                          <a:cs typeface="Times New Roman" pitchFamily="18" charset="0"/>
                        </a:rPr>
                        <a:t>95% Cl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a:ln>
                            <a:noFill/>
                          </a:ln>
                          <a:solidFill>
                            <a:srgbClr val="0000CC"/>
                          </a:solidFill>
                          <a:effectLst/>
                          <a:latin typeface="Cambria" pitchFamily="18" charset="0"/>
                          <a:ea typeface="ＭＳ Ｐゴシック" pitchFamily="34" charset="-128"/>
                          <a:cs typeface="Times New Roman" pitchFamily="18" charset="0"/>
                        </a:rPr>
                        <a:t>0.830-1.020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921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200" b="0" i="0" u="none" strike="noStrike" cap="none" normalizeH="0" baseline="0">
                        <a:ln>
                          <a:noFill/>
                        </a:ln>
                        <a:solidFill>
                          <a:srgbClr val="FFFF00"/>
                        </a:solidFill>
                        <a:effectLst/>
                        <a:latin typeface="Cambria"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a:ln>
                            <a:noFill/>
                          </a:ln>
                          <a:solidFill>
                            <a:srgbClr val="0000CC"/>
                          </a:solidFill>
                          <a:effectLst/>
                          <a:latin typeface="Cambria" pitchFamily="18" charset="0"/>
                          <a:ea typeface="ＭＳ Ｐゴシック" pitchFamily="34" charset="-128"/>
                          <a:cs typeface="Times New Roman" pitchFamily="18" charset="0"/>
                        </a:rPr>
                        <a:t>&lt;0.0005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1" i="1" u="none" strike="noStrike" cap="none" normalizeH="0" baseline="0">
                          <a:ln>
                            <a:noFill/>
                          </a:ln>
                          <a:solidFill>
                            <a:schemeClr val="tx1"/>
                          </a:solidFill>
                          <a:effectLst/>
                          <a:latin typeface="Cambria" pitchFamily="18" charset="0"/>
                          <a:ea typeface="ＭＳ Ｐゴシック" pitchFamily="34" charset="-128"/>
                          <a:cs typeface="Times New Roman" pitchFamily="18" charset="0"/>
                        </a:rPr>
                        <a:t>P value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a:ln>
                            <a:noFill/>
                          </a:ln>
                          <a:solidFill>
                            <a:srgbClr val="0000CC"/>
                          </a:solidFill>
                          <a:effectLst/>
                          <a:latin typeface="Cambria" pitchFamily="18" charset="0"/>
                          <a:ea typeface="ＭＳ Ｐゴシック" pitchFamily="34" charset="-128"/>
                          <a:cs typeface="Times New Roman" pitchFamily="18" charset="0"/>
                        </a:rPr>
                        <a:t>&lt;0.0005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graphicFrame>
        <p:nvGraphicFramePr>
          <p:cNvPr id="1028" name="Object 110"/>
          <p:cNvGraphicFramePr>
            <a:graphicFrameLocks noChangeAspect="1"/>
          </p:cNvGraphicFramePr>
          <p:nvPr/>
        </p:nvGraphicFramePr>
        <p:xfrm>
          <a:off x="4643438" y="5429250"/>
          <a:ext cx="1871662" cy="1379538"/>
        </p:xfrm>
        <a:graphic>
          <a:graphicData uri="http://schemas.openxmlformats.org/presentationml/2006/ole">
            <mc:AlternateContent xmlns:mc="http://schemas.openxmlformats.org/markup-compatibility/2006">
              <mc:Choice xmlns:v="urn:schemas-microsoft-com:vml" Requires="v">
                <p:oleObj spid="_x0000_s85004" r:id="rId8" imgW="4478694" imgH="3582955" progId="StaticEnhancedMetafile">
                  <p:embed/>
                </p:oleObj>
              </mc:Choice>
              <mc:Fallback>
                <p:oleObj r:id="rId8" imgW="4478694" imgH="3582955" progId="StaticEnhancedMetafile">
                  <p:embed/>
                  <p:pic>
                    <p:nvPicPr>
                      <p:cNvPr id="0" name="Object 1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43438" y="5429250"/>
                        <a:ext cx="1871662" cy="13795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9" name="Object 111"/>
          <p:cNvGraphicFramePr>
            <a:graphicFrameLocks noChangeAspect="1"/>
          </p:cNvGraphicFramePr>
          <p:nvPr/>
        </p:nvGraphicFramePr>
        <p:xfrm>
          <a:off x="6877050" y="5429250"/>
          <a:ext cx="1760538" cy="1368425"/>
        </p:xfrm>
        <a:graphic>
          <a:graphicData uri="http://schemas.openxmlformats.org/presentationml/2006/ole">
            <mc:AlternateContent xmlns:mc="http://schemas.openxmlformats.org/markup-compatibility/2006">
              <mc:Choice xmlns:v="urn:schemas-microsoft-com:vml" Requires="v">
                <p:oleObj spid="_x0000_s85005" r:id="rId10" imgW="4478694" imgH="3582955" progId="StaticEnhancedMetafile">
                  <p:embed/>
                </p:oleObj>
              </mc:Choice>
              <mc:Fallback>
                <p:oleObj r:id="rId10" imgW="4478694" imgH="3582955" progId="StaticEnhancedMetafile">
                  <p:embed/>
                  <p:pic>
                    <p:nvPicPr>
                      <p:cNvPr id="0" name="Object 1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77050" y="5429250"/>
                        <a:ext cx="1760538" cy="13684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35" name="Rectangle 112"/>
          <p:cNvSpPr>
            <a:spLocks noChangeArrowheads="1"/>
          </p:cNvSpPr>
          <p:nvPr/>
        </p:nvSpPr>
        <p:spPr bwMode="auto">
          <a:xfrm>
            <a:off x="73025" y="1123950"/>
            <a:ext cx="4067175" cy="5545138"/>
          </a:xfrm>
          <a:prstGeom prst="rect">
            <a:avLst/>
          </a:prstGeom>
          <a:noFill/>
          <a:ln w="57150">
            <a:solidFill>
              <a:schemeClr val="tx1"/>
            </a:solidFill>
            <a:miter lim="800000"/>
            <a:headEnd/>
            <a:tailEnd/>
          </a:ln>
        </p:spPr>
        <p:txBody>
          <a:bodyPr wrap="none" anchor="ctr"/>
          <a:lstStyle/>
          <a:p>
            <a:pPr algn="ctr"/>
            <a:endParaRPr lang="el-GR"/>
          </a:p>
        </p:txBody>
      </p:sp>
      <p:sp>
        <p:nvSpPr>
          <p:cNvPr id="1136" name="Rectangle 113"/>
          <p:cNvSpPr>
            <a:spLocks noChangeArrowheads="1"/>
          </p:cNvSpPr>
          <p:nvPr/>
        </p:nvSpPr>
        <p:spPr bwMode="auto">
          <a:xfrm>
            <a:off x="4273550" y="1123950"/>
            <a:ext cx="4762500" cy="5545138"/>
          </a:xfrm>
          <a:prstGeom prst="rect">
            <a:avLst/>
          </a:prstGeom>
          <a:noFill/>
          <a:ln w="57150">
            <a:solidFill>
              <a:schemeClr val="tx1"/>
            </a:solidFill>
            <a:miter lim="800000"/>
            <a:headEnd/>
            <a:tailEnd/>
          </a:ln>
        </p:spPr>
        <p:txBody>
          <a:bodyPr wrap="none" anchor="ctr"/>
          <a:lstStyle/>
          <a:p>
            <a:pPr algn="ctr"/>
            <a:endParaRPr lang="el-GR"/>
          </a:p>
        </p:txBody>
      </p:sp>
      <p:sp>
        <p:nvSpPr>
          <p:cNvPr id="1137" name="Rectangle 114"/>
          <p:cNvSpPr>
            <a:spLocks noChangeArrowheads="1"/>
          </p:cNvSpPr>
          <p:nvPr/>
        </p:nvSpPr>
        <p:spPr bwMode="auto">
          <a:xfrm>
            <a:off x="0" y="981075"/>
            <a:ext cx="9144000" cy="5876925"/>
          </a:xfrm>
          <a:prstGeom prst="rect">
            <a:avLst/>
          </a:prstGeom>
          <a:solidFill>
            <a:schemeClr val="bg1"/>
          </a:solidFill>
          <a:ln w="9525">
            <a:noFill/>
            <a:miter lim="800000"/>
            <a:headEnd/>
            <a:tailEnd/>
          </a:ln>
        </p:spPr>
        <p:txBody>
          <a:bodyPr wrap="none" anchor="ctr"/>
          <a:lstStyle/>
          <a:p>
            <a:pPr algn="ctr"/>
            <a:endParaRPr lang="el-GR"/>
          </a:p>
        </p:txBody>
      </p:sp>
      <p:pic>
        <p:nvPicPr>
          <p:cNvPr id="1138" name="Picture 115"/>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1142976" y="1643050"/>
            <a:ext cx="5816614" cy="3645030"/>
          </a:xfrm>
          <a:prstGeom prst="rect">
            <a:avLst/>
          </a:prstGeom>
          <a:noFill/>
          <a:ln w="9525">
            <a:noFill/>
            <a:miter lim="800000"/>
            <a:headEnd/>
            <a:tailEnd/>
          </a:ln>
        </p:spPr>
      </p:pic>
      <p:sp>
        <p:nvSpPr>
          <p:cNvPr id="16" name="Line 7"/>
          <p:cNvSpPr>
            <a:spLocks noChangeShapeType="1"/>
          </p:cNvSpPr>
          <p:nvPr/>
        </p:nvSpPr>
        <p:spPr bwMode="auto">
          <a:xfrm>
            <a:off x="0" y="5597527"/>
            <a:ext cx="6119813" cy="0"/>
          </a:xfrm>
          <a:prstGeom prst="line">
            <a:avLst/>
          </a:prstGeom>
          <a:noFill/>
          <a:ln w="9525">
            <a:solidFill>
              <a:schemeClr val="tx1"/>
            </a:solidFill>
            <a:round/>
            <a:headEnd/>
            <a:tailEnd/>
          </a:ln>
        </p:spPr>
        <p:txBody>
          <a:bodyPr/>
          <a:lstStyle/>
          <a:p>
            <a:endParaRPr lang="el-GR"/>
          </a:p>
        </p:txBody>
      </p:sp>
      <p:sp>
        <p:nvSpPr>
          <p:cNvPr id="17" name="Line 8"/>
          <p:cNvSpPr>
            <a:spLocks noChangeShapeType="1"/>
          </p:cNvSpPr>
          <p:nvPr/>
        </p:nvSpPr>
        <p:spPr bwMode="auto">
          <a:xfrm flipV="1">
            <a:off x="215900" y="5524502"/>
            <a:ext cx="5688013" cy="1588"/>
          </a:xfrm>
          <a:prstGeom prst="line">
            <a:avLst/>
          </a:prstGeom>
          <a:noFill/>
          <a:ln w="28575">
            <a:solidFill>
              <a:schemeClr val="tx1"/>
            </a:solidFill>
            <a:round/>
            <a:headEnd/>
            <a:tailEnd/>
          </a:ln>
        </p:spPr>
        <p:txBody>
          <a:bodyPr/>
          <a:lstStyle/>
          <a:p>
            <a:endParaRPr lang="el-GR"/>
          </a:p>
        </p:txBody>
      </p:sp>
      <p:sp>
        <p:nvSpPr>
          <p:cNvPr id="18" name="Rectangle 3"/>
          <p:cNvSpPr txBox="1">
            <a:spLocks noChangeArrowheads="1"/>
          </p:cNvSpPr>
          <p:nvPr/>
        </p:nvSpPr>
        <p:spPr bwMode="auto">
          <a:xfrm>
            <a:off x="2143108" y="5643578"/>
            <a:ext cx="3990975" cy="7143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gn="r">
              <a:spcBef>
                <a:spcPct val="20000"/>
              </a:spcBef>
            </a:pPr>
            <a:r>
              <a:rPr kumimoji="0" lang="en-US" sz="1800" b="0" i="1" u="none" strike="noStrike" kern="0" cap="none" spc="0" normalizeH="0" baseline="0" noProof="0" dirty="0">
                <a:ln>
                  <a:noFill/>
                </a:ln>
                <a:solidFill>
                  <a:srgbClr val="082F86"/>
                </a:solidFill>
                <a:effectLst/>
                <a:uLnTx/>
                <a:uFillTx/>
                <a:latin typeface="+mn-lt"/>
                <a:ea typeface="+mn-ea"/>
                <a:cs typeface="+mn-cs"/>
              </a:rPr>
              <a:t>HYS… </a:t>
            </a:r>
            <a:r>
              <a:rPr kumimoji="0" lang="en-US" sz="1800" b="0" i="1" u="none" strike="noStrike" kern="0" cap="none" spc="0" normalizeH="0" baseline="0" noProof="0" dirty="0" err="1">
                <a:ln>
                  <a:noFill/>
                </a:ln>
                <a:solidFill>
                  <a:srgbClr val="082F86"/>
                </a:solidFill>
                <a:effectLst/>
                <a:uLnTx/>
                <a:uFillTx/>
                <a:latin typeface="+mn-lt"/>
                <a:ea typeface="+mn-ea"/>
                <a:cs typeface="+mn-cs"/>
              </a:rPr>
              <a:t>Pantaleoni</a:t>
            </a:r>
            <a:r>
              <a:rPr kumimoji="0" lang="en-US" sz="1800" b="0" i="1" u="none" strike="noStrike" kern="0" cap="none" spc="0" normalizeH="0" baseline="0" noProof="0" dirty="0">
                <a:ln>
                  <a:noFill/>
                </a:ln>
                <a:solidFill>
                  <a:srgbClr val="082F86"/>
                </a:solidFill>
                <a:effectLst/>
                <a:uLnTx/>
                <a:uFillTx/>
                <a:latin typeface="+mn-lt"/>
                <a:ea typeface="+mn-ea"/>
                <a:cs typeface="+mn-cs"/>
              </a:rPr>
              <a:t>… </a:t>
            </a:r>
            <a:r>
              <a:rPr kumimoji="0" lang="el-GR" sz="1800" b="0" i="1" u="none" strike="noStrike" kern="0" cap="none" spc="0" normalizeH="0" baseline="0" noProof="0" dirty="0">
                <a:ln>
                  <a:noFill/>
                </a:ln>
                <a:solidFill>
                  <a:srgbClr val="082F86"/>
                </a:solidFill>
                <a:effectLst/>
                <a:uLnTx/>
                <a:uFillTx/>
                <a:latin typeface="+mn-lt"/>
                <a:ea typeface="+mn-ea"/>
                <a:cs typeface="+mn-cs"/>
              </a:rPr>
              <a:t>Σήμερα</a:t>
            </a:r>
            <a:br>
              <a:rPr kumimoji="0" lang="el-GR" sz="1800" b="0" i="1" u="none" strike="noStrike" kern="0" cap="none" spc="0" normalizeH="0" baseline="0" noProof="0" dirty="0">
                <a:ln>
                  <a:noFill/>
                </a:ln>
                <a:solidFill>
                  <a:srgbClr val="082F86"/>
                </a:solidFill>
                <a:effectLst/>
                <a:uLnTx/>
                <a:uFillTx/>
                <a:latin typeface="+mn-lt"/>
                <a:ea typeface="+mn-ea"/>
                <a:cs typeface="+mn-cs"/>
              </a:rPr>
            </a:br>
            <a:r>
              <a:rPr lang="el-GR" sz="1800" dirty="0">
                <a:solidFill>
                  <a:srgbClr val="CC3300"/>
                </a:solidFill>
                <a:latin typeface="Cambria" pitchFamily="18" charset="0"/>
              </a:rPr>
              <a:t>Προϋποθέσεις</a:t>
            </a:r>
            <a:r>
              <a:rPr lang="el-GR" sz="2000" dirty="0">
                <a:solidFill>
                  <a:srgbClr val="CC3300"/>
                </a:solidFill>
                <a:latin typeface="Cambria" pitchFamily="18" charset="0"/>
              </a:rPr>
              <a:t>  </a:t>
            </a:r>
            <a:r>
              <a:rPr lang="el-GR" sz="2000" b="1" dirty="0">
                <a:solidFill>
                  <a:srgbClr val="CC3300"/>
                </a:solidFill>
                <a:latin typeface="Cambria" pitchFamily="18" charset="0"/>
              </a:rPr>
              <a:t>Εξέλιξης</a:t>
            </a:r>
          </a:p>
          <a:p>
            <a:pPr marL="342900" indent="-342900" algn="r">
              <a:spcBef>
                <a:spcPct val="20000"/>
              </a:spcBef>
            </a:pPr>
            <a:endParaRPr lang="el-GR" sz="1800" dirty="0">
              <a:solidFill>
                <a:srgbClr val="CC3300"/>
              </a:solidFill>
              <a:latin typeface="Cambria" pitchFamily="18"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endParaRPr kumimoji="0" lang="el-GR" sz="1800" b="0" i="1" u="none" strike="noStrike" kern="0" cap="none" spc="0" normalizeH="0" baseline="0" noProof="0" dirty="0">
              <a:ln>
                <a:noFill/>
              </a:ln>
              <a:solidFill>
                <a:srgbClr val="082F86"/>
              </a:solidFill>
              <a:effectLst/>
              <a:uLnTx/>
              <a:uFillTx/>
              <a:latin typeface="+mn-lt"/>
              <a:ea typeface="+mn-ea"/>
              <a:cs typeface="+mn-cs"/>
            </a:endParaRPr>
          </a:p>
        </p:txBody>
      </p:sp>
      <p:sp>
        <p:nvSpPr>
          <p:cNvPr id="19" name="Rectangle 5"/>
          <p:cNvSpPr>
            <a:spLocks noChangeArrowheads="1"/>
          </p:cNvSpPr>
          <p:nvPr/>
        </p:nvSpPr>
        <p:spPr bwMode="auto">
          <a:xfrm>
            <a:off x="685800" y="533400"/>
            <a:ext cx="7467600" cy="381000"/>
          </a:xfrm>
          <a:prstGeom prst="rect">
            <a:avLst/>
          </a:prstGeom>
          <a:noFill/>
          <a:ln w="9525">
            <a:noFill/>
            <a:miter lim="800000"/>
            <a:headEnd/>
            <a:tailEnd/>
          </a:ln>
        </p:spPr>
        <p:txBody>
          <a:bodyPr anchor="ctr"/>
          <a:lstStyle/>
          <a:p>
            <a:pPr algn="r"/>
            <a:r>
              <a:rPr lang="el-GR" dirty="0"/>
              <a:t>Διαγνωστική </a:t>
            </a:r>
            <a:r>
              <a:rPr lang="en-US" dirty="0"/>
              <a:t>HYS</a:t>
            </a:r>
            <a:endParaRPr lang="el-GR" dirty="0">
              <a:solidFill>
                <a:schemeClr val="tx2"/>
              </a:solidFill>
              <a:latin typeface="Cambria" pitchFamily="18" charset="0"/>
            </a:endParaRPr>
          </a:p>
        </p:txBody>
      </p:sp>
      <p:sp>
        <p:nvSpPr>
          <p:cNvPr id="20" name="Line 9"/>
          <p:cNvSpPr>
            <a:spLocks noChangeShapeType="1"/>
          </p:cNvSpPr>
          <p:nvPr/>
        </p:nvSpPr>
        <p:spPr bwMode="auto">
          <a:xfrm>
            <a:off x="1439863" y="1062038"/>
            <a:ext cx="6840538" cy="0"/>
          </a:xfrm>
          <a:prstGeom prst="line">
            <a:avLst/>
          </a:prstGeom>
          <a:noFill/>
          <a:ln w="9525">
            <a:solidFill>
              <a:schemeClr val="tx1"/>
            </a:solidFill>
            <a:round/>
            <a:headEnd/>
            <a:tailEnd/>
          </a:ln>
        </p:spPr>
        <p:txBody>
          <a:bodyPr/>
          <a:lstStyle/>
          <a:p>
            <a:endParaRPr lang="el-GR"/>
          </a:p>
        </p:txBody>
      </p:sp>
      <p:sp>
        <p:nvSpPr>
          <p:cNvPr id="21" name="Line 10"/>
          <p:cNvSpPr>
            <a:spLocks noChangeShapeType="1"/>
          </p:cNvSpPr>
          <p:nvPr/>
        </p:nvSpPr>
        <p:spPr bwMode="auto">
          <a:xfrm>
            <a:off x="1655763" y="990600"/>
            <a:ext cx="6840538" cy="0"/>
          </a:xfrm>
          <a:prstGeom prst="line">
            <a:avLst/>
          </a:prstGeom>
          <a:noFill/>
          <a:ln w="28575">
            <a:solidFill>
              <a:schemeClr val="tx1"/>
            </a:solidFill>
            <a:round/>
            <a:headEnd/>
            <a:tailEnd/>
          </a:ln>
        </p:spPr>
        <p:txBody>
          <a:bodyPr/>
          <a:lstStyle/>
          <a:p>
            <a:endParaRPr lang="el-GR"/>
          </a:p>
        </p:txBody>
      </p:sp>
      <p:sp>
        <p:nvSpPr>
          <p:cNvPr id="22" name="Rectangle 11"/>
          <p:cNvSpPr>
            <a:spLocks noChangeArrowheads="1"/>
          </p:cNvSpPr>
          <p:nvPr/>
        </p:nvSpPr>
        <p:spPr bwMode="auto">
          <a:xfrm>
            <a:off x="700061" y="1023921"/>
            <a:ext cx="7467600" cy="457200"/>
          </a:xfrm>
          <a:prstGeom prst="rect">
            <a:avLst/>
          </a:prstGeom>
          <a:noFill/>
          <a:ln w="9525">
            <a:noFill/>
            <a:miter lim="800000"/>
            <a:headEnd/>
            <a:tailEnd/>
          </a:ln>
        </p:spPr>
        <p:txBody>
          <a:bodyPr anchor="ctr"/>
          <a:lstStyle/>
          <a:p>
            <a:pPr algn="r"/>
            <a:r>
              <a:rPr lang="el-GR" sz="1800" dirty="0">
                <a:solidFill>
                  <a:srgbClr val="CC3300"/>
                </a:solidFill>
                <a:latin typeface="Cambria" pitchFamily="18" charset="0"/>
              </a:rPr>
              <a:t>Επιλογή </a:t>
            </a:r>
            <a:r>
              <a:rPr lang="el-GR" sz="1800" dirty="0" err="1">
                <a:solidFill>
                  <a:srgbClr val="CC3300"/>
                </a:solidFill>
                <a:latin typeface="Cambria" pitchFamily="18" charset="0"/>
              </a:rPr>
              <a:t>διατατικού</a:t>
            </a:r>
            <a:r>
              <a:rPr lang="el-GR" sz="1800" dirty="0">
                <a:solidFill>
                  <a:srgbClr val="CC3300"/>
                </a:solidFill>
                <a:latin typeface="Cambria" pitchFamily="18" charset="0"/>
              </a:rPr>
              <a:t> μέσου</a:t>
            </a:r>
            <a:endParaRPr lang="en-US" sz="1800" dirty="0">
              <a:solidFill>
                <a:srgbClr val="CC3300"/>
              </a:solidFill>
              <a:latin typeface="Cambria" pitchFamily="18"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2"/>
          <p:cNvSpPr>
            <a:spLocks noGrp="1" noChangeArrowheads="1"/>
          </p:cNvSpPr>
          <p:nvPr>
            <p:ph type="body" idx="4294967295"/>
          </p:nvPr>
        </p:nvSpPr>
        <p:spPr>
          <a:xfrm>
            <a:off x="250825" y="6381750"/>
            <a:ext cx="8229600" cy="476250"/>
          </a:xfrm>
        </p:spPr>
        <p:txBody>
          <a:bodyPr/>
          <a:lstStyle/>
          <a:p>
            <a:pPr marL="444500" indent="-358775" algn="ctr" eaLnBrk="1" hangingPunct="1">
              <a:buFontTx/>
              <a:buNone/>
            </a:pPr>
            <a:endParaRPr lang="el-GR" sz="1800">
              <a:solidFill>
                <a:srgbClr val="CC0000"/>
              </a:solidFill>
            </a:endParaRPr>
          </a:p>
        </p:txBody>
      </p:sp>
      <p:sp>
        <p:nvSpPr>
          <p:cNvPr id="2055" name="Rectangle 3"/>
          <p:cNvSpPr>
            <a:spLocks noChangeArrowheads="1"/>
          </p:cNvSpPr>
          <p:nvPr/>
        </p:nvSpPr>
        <p:spPr bwMode="auto">
          <a:xfrm>
            <a:off x="73025" y="1123950"/>
            <a:ext cx="4067175" cy="5545138"/>
          </a:xfrm>
          <a:prstGeom prst="rect">
            <a:avLst/>
          </a:prstGeom>
          <a:noFill/>
          <a:ln w="57150">
            <a:solidFill>
              <a:schemeClr val="tx1"/>
            </a:solidFill>
            <a:miter lim="800000"/>
            <a:headEnd/>
            <a:tailEnd/>
          </a:ln>
        </p:spPr>
        <p:txBody>
          <a:bodyPr wrap="none" anchor="ctr"/>
          <a:lstStyle/>
          <a:p>
            <a:pPr algn="ctr"/>
            <a:endParaRPr lang="el-GR"/>
          </a:p>
        </p:txBody>
      </p:sp>
      <p:sp>
        <p:nvSpPr>
          <p:cNvPr id="2056" name="Rectangle 4"/>
          <p:cNvSpPr>
            <a:spLocks noChangeArrowheads="1"/>
          </p:cNvSpPr>
          <p:nvPr/>
        </p:nvSpPr>
        <p:spPr bwMode="auto">
          <a:xfrm>
            <a:off x="4354513" y="1123950"/>
            <a:ext cx="4681537" cy="5545138"/>
          </a:xfrm>
          <a:prstGeom prst="rect">
            <a:avLst/>
          </a:prstGeom>
          <a:noFill/>
          <a:ln w="57150">
            <a:solidFill>
              <a:schemeClr val="tx1"/>
            </a:solidFill>
            <a:miter lim="800000"/>
            <a:headEnd/>
            <a:tailEnd/>
          </a:ln>
        </p:spPr>
        <p:txBody>
          <a:bodyPr wrap="none" anchor="ctr"/>
          <a:lstStyle/>
          <a:p>
            <a:pPr algn="ctr"/>
            <a:endParaRPr lang="el-GR"/>
          </a:p>
        </p:txBody>
      </p:sp>
      <p:graphicFrame>
        <p:nvGraphicFramePr>
          <p:cNvPr id="884741" name="Group 5"/>
          <p:cNvGraphicFramePr>
            <a:graphicFrameLocks noGrp="1"/>
          </p:cNvGraphicFramePr>
          <p:nvPr/>
        </p:nvGraphicFramePr>
        <p:xfrm>
          <a:off x="179388" y="1604963"/>
          <a:ext cx="3744912" cy="3949700"/>
        </p:xfrm>
        <a:graphic>
          <a:graphicData uri="http://schemas.openxmlformats.org/drawingml/2006/table">
            <a:tbl>
              <a:tblPr/>
              <a:tblGrid>
                <a:gridCol w="936625">
                  <a:extLst>
                    <a:ext uri="{9D8B030D-6E8A-4147-A177-3AD203B41FA5}">
                      <a16:colId xmlns:a16="http://schemas.microsoft.com/office/drawing/2014/main" val="20000"/>
                    </a:ext>
                  </a:extLst>
                </a:gridCol>
                <a:gridCol w="936625">
                  <a:extLst>
                    <a:ext uri="{9D8B030D-6E8A-4147-A177-3AD203B41FA5}">
                      <a16:colId xmlns:a16="http://schemas.microsoft.com/office/drawing/2014/main" val="20001"/>
                    </a:ext>
                  </a:extLst>
                </a:gridCol>
                <a:gridCol w="935037">
                  <a:extLst>
                    <a:ext uri="{9D8B030D-6E8A-4147-A177-3AD203B41FA5}">
                      <a16:colId xmlns:a16="http://schemas.microsoft.com/office/drawing/2014/main" val="20002"/>
                    </a:ext>
                  </a:extLst>
                </a:gridCol>
                <a:gridCol w="936625">
                  <a:extLst>
                    <a:ext uri="{9D8B030D-6E8A-4147-A177-3AD203B41FA5}">
                      <a16:colId xmlns:a16="http://schemas.microsoft.com/office/drawing/2014/main" val="20003"/>
                    </a:ext>
                  </a:extLst>
                </a:gridCol>
              </a:tblGrid>
              <a:tr h="390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1" i="0" u="none" strike="noStrike" cap="none" normalizeH="0" baseline="0">
                          <a:ln>
                            <a:noFill/>
                          </a:ln>
                          <a:solidFill>
                            <a:srgbClr val="CC0000"/>
                          </a:solidFill>
                          <a:effectLst/>
                          <a:latin typeface="Cambria" pitchFamily="18" charset="0"/>
                          <a:ea typeface="ＭＳ Ｐゴシック" pitchFamily="34" charset="-128"/>
                          <a:cs typeface="Times New Roman" pitchFamily="18" charset="0"/>
                        </a:rPr>
                        <a:t>Hyperplasia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1" i="0" u="none" strike="noStrike" cap="none" normalizeH="0" baseline="0">
                          <a:ln>
                            <a:noFill/>
                          </a:ln>
                          <a:solidFill>
                            <a:srgbClr val="0000CC"/>
                          </a:solidFill>
                          <a:effectLst/>
                          <a:latin typeface="Cambria" pitchFamily="18" charset="0"/>
                          <a:ea typeface="ＭＳ Ｐゴシック" pitchFamily="34" charset="-128"/>
                          <a:cs typeface="Times New Roman" pitchFamily="18" charset="0"/>
                        </a:rPr>
                        <a:t>Group 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200" b="1" i="0" u="none" strike="noStrike" cap="none" normalizeH="0" baseline="0">
                        <a:ln>
                          <a:noFill/>
                        </a:ln>
                        <a:solidFill>
                          <a:srgbClr val="FFFF00"/>
                        </a:solidFill>
                        <a:effectLst/>
                        <a:latin typeface="Cambria"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1" i="0" u="none" strike="noStrike" cap="none" normalizeH="0" baseline="0">
                          <a:ln>
                            <a:noFill/>
                          </a:ln>
                          <a:solidFill>
                            <a:srgbClr val="0000CC"/>
                          </a:solidFill>
                          <a:effectLst/>
                          <a:latin typeface="Cambria" pitchFamily="18" charset="0"/>
                          <a:ea typeface="ＭＳ Ｐゴシック" pitchFamily="34" charset="-128"/>
                          <a:cs typeface="Times New Roman" pitchFamily="18" charset="0"/>
                        </a:rPr>
                        <a:t>Group B</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0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200" b="0" i="0" u="none" strike="noStrike" cap="none" normalizeH="0" baseline="0">
                        <a:ln>
                          <a:noFill/>
                        </a:ln>
                        <a:solidFill>
                          <a:srgbClr val="FFFF00"/>
                        </a:solidFill>
                        <a:effectLst/>
                        <a:latin typeface="Cambria"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a:ln>
                            <a:noFill/>
                          </a:ln>
                          <a:solidFill>
                            <a:srgbClr val="0000CC"/>
                          </a:solidFill>
                          <a:effectLst/>
                          <a:latin typeface="Cambria" pitchFamily="18" charset="0"/>
                          <a:ea typeface="ＭＳ Ｐゴシック" pitchFamily="34" charset="-128"/>
                          <a:cs typeface="Times New Roman" pitchFamily="18" charset="0"/>
                        </a:rPr>
                        <a:t>0.80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1" i="1" u="none" strike="noStrike" cap="none" normalizeH="0" baseline="0">
                          <a:ln>
                            <a:noFill/>
                          </a:ln>
                          <a:solidFill>
                            <a:schemeClr val="tx1"/>
                          </a:solidFill>
                          <a:effectLst/>
                          <a:latin typeface="Cambria" pitchFamily="18" charset="0"/>
                          <a:ea typeface="ＭＳ Ｐゴシック" pitchFamily="34" charset="-128"/>
                          <a:cs typeface="Times New Roman" pitchFamily="18" charset="0"/>
                        </a:rPr>
                        <a:t>Sen.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a:ln>
                            <a:noFill/>
                          </a:ln>
                          <a:solidFill>
                            <a:srgbClr val="0000CC"/>
                          </a:solidFill>
                          <a:effectLst/>
                          <a:latin typeface="Cambria" pitchFamily="18" charset="0"/>
                          <a:ea typeface="ＭＳ Ｐゴシック" pitchFamily="34" charset="-128"/>
                          <a:cs typeface="Times New Roman" pitchFamily="18" charset="0"/>
                        </a:rPr>
                        <a:t>0.95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90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200" b="0" i="0" u="none" strike="noStrike" cap="none" normalizeH="0" baseline="0">
                        <a:ln>
                          <a:noFill/>
                        </a:ln>
                        <a:solidFill>
                          <a:srgbClr val="FFFF00"/>
                        </a:solidFill>
                        <a:effectLst/>
                        <a:latin typeface="Cambria"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a:ln>
                            <a:noFill/>
                          </a:ln>
                          <a:solidFill>
                            <a:srgbClr val="0000CC"/>
                          </a:solidFill>
                          <a:effectLst/>
                          <a:latin typeface="Cambria" pitchFamily="18" charset="0"/>
                          <a:ea typeface="ＭＳ Ｐゴシック" pitchFamily="34" charset="-128"/>
                          <a:cs typeface="Times New Roman" pitchFamily="18" charset="0"/>
                        </a:rPr>
                        <a:t>0.90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1" i="1" u="none" strike="noStrike" cap="none" normalizeH="0" baseline="0">
                          <a:ln>
                            <a:noFill/>
                          </a:ln>
                          <a:solidFill>
                            <a:schemeClr val="tx1"/>
                          </a:solidFill>
                          <a:effectLst/>
                          <a:latin typeface="Cambria" pitchFamily="18" charset="0"/>
                          <a:ea typeface="ＭＳ Ｐゴシック" pitchFamily="34" charset="-128"/>
                          <a:cs typeface="Times New Roman" pitchFamily="18" charset="0"/>
                        </a:rPr>
                        <a:t>Spe.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a:ln>
                            <a:noFill/>
                          </a:ln>
                          <a:solidFill>
                            <a:srgbClr val="0000CC"/>
                          </a:solidFill>
                          <a:effectLst/>
                          <a:latin typeface="Cambria" pitchFamily="18" charset="0"/>
                          <a:ea typeface="ＭＳ Ｐゴシック" pitchFamily="34" charset="-128"/>
                          <a:cs typeface="Times New Roman" pitchFamily="18" charset="0"/>
                        </a:rPr>
                        <a:t>0.85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90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200" b="0" i="0" u="none" strike="noStrike" cap="none" normalizeH="0" baseline="0">
                        <a:ln>
                          <a:noFill/>
                        </a:ln>
                        <a:solidFill>
                          <a:srgbClr val="FFFF00"/>
                        </a:solidFill>
                        <a:effectLst/>
                        <a:latin typeface="Cambria"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a:ln>
                            <a:noFill/>
                          </a:ln>
                          <a:solidFill>
                            <a:srgbClr val="0000CC"/>
                          </a:solidFill>
                          <a:effectLst/>
                          <a:latin typeface="Cambria" pitchFamily="18" charset="0"/>
                          <a:ea typeface="ＭＳ Ｐゴシック" pitchFamily="34" charset="-128"/>
                          <a:cs typeface="Times New Roman" pitchFamily="18" charset="0"/>
                        </a:rPr>
                        <a:t>0.80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1" i="1" u="none" strike="noStrike" cap="none" normalizeH="0" baseline="0">
                          <a:ln>
                            <a:noFill/>
                          </a:ln>
                          <a:solidFill>
                            <a:schemeClr val="tx1"/>
                          </a:solidFill>
                          <a:effectLst/>
                          <a:latin typeface="Cambria" pitchFamily="18" charset="0"/>
                          <a:ea typeface="ＭＳ Ｐゴシック" pitchFamily="34" charset="-128"/>
                          <a:cs typeface="Times New Roman" pitchFamily="18" charset="0"/>
                        </a:rPr>
                        <a:t>PPV</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a:ln>
                            <a:noFill/>
                          </a:ln>
                          <a:solidFill>
                            <a:srgbClr val="0000CC"/>
                          </a:solidFill>
                          <a:effectLst/>
                          <a:latin typeface="Cambria" pitchFamily="18" charset="0"/>
                          <a:ea typeface="ＭＳ Ｐゴシック" pitchFamily="34" charset="-128"/>
                          <a:cs typeface="Times New Roman" pitchFamily="18" charset="0"/>
                        </a:rPr>
                        <a:t>0.87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90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200" b="0" i="0" u="none" strike="noStrike" cap="none" normalizeH="0" baseline="0">
                        <a:ln>
                          <a:noFill/>
                        </a:ln>
                        <a:solidFill>
                          <a:srgbClr val="FFFF00"/>
                        </a:solidFill>
                        <a:effectLst/>
                        <a:latin typeface="Cambria"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a:ln>
                            <a:noFill/>
                          </a:ln>
                          <a:solidFill>
                            <a:srgbClr val="0000CC"/>
                          </a:solidFill>
                          <a:effectLst/>
                          <a:latin typeface="Cambria" pitchFamily="18" charset="0"/>
                          <a:ea typeface="ＭＳ Ｐゴシック" pitchFamily="34" charset="-128"/>
                          <a:cs typeface="Times New Roman" pitchFamily="18" charset="0"/>
                        </a:rPr>
                        <a:t>0.90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1" i="1" u="none" strike="noStrike" cap="none" normalizeH="0" baseline="0">
                          <a:ln>
                            <a:noFill/>
                          </a:ln>
                          <a:solidFill>
                            <a:schemeClr val="tx1"/>
                          </a:solidFill>
                          <a:effectLst/>
                          <a:latin typeface="Cambria" pitchFamily="18" charset="0"/>
                          <a:ea typeface="ＭＳ Ｐゴシック" pitchFamily="34" charset="-128"/>
                          <a:cs typeface="Times New Roman" pitchFamily="18" charset="0"/>
                        </a:rPr>
                        <a:t>NPV</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a:ln>
                            <a:noFill/>
                          </a:ln>
                          <a:solidFill>
                            <a:srgbClr val="0000CC"/>
                          </a:solidFill>
                          <a:effectLst/>
                          <a:latin typeface="Cambria" pitchFamily="18" charset="0"/>
                          <a:ea typeface="ＭＳ Ｐゴシック" pitchFamily="34" charset="-128"/>
                          <a:cs typeface="Times New Roman" pitchFamily="18" charset="0"/>
                        </a:rPr>
                        <a:t>0.94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90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200" b="0" i="0" u="none" strike="noStrike" cap="none" normalizeH="0" baseline="0">
                        <a:ln>
                          <a:noFill/>
                        </a:ln>
                        <a:solidFill>
                          <a:srgbClr val="FFFF00"/>
                        </a:solidFill>
                        <a:effectLst/>
                        <a:latin typeface="Cambria"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a:ln>
                            <a:noFill/>
                          </a:ln>
                          <a:solidFill>
                            <a:srgbClr val="0000CC"/>
                          </a:solidFill>
                          <a:effectLst/>
                          <a:latin typeface="Cambria" pitchFamily="18" charset="0"/>
                          <a:ea typeface="ＭＳ Ｐゴシック" pitchFamily="34" charset="-128"/>
                          <a:cs typeface="Times New Roman" pitchFamily="18" charset="0"/>
                        </a:rPr>
                        <a:t>87.5%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1" i="1" u="none" strike="noStrike" cap="none" normalizeH="0" baseline="0">
                          <a:ln>
                            <a:noFill/>
                          </a:ln>
                          <a:solidFill>
                            <a:schemeClr val="tx1"/>
                          </a:solidFill>
                          <a:effectLst/>
                          <a:latin typeface="Cambria" pitchFamily="18" charset="0"/>
                          <a:ea typeface="ＭＳ Ｐゴシック" pitchFamily="34" charset="-128"/>
                          <a:cs typeface="Times New Roman" pitchFamily="18" charset="0"/>
                        </a:rPr>
                        <a:t>D.A.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a:ln>
                            <a:noFill/>
                          </a:ln>
                          <a:solidFill>
                            <a:srgbClr val="0000CC"/>
                          </a:solidFill>
                          <a:effectLst/>
                          <a:latin typeface="Cambria" pitchFamily="18" charset="0"/>
                          <a:ea typeface="ＭＳ Ｐゴシック" pitchFamily="34" charset="-128"/>
                          <a:cs typeface="Times New Roman" pitchFamily="18" charset="0"/>
                        </a:rPr>
                        <a:t>90.2%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921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200" b="0" i="0" u="none" strike="noStrike" cap="none" normalizeH="0" baseline="0">
                        <a:ln>
                          <a:noFill/>
                        </a:ln>
                        <a:solidFill>
                          <a:srgbClr val="FFFF00"/>
                        </a:solidFill>
                        <a:effectLst/>
                        <a:latin typeface="Cambria"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a:ln>
                            <a:noFill/>
                          </a:ln>
                          <a:solidFill>
                            <a:srgbClr val="0000CC"/>
                          </a:solidFill>
                          <a:effectLst/>
                          <a:latin typeface="Cambria" pitchFamily="18" charset="0"/>
                          <a:ea typeface="ＭＳ Ｐゴシック" pitchFamily="34" charset="-128"/>
                          <a:cs typeface="Times New Roman" pitchFamily="18" charset="0"/>
                        </a:rPr>
                        <a:t>0.855±0.068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1" i="1" u="none" strike="noStrike" cap="none" normalizeH="0" baseline="0">
                          <a:ln>
                            <a:noFill/>
                          </a:ln>
                          <a:solidFill>
                            <a:schemeClr val="tx1"/>
                          </a:solidFill>
                          <a:effectLst/>
                          <a:latin typeface="Cambria" pitchFamily="18" charset="0"/>
                          <a:ea typeface="ＭＳ Ｐゴシック" pitchFamily="34" charset="-128"/>
                          <a:cs typeface="Times New Roman" pitchFamily="18" charset="0"/>
                        </a:rPr>
                        <a:t>AUC±SE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a:ln>
                            <a:noFill/>
                          </a:ln>
                          <a:solidFill>
                            <a:srgbClr val="0000CC"/>
                          </a:solidFill>
                          <a:effectLst/>
                          <a:latin typeface="Cambria" pitchFamily="18" charset="0"/>
                          <a:ea typeface="ＭＳ Ｐゴシック" pitchFamily="34" charset="-128"/>
                          <a:cs typeface="Times New Roman" pitchFamily="18" charset="0"/>
                        </a:rPr>
                        <a:t>0.901±0.055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0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200" b="0" i="0" u="none" strike="noStrike" cap="none" normalizeH="0" baseline="0">
                        <a:ln>
                          <a:noFill/>
                        </a:ln>
                        <a:solidFill>
                          <a:srgbClr val="FFFF00"/>
                        </a:solidFill>
                        <a:effectLst/>
                        <a:latin typeface="Cambria"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a:ln>
                            <a:noFill/>
                          </a:ln>
                          <a:solidFill>
                            <a:srgbClr val="0000CC"/>
                          </a:solidFill>
                          <a:effectLst/>
                          <a:latin typeface="Cambria" pitchFamily="18" charset="0"/>
                          <a:ea typeface="ＭＳ Ｐゴシック" pitchFamily="34" charset="-128"/>
                          <a:cs typeface="Times New Roman" pitchFamily="18" charset="0"/>
                        </a:rPr>
                        <a:t>0.722-0.987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1" i="1" u="none" strike="noStrike" cap="none" normalizeH="0" baseline="0">
                          <a:ln>
                            <a:noFill/>
                          </a:ln>
                          <a:solidFill>
                            <a:schemeClr val="tx1"/>
                          </a:solidFill>
                          <a:effectLst/>
                          <a:latin typeface="Cambria" pitchFamily="18" charset="0"/>
                          <a:ea typeface="ＭＳ Ｐゴシック" pitchFamily="34" charset="-128"/>
                          <a:cs typeface="Times New Roman" pitchFamily="18" charset="0"/>
                        </a:rPr>
                        <a:t>95% Cl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a:ln>
                            <a:noFill/>
                          </a:ln>
                          <a:solidFill>
                            <a:srgbClr val="0000CC"/>
                          </a:solidFill>
                          <a:effectLst/>
                          <a:latin typeface="Cambria" pitchFamily="18" charset="0"/>
                          <a:ea typeface="ＭＳ Ｐゴシック" pitchFamily="34" charset="-128"/>
                          <a:cs typeface="Times New Roman" pitchFamily="18" charset="0"/>
                        </a:rPr>
                        <a:t>0.794-1.009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90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200" b="0" i="0" u="none" strike="noStrike" cap="none" normalizeH="0" baseline="0">
                        <a:ln>
                          <a:noFill/>
                        </a:ln>
                        <a:solidFill>
                          <a:srgbClr val="FFFF00"/>
                        </a:solidFill>
                        <a:effectLst/>
                        <a:latin typeface="Cambria"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a:ln>
                            <a:noFill/>
                          </a:ln>
                          <a:solidFill>
                            <a:srgbClr val="0000CC"/>
                          </a:solidFill>
                          <a:effectLst/>
                          <a:latin typeface="Cambria" pitchFamily="18" charset="0"/>
                          <a:ea typeface="ＭＳ Ｐゴシック" pitchFamily="34" charset="-128"/>
                          <a:cs typeface="Times New Roman" pitchFamily="18" charset="0"/>
                        </a:rPr>
                        <a:t>&lt;0.0005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1" i="1" u="none" strike="noStrike" cap="none" normalizeH="0" baseline="0">
                          <a:ln>
                            <a:noFill/>
                          </a:ln>
                          <a:solidFill>
                            <a:schemeClr val="tx1"/>
                          </a:solidFill>
                          <a:effectLst/>
                          <a:latin typeface="Cambria" pitchFamily="18" charset="0"/>
                          <a:ea typeface="ＭＳ Ｐゴシック" pitchFamily="34" charset="-128"/>
                          <a:cs typeface="Times New Roman" pitchFamily="18" charset="0"/>
                        </a:rPr>
                        <a:t>P value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a:ln>
                            <a:noFill/>
                          </a:ln>
                          <a:solidFill>
                            <a:srgbClr val="0000CC"/>
                          </a:solidFill>
                          <a:effectLst/>
                          <a:latin typeface="Cambria" pitchFamily="18" charset="0"/>
                          <a:ea typeface="ＭＳ Ｐゴシック" pitchFamily="34" charset="-128"/>
                          <a:cs typeface="Times New Roman" pitchFamily="18" charset="0"/>
                        </a:rPr>
                        <a:t>&lt;0.0005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graphicFrame>
        <p:nvGraphicFramePr>
          <p:cNvPr id="2050" name="Object 57"/>
          <p:cNvGraphicFramePr>
            <a:graphicFrameLocks noChangeAspect="1"/>
          </p:cNvGraphicFramePr>
          <p:nvPr/>
        </p:nvGraphicFramePr>
        <p:xfrm>
          <a:off x="539750" y="5483225"/>
          <a:ext cx="1497013" cy="1103313"/>
        </p:xfrm>
        <a:graphic>
          <a:graphicData uri="http://schemas.openxmlformats.org/presentationml/2006/ole">
            <mc:AlternateContent xmlns:mc="http://schemas.openxmlformats.org/markup-compatibility/2006">
              <mc:Choice xmlns:v="urn:schemas-microsoft-com:vml" Requires="v">
                <p:oleObj spid="_x0000_s86026" r:id="rId4" imgW="4478694" imgH="3582955" progId="StaticEnhancedMetafile">
                  <p:embed/>
                </p:oleObj>
              </mc:Choice>
              <mc:Fallback>
                <p:oleObj r:id="rId4" imgW="4478694" imgH="3582955" progId="StaticEnhancedMetafile">
                  <p:embed/>
                  <p:pic>
                    <p:nvPicPr>
                      <p:cNvPr id="0" name="Object 5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5483225"/>
                        <a:ext cx="1497013" cy="11033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1" name="Object 58"/>
          <p:cNvGraphicFramePr>
            <a:graphicFrameLocks noChangeAspect="1"/>
          </p:cNvGraphicFramePr>
          <p:nvPr/>
        </p:nvGraphicFramePr>
        <p:xfrm>
          <a:off x="2195513" y="5483225"/>
          <a:ext cx="1512887" cy="1114425"/>
        </p:xfrm>
        <a:graphic>
          <a:graphicData uri="http://schemas.openxmlformats.org/presentationml/2006/ole">
            <mc:AlternateContent xmlns:mc="http://schemas.openxmlformats.org/markup-compatibility/2006">
              <mc:Choice xmlns:v="urn:schemas-microsoft-com:vml" Requires="v">
                <p:oleObj spid="_x0000_s86027" r:id="rId6" imgW="4478694" imgH="3582955" progId="StaticEnhancedMetafile">
                  <p:embed/>
                </p:oleObj>
              </mc:Choice>
              <mc:Fallback>
                <p:oleObj r:id="rId6" imgW="4478694" imgH="3582955" progId="StaticEnhancedMetafile">
                  <p:embed/>
                  <p:pic>
                    <p:nvPicPr>
                      <p:cNvPr id="0" name="Object 5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5513" y="5483225"/>
                        <a:ext cx="1512887" cy="11144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84795" name="Group 59"/>
          <p:cNvGraphicFramePr>
            <a:graphicFrameLocks noGrp="1"/>
          </p:cNvGraphicFramePr>
          <p:nvPr/>
        </p:nvGraphicFramePr>
        <p:xfrm>
          <a:off x="4638675" y="1601788"/>
          <a:ext cx="3944938" cy="3598863"/>
        </p:xfrm>
        <a:graphic>
          <a:graphicData uri="http://schemas.openxmlformats.org/drawingml/2006/table">
            <a:tbl>
              <a:tblPr/>
              <a:tblGrid>
                <a:gridCol w="985838">
                  <a:extLst>
                    <a:ext uri="{9D8B030D-6E8A-4147-A177-3AD203B41FA5}">
                      <a16:colId xmlns:a16="http://schemas.microsoft.com/office/drawing/2014/main" val="20000"/>
                    </a:ext>
                  </a:extLst>
                </a:gridCol>
                <a:gridCol w="987425">
                  <a:extLst>
                    <a:ext uri="{9D8B030D-6E8A-4147-A177-3AD203B41FA5}">
                      <a16:colId xmlns:a16="http://schemas.microsoft.com/office/drawing/2014/main" val="20001"/>
                    </a:ext>
                  </a:extLst>
                </a:gridCol>
                <a:gridCol w="985837">
                  <a:extLst>
                    <a:ext uri="{9D8B030D-6E8A-4147-A177-3AD203B41FA5}">
                      <a16:colId xmlns:a16="http://schemas.microsoft.com/office/drawing/2014/main" val="20002"/>
                    </a:ext>
                  </a:extLst>
                </a:gridCol>
                <a:gridCol w="985838">
                  <a:extLst>
                    <a:ext uri="{9D8B030D-6E8A-4147-A177-3AD203B41FA5}">
                      <a16:colId xmlns:a16="http://schemas.microsoft.com/office/drawing/2014/main" val="20003"/>
                    </a:ext>
                  </a:extLst>
                </a:gridCol>
              </a:tblGrid>
              <a:tr h="3683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1" i="0" u="none" strike="noStrike" cap="none" normalizeH="0" baseline="0">
                          <a:ln>
                            <a:noFill/>
                          </a:ln>
                          <a:solidFill>
                            <a:srgbClr val="CC0000"/>
                          </a:solidFill>
                          <a:effectLst/>
                          <a:latin typeface="Cambria" pitchFamily="18" charset="0"/>
                          <a:ea typeface="ＭＳ Ｐゴシック" pitchFamily="34" charset="-128"/>
                          <a:cs typeface="Times New Roman" pitchFamily="18" charset="0"/>
                        </a:rPr>
                        <a:t>Ca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1" i="0" u="none" strike="noStrike" cap="none" normalizeH="0" baseline="0">
                          <a:ln>
                            <a:noFill/>
                          </a:ln>
                          <a:solidFill>
                            <a:srgbClr val="0000CC"/>
                          </a:solidFill>
                          <a:effectLst/>
                          <a:latin typeface="Cambria" pitchFamily="18" charset="0"/>
                          <a:ea typeface="ＭＳ Ｐゴシック" pitchFamily="34" charset="-128"/>
                          <a:cs typeface="Times New Roman" pitchFamily="18" charset="0"/>
                        </a:rPr>
                        <a:t>Group 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200" b="1" i="0" u="none" strike="noStrike" cap="none" normalizeH="0" baseline="0">
                        <a:ln>
                          <a:noFill/>
                        </a:ln>
                        <a:solidFill>
                          <a:srgbClr val="FFFF00"/>
                        </a:solidFill>
                        <a:effectLst/>
                        <a:latin typeface="Cambria"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1" i="0" u="none" strike="noStrike" cap="none" normalizeH="0" baseline="0">
                          <a:ln>
                            <a:noFill/>
                          </a:ln>
                          <a:solidFill>
                            <a:srgbClr val="0000CC"/>
                          </a:solidFill>
                          <a:effectLst/>
                          <a:latin typeface="Cambria" pitchFamily="18" charset="0"/>
                          <a:ea typeface="ＭＳ Ｐゴシック" pitchFamily="34" charset="-128"/>
                          <a:cs typeface="Times New Roman" pitchFamily="18" charset="0"/>
                        </a:rPr>
                        <a:t>Group B</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83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200" b="0" i="0" u="none" strike="noStrike" cap="none" normalizeH="0" baseline="0">
                        <a:ln>
                          <a:noFill/>
                        </a:ln>
                        <a:solidFill>
                          <a:srgbClr val="FFFF00"/>
                        </a:solidFill>
                        <a:effectLst/>
                        <a:latin typeface="Cambria"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a:ln>
                            <a:noFill/>
                          </a:ln>
                          <a:solidFill>
                            <a:srgbClr val="0000CC"/>
                          </a:solidFill>
                          <a:effectLst/>
                          <a:latin typeface="Cambria" pitchFamily="18" charset="0"/>
                          <a:ea typeface="ＭＳ Ｐゴシック" pitchFamily="34" charset="-128"/>
                          <a:cs typeface="Times New Roman" pitchFamily="18" charset="0"/>
                        </a:rPr>
                        <a:t>0.89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1" i="1" u="none" strike="noStrike" cap="none" normalizeH="0" baseline="0">
                          <a:ln>
                            <a:noFill/>
                          </a:ln>
                          <a:solidFill>
                            <a:schemeClr val="tx1"/>
                          </a:solidFill>
                          <a:effectLst/>
                          <a:latin typeface="Cambria" pitchFamily="18" charset="0"/>
                          <a:ea typeface="ＭＳ Ｐゴシック" pitchFamily="34" charset="-128"/>
                          <a:cs typeface="Times New Roman" pitchFamily="18" charset="0"/>
                        </a:rPr>
                        <a:t>Sen.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a:ln>
                            <a:noFill/>
                          </a:ln>
                          <a:solidFill>
                            <a:srgbClr val="0000CC"/>
                          </a:solidFill>
                          <a:effectLst/>
                          <a:latin typeface="Cambria" pitchFamily="18" charset="0"/>
                          <a:ea typeface="ＭＳ Ｐゴシック" pitchFamily="34" charset="-128"/>
                          <a:cs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83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200" b="0" i="0" u="none" strike="noStrike" cap="none" normalizeH="0" baseline="0">
                        <a:ln>
                          <a:noFill/>
                        </a:ln>
                        <a:solidFill>
                          <a:srgbClr val="FFFF00"/>
                        </a:solidFill>
                        <a:effectLst/>
                        <a:latin typeface="Cambria"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a:ln>
                            <a:noFill/>
                          </a:ln>
                          <a:solidFill>
                            <a:srgbClr val="0000CC"/>
                          </a:solidFill>
                          <a:effectLst/>
                          <a:latin typeface="Cambria" pitchFamily="18" charset="0"/>
                          <a:ea typeface="ＭＳ Ｐゴシック" pitchFamily="34" charset="-128"/>
                          <a:cs typeface="Times New Roman" pitchFamily="18" charset="0"/>
                        </a:rPr>
                        <a:t>0.92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1" i="1" u="none" strike="noStrike" cap="none" normalizeH="0" baseline="0">
                          <a:ln>
                            <a:noFill/>
                          </a:ln>
                          <a:solidFill>
                            <a:schemeClr val="tx1"/>
                          </a:solidFill>
                          <a:effectLst/>
                          <a:latin typeface="Cambria" pitchFamily="18" charset="0"/>
                          <a:ea typeface="ＭＳ Ｐゴシック" pitchFamily="34" charset="-128"/>
                          <a:cs typeface="Times New Roman" pitchFamily="18" charset="0"/>
                        </a:rPr>
                        <a:t>Spe.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a:ln>
                            <a:noFill/>
                          </a:ln>
                          <a:solidFill>
                            <a:srgbClr val="0000CC"/>
                          </a:solidFill>
                          <a:effectLst/>
                          <a:latin typeface="Cambria" pitchFamily="18" charset="0"/>
                          <a:ea typeface="ＭＳ Ｐゴシック" pitchFamily="34" charset="-128"/>
                          <a:cs typeface="Times New Roman" pitchFamily="18" charset="0"/>
                        </a:rPr>
                        <a:t>0.97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83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200" b="0" i="0" u="none" strike="noStrike" cap="none" normalizeH="0" baseline="0">
                        <a:ln>
                          <a:noFill/>
                        </a:ln>
                        <a:solidFill>
                          <a:srgbClr val="FFFF00"/>
                        </a:solidFill>
                        <a:effectLst/>
                        <a:latin typeface="Cambria"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a:ln>
                            <a:noFill/>
                          </a:ln>
                          <a:solidFill>
                            <a:srgbClr val="0000CC"/>
                          </a:solidFill>
                          <a:effectLst/>
                          <a:latin typeface="Cambria" pitchFamily="18" charset="0"/>
                          <a:ea typeface="ＭＳ Ｐゴシック" pitchFamily="34" charset="-128"/>
                          <a:cs typeface="Times New Roman" pitchFamily="18" charset="0"/>
                        </a:rPr>
                        <a:t>0.72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1" i="1" u="none" strike="noStrike" cap="none" normalizeH="0" baseline="0">
                          <a:ln>
                            <a:noFill/>
                          </a:ln>
                          <a:solidFill>
                            <a:schemeClr val="tx1"/>
                          </a:solidFill>
                          <a:effectLst/>
                          <a:latin typeface="Cambria" pitchFamily="18" charset="0"/>
                          <a:ea typeface="ＭＳ Ｐゴシック" pitchFamily="34" charset="-128"/>
                          <a:cs typeface="Times New Roman" pitchFamily="18" charset="0"/>
                        </a:rPr>
                        <a:t>PPV</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a:ln>
                            <a:noFill/>
                          </a:ln>
                          <a:solidFill>
                            <a:srgbClr val="0000CC"/>
                          </a:solidFill>
                          <a:effectLst/>
                          <a:latin typeface="Cambria" pitchFamily="18" charset="0"/>
                          <a:ea typeface="ＭＳ Ｐゴシック" pitchFamily="34" charset="-128"/>
                          <a:cs typeface="Times New Roman" pitchFamily="18" charset="0"/>
                        </a:rPr>
                        <a:t>0.86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683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200" b="0" i="0" u="none" strike="noStrike" cap="none" normalizeH="0" baseline="0">
                        <a:ln>
                          <a:noFill/>
                        </a:ln>
                        <a:solidFill>
                          <a:srgbClr val="FFFF00"/>
                        </a:solidFill>
                        <a:effectLst/>
                        <a:latin typeface="Cambria"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a:ln>
                            <a:noFill/>
                          </a:ln>
                          <a:solidFill>
                            <a:srgbClr val="0000CC"/>
                          </a:solidFill>
                          <a:effectLst/>
                          <a:latin typeface="Cambria" pitchFamily="18" charset="0"/>
                          <a:ea typeface="ＭＳ Ｐゴシック" pitchFamily="34" charset="-128"/>
                          <a:cs typeface="Times New Roman" pitchFamily="18" charset="0"/>
                        </a:rPr>
                        <a:t>0.97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1" i="1" u="none" strike="noStrike" cap="none" normalizeH="0" baseline="0">
                          <a:ln>
                            <a:noFill/>
                          </a:ln>
                          <a:solidFill>
                            <a:schemeClr val="tx1"/>
                          </a:solidFill>
                          <a:effectLst/>
                          <a:latin typeface="Cambria" pitchFamily="18" charset="0"/>
                          <a:ea typeface="ＭＳ Ｐゴシック" pitchFamily="34" charset="-128"/>
                          <a:cs typeface="Times New Roman" pitchFamily="18" charset="0"/>
                        </a:rPr>
                        <a:t>NPV</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a:ln>
                            <a:noFill/>
                          </a:ln>
                          <a:solidFill>
                            <a:srgbClr val="0000CC"/>
                          </a:solidFill>
                          <a:effectLst/>
                          <a:latin typeface="Cambria" pitchFamily="18" charset="0"/>
                          <a:ea typeface="ＭＳ Ｐゴシック" pitchFamily="34" charset="-128"/>
                          <a:cs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683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200" b="0" i="0" u="none" strike="noStrike" cap="none" normalizeH="0" baseline="0">
                        <a:ln>
                          <a:noFill/>
                        </a:ln>
                        <a:solidFill>
                          <a:srgbClr val="FFFF00"/>
                        </a:solidFill>
                        <a:effectLst/>
                        <a:latin typeface="Cambria"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a:ln>
                            <a:noFill/>
                          </a:ln>
                          <a:solidFill>
                            <a:srgbClr val="0000CC"/>
                          </a:solidFill>
                          <a:effectLst/>
                          <a:latin typeface="Cambria" pitchFamily="18" charset="0"/>
                          <a:ea typeface="ＭＳ Ｐゴシック" pitchFamily="34" charset="-128"/>
                          <a:cs typeface="Times New Roman" pitchFamily="18" charset="0"/>
                        </a:rPr>
                        <a:t>91.7%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1" i="1" u="none" strike="noStrike" cap="none" normalizeH="0" baseline="0">
                          <a:ln>
                            <a:noFill/>
                          </a:ln>
                          <a:solidFill>
                            <a:schemeClr val="tx1"/>
                          </a:solidFill>
                          <a:effectLst/>
                          <a:latin typeface="Cambria" pitchFamily="18" charset="0"/>
                          <a:ea typeface="ＭＳ Ｐゴシック" pitchFamily="34" charset="-128"/>
                          <a:cs typeface="Times New Roman" pitchFamily="18" charset="0"/>
                        </a:rPr>
                        <a:t>D.A.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a:ln>
                            <a:noFill/>
                          </a:ln>
                          <a:solidFill>
                            <a:srgbClr val="0000CC"/>
                          </a:solidFill>
                          <a:effectLst/>
                          <a:latin typeface="Cambria" pitchFamily="18" charset="0"/>
                          <a:ea typeface="ＭＳ Ｐゴシック" pitchFamily="34" charset="-128"/>
                          <a:cs typeface="Times New Roman" pitchFamily="18" charset="0"/>
                        </a:rPr>
                        <a:t>97.6%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524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200" b="0" i="0" u="none" strike="noStrike" cap="none" normalizeH="0" baseline="0">
                        <a:ln>
                          <a:noFill/>
                        </a:ln>
                        <a:solidFill>
                          <a:srgbClr val="FFFF00"/>
                        </a:solidFill>
                        <a:effectLst/>
                        <a:latin typeface="Cambria"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a:ln>
                            <a:noFill/>
                          </a:ln>
                          <a:solidFill>
                            <a:srgbClr val="0000CC"/>
                          </a:solidFill>
                          <a:effectLst/>
                          <a:latin typeface="Cambria" pitchFamily="18" charset="0"/>
                          <a:ea typeface="ＭＳ Ｐゴシック" pitchFamily="34" charset="-128"/>
                          <a:cs typeface="Times New Roman" pitchFamily="18" charset="0"/>
                        </a:rPr>
                        <a:t>0.906±0.066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1" i="1" u="none" strike="noStrike" cap="none" normalizeH="0" baseline="0">
                          <a:ln>
                            <a:noFill/>
                          </a:ln>
                          <a:solidFill>
                            <a:schemeClr val="tx1"/>
                          </a:solidFill>
                          <a:effectLst/>
                          <a:latin typeface="Cambria" pitchFamily="18" charset="0"/>
                          <a:ea typeface="ＭＳ Ｐゴシック" pitchFamily="34" charset="-128"/>
                          <a:cs typeface="Times New Roman" pitchFamily="18" charset="0"/>
                        </a:rPr>
                        <a:t>AUC±SE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a:ln>
                            <a:noFill/>
                          </a:ln>
                          <a:solidFill>
                            <a:srgbClr val="0000CC"/>
                          </a:solidFill>
                          <a:effectLst/>
                          <a:latin typeface="Cambria" pitchFamily="18" charset="0"/>
                          <a:ea typeface="ＭＳ Ｐゴシック" pitchFamily="34" charset="-128"/>
                          <a:cs typeface="Times New Roman" pitchFamily="18" charset="0"/>
                        </a:rPr>
                        <a:t>0.986±0.017　</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683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200" b="0" i="0" u="none" strike="noStrike" cap="none" normalizeH="0" baseline="0">
                        <a:ln>
                          <a:noFill/>
                        </a:ln>
                        <a:solidFill>
                          <a:srgbClr val="FFFF00"/>
                        </a:solidFill>
                        <a:effectLst/>
                        <a:latin typeface="Cambria"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a:ln>
                            <a:noFill/>
                          </a:ln>
                          <a:solidFill>
                            <a:srgbClr val="0000CC"/>
                          </a:solidFill>
                          <a:effectLst/>
                          <a:latin typeface="Cambria" pitchFamily="18" charset="0"/>
                          <a:ea typeface="ＭＳ Ｐゴシック" pitchFamily="34" charset="-128"/>
                          <a:cs typeface="Times New Roman" pitchFamily="18" charset="0"/>
                        </a:rPr>
                        <a:t>0.777-1.035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1" i="1" u="none" strike="noStrike" cap="none" normalizeH="0" baseline="0">
                          <a:ln>
                            <a:noFill/>
                          </a:ln>
                          <a:solidFill>
                            <a:schemeClr val="tx1"/>
                          </a:solidFill>
                          <a:effectLst/>
                          <a:latin typeface="Cambria" pitchFamily="18" charset="0"/>
                          <a:ea typeface="ＭＳ Ｐゴシック" pitchFamily="34" charset="-128"/>
                          <a:cs typeface="Times New Roman" pitchFamily="18" charset="0"/>
                        </a:rPr>
                        <a:t>95% Cl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a:ln>
                            <a:noFill/>
                          </a:ln>
                          <a:solidFill>
                            <a:srgbClr val="0000CC"/>
                          </a:solidFill>
                          <a:effectLst/>
                          <a:latin typeface="Cambria" pitchFamily="18" charset="0"/>
                          <a:ea typeface="ＭＳ Ｐゴシック" pitchFamily="34" charset="-128"/>
                          <a:cs typeface="Times New Roman" pitchFamily="18" charset="0"/>
                        </a:rPr>
                        <a:t>0.952-1.020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683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200" b="0" i="0" u="none" strike="noStrike" cap="none" normalizeH="0" baseline="0">
                        <a:ln>
                          <a:noFill/>
                        </a:ln>
                        <a:solidFill>
                          <a:srgbClr val="FFFF00"/>
                        </a:solidFill>
                        <a:effectLst/>
                        <a:latin typeface="Cambria" pitchFamily="18" charset="0"/>
                        <a:cs typeface="Times New Roman"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a:ln>
                            <a:noFill/>
                          </a:ln>
                          <a:solidFill>
                            <a:srgbClr val="0000CC"/>
                          </a:solidFill>
                          <a:effectLst/>
                          <a:latin typeface="Cambria" pitchFamily="18" charset="0"/>
                          <a:ea typeface="ＭＳ Ｐゴシック" pitchFamily="34" charset="-128"/>
                          <a:cs typeface="Times New Roman" pitchFamily="18" charset="0"/>
                        </a:rPr>
                        <a:t>&lt;0.0005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1" i="1" u="none" strike="noStrike" cap="none" normalizeH="0" baseline="0">
                          <a:ln>
                            <a:noFill/>
                          </a:ln>
                          <a:solidFill>
                            <a:schemeClr val="tx1"/>
                          </a:solidFill>
                          <a:effectLst/>
                          <a:latin typeface="Cambria" pitchFamily="18" charset="0"/>
                          <a:ea typeface="ＭＳ Ｐゴシック" pitchFamily="34" charset="-128"/>
                          <a:cs typeface="Times New Roman" pitchFamily="18" charset="0"/>
                        </a:rPr>
                        <a:t>P value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baseline="0">
                          <a:ln>
                            <a:noFill/>
                          </a:ln>
                          <a:solidFill>
                            <a:srgbClr val="0000CC"/>
                          </a:solidFill>
                          <a:effectLst/>
                          <a:latin typeface="Cambria" pitchFamily="18" charset="0"/>
                          <a:ea typeface="ＭＳ Ｐゴシック" pitchFamily="34" charset="-128"/>
                          <a:cs typeface="Times New Roman" pitchFamily="18" charset="0"/>
                        </a:rPr>
                        <a:t>&lt;0.0005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graphicFrame>
        <p:nvGraphicFramePr>
          <p:cNvPr id="2052" name="Object 111"/>
          <p:cNvGraphicFramePr>
            <a:graphicFrameLocks noChangeAspect="1"/>
          </p:cNvGraphicFramePr>
          <p:nvPr/>
        </p:nvGraphicFramePr>
        <p:xfrm>
          <a:off x="4859338" y="5483225"/>
          <a:ext cx="1728787" cy="1108075"/>
        </p:xfrm>
        <a:graphic>
          <a:graphicData uri="http://schemas.openxmlformats.org/presentationml/2006/ole">
            <mc:AlternateContent xmlns:mc="http://schemas.openxmlformats.org/markup-compatibility/2006">
              <mc:Choice xmlns:v="urn:schemas-microsoft-com:vml" Requires="v">
                <p:oleObj spid="_x0000_s86028" r:id="rId8" imgW="4478694" imgH="3582955" progId="StaticEnhancedMetafile">
                  <p:embed/>
                </p:oleObj>
              </mc:Choice>
              <mc:Fallback>
                <p:oleObj r:id="rId8" imgW="4478694" imgH="3582955" progId="StaticEnhancedMetafile">
                  <p:embed/>
                  <p:pic>
                    <p:nvPicPr>
                      <p:cNvPr id="0" name="Object 1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59338" y="5483225"/>
                        <a:ext cx="1728787" cy="11080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3" name="Object 112"/>
          <p:cNvGraphicFramePr>
            <a:graphicFrameLocks noChangeAspect="1"/>
          </p:cNvGraphicFramePr>
          <p:nvPr/>
        </p:nvGraphicFramePr>
        <p:xfrm>
          <a:off x="6804025" y="5483225"/>
          <a:ext cx="1727200" cy="1106488"/>
        </p:xfrm>
        <a:graphic>
          <a:graphicData uri="http://schemas.openxmlformats.org/presentationml/2006/ole">
            <mc:AlternateContent xmlns:mc="http://schemas.openxmlformats.org/markup-compatibility/2006">
              <mc:Choice xmlns:v="urn:schemas-microsoft-com:vml" Requires="v">
                <p:oleObj spid="_x0000_s86029" r:id="rId10" imgW="4478694" imgH="3582955" progId="StaticEnhancedMetafile">
                  <p:embed/>
                </p:oleObj>
              </mc:Choice>
              <mc:Fallback>
                <p:oleObj r:id="rId10" imgW="4478694" imgH="3582955" progId="StaticEnhancedMetafile">
                  <p:embed/>
                  <p:pic>
                    <p:nvPicPr>
                      <p:cNvPr id="0" name="Object 1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04025" y="5483225"/>
                        <a:ext cx="1727200" cy="11064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61" name="Rectangle 113"/>
          <p:cNvSpPr>
            <a:spLocks noChangeArrowheads="1"/>
          </p:cNvSpPr>
          <p:nvPr/>
        </p:nvSpPr>
        <p:spPr bwMode="auto">
          <a:xfrm>
            <a:off x="0" y="981075"/>
            <a:ext cx="9144000" cy="5876925"/>
          </a:xfrm>
          <a:prstGeom prst="rect">
            <a:avLst/>
          </a:prstGeom>
          <a:solidFill>
            <a:schemeClr val="bg1"/>
          </a:solidFill>
          <a:ln w="9525">
            <a:noFill/>
            <a:miter lim="800000"/>
            <a:headEnd/>
            <a:tailEnd/>
          </a:ln>
        </p:spPr>
        <p:txBody>
          <a:bodyPr wrap="none" anchor="ctr"/>
          <a:lstStyle/>
          <a:p>
            <a:pPr algn="ctr"/>
            <a:endParaRPr lang="el-GR"/>
          </a:p>
        </p:txBody>
      </p:sp>
      <p:sp>
        <p:nvSpPr>
          <p:cNvPr id="16" name="Line 7"/>
          <p:cNvSpPr>
            <a:spLocks noChangeShapeType="1"/>
          </p:cNvSpPr>
          <p:nvPr/>
        </p:nvSpPr>
        <p:spPr bwMode="auto">
          <a:xfrm>
            <a:off x="0" y="5597527"/>
            <a:ext cx="6119813" cy="0"/>
          </a:xfrm>
          <a:prstGeom prst="line">
            <a:avLst/>
          </a:prstGeom>
          <a:noFill/>
          <a:ln w="9525">
            <a:solidFill>
              <a:schemeClr val="tx1"/>
            </a:solidFill>
            <a:round/>
            <a:headEnd/>
            <a:tailEnd/>
          </a:ln>
        </p:spPr>
        <p:txBody>
          <a:bodyPr/>
          <a:lstStyle/>
          <a:p>
            <a:endParaRPr lang="el-GR"/>
          </a:p>
        </p:txBody>
      </p:sp>
      <p:sp>
        <p:nvSpPr>
          <p:cNvPr id="17" name="Line 8"/>
          <p:cNvSpPr>
            <a:spLocks noChangeShapeType="1"/>
          </p:cNvSpPr>
          <p:nvPr/>
        </p:nvSpPr>
        <p:spPr bwMode="auto">
          <a:xfrm flipV="1">
            <a:off x="215900" y="5524502"/>
            <a:ext cx="5688013" cy="1588"/>
          </a:xfrm>
          <a:prstGeom prst="line">
            <a:avLst/>
          </a:prstGeom>
          <a:noFill/>
          <a:ln w="28575">
            <a:solidFill>
              <a:schemeClr val="tx1"/>
            </a:solidFill>
            <a:round/>
            <a:headEnd/>
            <a:tailEnd/>
          </a:ln>
        </p:spPr>
        <p:txBody>
          <a:bodyPr/>
          <a:lstStyle/>
          <a:p>
            <a:endParaRPr lang="el-GR"/>
          </a:p>
        </p:txBody>
      </p:sp>
      <p:sp>
        <p:nvSpPr>
          <p:cNvPr id="18" name="Rectangle 3"/>
          <p:cNvSpPr txBox="1">
            <a:spLocks noChangeArrowheads="1"/>
          </p:cNvSpPr>
          <p:nvPr/>
        </p:nvSpPr>
        <p:spPr bwMode="auto">
          <a:xfrm>
            <a:off x="2143108" y="5643578"/>
            <a:ext cx="3990975" cy="7143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gn="r">
              <a:spcBef>
                <a:spcPct val="20000"/>
              </a:spcBef>
            </a:pPr>
            <a:r>
              <a:rPr kumimoji="0" lang="en-US" sz="1800" b="0" i="1" u="none" strike="noStrike" kern="0" cap="none" spc="0" normalizeH="0" baseline="0" noProof="0" dirty="0">
                <a:ln>
                  <a:noFill/>
                </a:ln>
                <a:solidFill>
                  <a:srgbClr val="082F86"/>
                </a:solidFill>
                <a:effectLst/>
                <a:uLnTx/>
                <a:uFillTx/>
                <a:latin typeface="+mn-lt"/>
                <a:ea typeface="+mn-ea"/>
                <a:cs typeface="+mn-cs"/>
              </a:rPr>
              <a:t>HYS… </a:t>
            </a:r>
            <a:r>
              <a:rPr kumimoji="0" lang="en-US" sz="1800" b="0" i="1" u="none" strike="noStrike" kern="0" cap="none" spc="0" normalizeH="0" baseline="0" noProof="0" dirty="0" err="1">
                <a:ln>
                  <a:noFill/>
                </a:ln>
                <a:solidFill>
                  <a:srgbClr val="082F86"/>
                </a:solidFill>
                <a:effectLst/>
                <a:uLnTx/>
                <a:uFillTx/>
                <a:latin typeface="+mn-lt"/>
                <a:ea typeface="+mn-ea"/>
                <a:cs typeface="+mn-cs"/>
              </a:rPr>
              <a:t>Pantaleoni</a:t>
            </a:r>
            <a:r>
              <a:rPr kumimoji="0" lang="en-US" sz="1800" b="0" i="1" u="none" strike="noStrike" kern="0" cap="none" spc="0" normalizeH="0" baseline="0" noProof="0" dirty="0">
                <a:ln>
                  <a:noFill/>
                </a:ln>
                <a:solidFill>
                  <a:srgbClr val="082F86"/>
                </a:solidFill>
                <a:effectLst/>
                <a:uLnTx/>
                <a:uFillTx/>
                <a:latin typeface="+mn-lt"/>
                <a:ea typeface="+mn-ea"/>
                <a:cs typeface="+mn-cs"/>
              </a:rPr>
              <a:t>… </a:t>
            </a:r>
            <a:r>
              <a:rPr kumimoji="0" lang="el-GR" sz="1800" b="0" i="1" u="none" strike="noStrike" kern="0" cap="none" spc="0" normalizeH="0" baseline="0" noProof="0" dirty="0">
                <a:ln>
                  <a:noFill/>
                </a:ln>
                <a:solidFill>
                  <a:srgbClr val="082F86"/>
                </a:solidFill>
                <a:effectLst/>
                <a:uLnTx/>
                <a:uFillTx/>
                <a:latin typeface="+mn-lt"/>
                <a:ea typeface="+mn-ea"/>
                <a:cs typeface="+mn-cs"/>
              </a:rPr>
              <a:t>Σήμερα</a:t>
            </a:r>
            <a:br>
              <a:rPr kumimoji="0" lang="el-GR" sz="1800" b="0" i="1" u="none" strike="noStrike" kern="0" cap="none" spc="0" normalizeH="0" baseline="0" noProof="0" dirty="0">
                <a:ln>
                  <a:noFill/>
                </a:ln>
                <a:solidFill>
                  <a:srgbClr val="082F86"/>
                </a:solidFill>
                <a:effectLst/>
                <a:uLnTx/>
                <a:uFillTx/>
                <a:latin typeface="+mn-lt"/>
                <a:ea typeface="+mn-ea"/>
                <a:cs typeface="+mn-cs"/>
              </a:rPr>
            </a:br>
            <a:r>
              <a:rPr lang="el-GR" sz="1800" dirty="0">
                <a:solidFill>
                  <a:srgbClr val="CC3300"/>
                </a:solidFill>
                <a:latin typeface="Cambria" pitchFamily="18" charset="0"/>
              </a:rPr>
              <a:t>Προϋποθέσεις</a:t>
            </a:r>
            <a:r>
              <a:rPr lang="el-GR" sz="2000" dirty="0">
                <a:solidFill>
                  <a:srgbClr val="CC3300"/>
                </a:solidFill>
                <a:latin typeface="Cambria" pitchFamily="18" charset="0"/>
              </a:rPr>
              <a:t>  </a:t>
            </a:r>
            <a:r>
              <a:rPr lang="el-GR" sz="2000" b="1" dirty="0">
                <a:solidFill>
                  <a:srgbClr val="CC3300"/>
                </a:solidFill>
                <a:latin typeface="Cambria" pitchFamily="18" charset="0"/>
              </a:rPr>
              <a:t>Εξέλιξης</a:t>
            </a:r>
          </a:p>
          <a:p>
            <a:pPr marL="342900" indent="-342900" algn="r">
              <a:spcBef>
                <a:spcPct val="20000"/>
              </a:spcBef>
            </a:pPr>
            <a:endParaRPr lang="el-GR" sz="1800" dirty="0">
              <a:solidFill>
                <a:srgbClr val="CC3300"/>
              </a:solidFill>
              <a:latin typeface="Cambria" pitchFamily="18"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endParaRPr kumimoji="0" lang="el-GR" sz="1800" b="0" i="1" u="none" strike="noStrike" kern="0" cap="none" spc="0" normalizeH="0" baseline="0" noProof="0" dirty="0">
              <a:ln>
                <a:noFill/>
              </a:ln>
              <a:solidFill>
                <a:srgbClr val="082F86"/>
              </a:solidFill>
              <a:effectLst/>
              <a:uLnTx/>
              <a:uFillTx/>
              <a:latin typeface="+mn-lt"/>
              <a:ea typeface="+mn-ea"/>
              <a:cs typeface="+mn-cs"/>
            </a:endParaRPr>
          </a:p>
        </p:txBody>
      </p:sp>
      <p:sp>
        <p:nvSpPr>
          <p:cNvPr id="19" name="Rectangle 5"/>
          <p:cNvSpPr>
            <a:spLocks noChangeArrowheads="1"/>
          </p:cNvSpPr>
          <p:nvPr/>
        </p:nvSpPr>
        <p:spPr bwMode="auto">
          <a:xfrm>
            <a:off x="685800" y="533400"/>
            <a:ext cx="7467600" cy="381000"/>
          </a:xfrm>
          <a:prstGeom prst="rect">
            <a:avLst/>
          </a:prstGeom>
          <a:noFill/>
          <a:ln w="9525">
            <a:noFill/>
            <a:miter lim="800000"/>
            <a:headEnd/>
            <a:tailEnd/>
          </a:ln>
        </p:spPr>
        <p:txBody>
          <a:bodyPr anchor="ctr"/>
          <a:lstStyle/>
          <a:p>
            <a:pPr algn="r"/>
            <a:r>
              <a:rPr lang="el-GR" dirty="0"/>
              <a:t>Διαγνωστική </a:t>
            </a:r>
            <a:r>
              <a:rPr lang="en-US" dirty="0"/>
              <a:t>HYS</a:t>
            </a:r>
            <a:endParaRPr lang="el-GR" dirty="0">
              <a:solidFill>
                <a:schemeClr val="tx2"/>
              </a:solidFill>
              <a:latin typeface="Cambria" pitchFamily="18" charset="0"/>
            </a:endParaRPr>
          </a:p>
        </p:txBody>
      </p:sp>
      <p:sp>
        <p:nvSpPr>
          <p:cNvPr id="20" name="Line 9"/>
          <p:cNvSpPr>
            <a:spLocks noChangeShapeType="1"/>
          </p:cNvSpPr>
          <p:nvPr/>
        </p:nvSpPr>
        <p:spPr bwMode="auto">
          <a:xfrm>
            <a:off x="1439863" y="1062038"/>
            <a:ext cx="6840538" cy="0"/>
          </a:xfrm>
          <a:prstGeom prst="line">
            <a:avLst/>
          </a:prstGeom>
          <a:noFill/>
          <a:ln w="9525">
            <a:solidFill>
              <a:schemeClr val="tx1"/>
            </a:solidFill>
            <a:round/>
            <a:headEnd/>
            <a:tailEnd/>
          </a:ln>
        </p:spPr>
        <p:txBody>
          <a:bodyPr/>
          <a:lstStyle/>
          <a:p>
            <a:endParaRPr lang="el-GR"/>
          </a:p>
        </p:txBody>
      </p:sp>
      <p:sp>
        <p:nvSpPr>
          <p:cNvPr id="21" name="Line 10"/>
          <p:cNvSpPr>
            <a:spLocks noChangeShapeType="1"/>
          </p:cNvSpPr>
          <p:nvPr/>
        </p:nvSpPr>
        <p:spPr bwMode="auto">
          <a:xfrm>
            <a:off x="1655763" y="990600"/>
            <a:ext cx="6840538" cy="0"/>
          </a:xfrm>
          <a:prstGeom prst="line">
            <a:avLst/>
          </a:prstGeom>
          <a:noFill/>
          <a:ln w="28575">
            <a:solidFill>
              <a:schemeClr val="tx1"/>
            </a:solidFill>
            <a:round/>
            <a:headEnd/>
            <a:tailEnd/>
          </a:ln>
        </p:spPr>
        <p:txBody>
          <a:bodyPr/>
          <a:lstStyle/>
          <a:p>
            <a:endParaRPr lang="el-GR"/>
          </a:p>
        </p:txBody>
      </p:sp>
      <p:sp>
        <p:nvSpPr>
          <p:cNvPr id="22" name="Rectangle 11"/>
          <p:cNvSpPr>
            <a:spLocks noChangeArrowheads="1"/>
          </p:cNvSpPr>
          <p:nvPr/>
        </p:nvSpPr>
        <p:spPr bwMode="auto">
          <a:xfrm>
            <a:off x="700061" y="1023921"/>
            <a:ext cx="7467600" cy="457200"/>
          </a:xfrm>
          <a:prstGeom prst="rect">
            <a:avLst/>
          </a:prstGeom>
          <a:noFill/>
          <a:ln w="9525">
            <a:noFill/>
            <a:miter lim="800000"/>
            <a:headEnd/>
            <a:tailEnd/>
          </a:ln>
        </p:spPr>
        <p:txBody>
          <a:bodyPr anchor="ctr"/>
          <a:lstStyle/>
          <a:p>
            <a:pPr algn="r"/>
            <a:r>
              <a:rPr lang="el-GR" sz="1800" dirty="0">
                <a:solidFill>
                  <a:srgbClr val="CC3300"/>
                </a:solidFill>
                <a:latin typeface="Cambria" pitchFamily="18" charset="0"/>
              </a:rPr>
              <a:t>Επιλογή </a:t>
            </a:r>
            <a:r>
              <a:rPr lang="el-GR" sz="1800" dirty="0" err="1">
                <a:solidFill>
                  <a:srgbClr val="CC3300"/>
                </a:solidFill>
                <a:latin typeface="Cambria" pitchFamily="18" charset="0"/>
              </a:rPr>
              <a:t>διατατικού</a:t>
            </a:r>
            <a:r>
              <a:rPr lang="el-GR" sz="1800" dirty="0">
                <a:solidFill>
                  <a:srgbClr val="CC3300"/>
                </a:solidFill>
                <a:latin typeface="Cambria" pitchFamily="18" charset="0"/>
              </a:rPr>
              <a:t> μέσου</a:t>
            </a:r>
            <a:endParaRPr lang="en-US" sz="1800" dirty="0">
              <a:solidFill>
                <a:srgbClr val="CC3300"/>
              </a:solidFill>
              <a:latin typeface="Cambria" pitchFamily="18" charset="0"/>
            </a:endParaRPr>
          </a:p>
        </p:txBody>
      </p:sp>
      <p:pic>
        <p:nvPicPr>
          <p:cNvPr id="23" name="Picture 114"/>
          <p:cNvPicPr>
            <a:picLocks noChangeAspect="1" noChangeArrowheads="1"/>
          </p:cNvPicPr>
          <p:nvPr/>
        </p:nvPicPr>
        <p:blipFill>
          <a:blip r:embed="rId12" cstate="email">
            <a:extLst>
              <a:ext uri="{28A0092B-C50C-407E-A947-70E740481C1C}">
                <a14:useLocalDpi xmlns:a14="http://schemas.microsoft.com/office/drawing/2010/main"/>
              </a:ext>
            </a:extLst>
          </a:blip>
          <a:srcRect l="8281" t="15125" r="8438" b="1125"/>
          <a:stretch>
            <a:fillRect/>
          </a:stretch>
        </p:blipFill>
        <p:spPr bwMode="auto">
          <a:xfrm>
            <a:off x="1142975" y="1698626"/>
            <a:ext cx="5857917" cy="3683490"/>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86847" name="Group 63"/>
          <p:cNvGraphicFramePr>
            <a:graphicFrameLocks noGrp="1"/>
          </p:cNvGraphicFramePr>
          <p:nvPr/>
        </p:nvGraphicFramePr>
        <p:xfrm>
          <a:off x="1293813" y="1565640"/>
          <a:ext cx="5707079" cy="2291988"/>
        </p:xfrm>
        <a:graphic>
          <a:graphicData uri="http://schemas.openxmlformats.org/drawingml/2006/table">
            <a:tbl>
              <a:tblPr/>
              <a:tblGrid>
                <a:gridCol w="1427758">
                  <a:extLst>
                    <a:ext uri="{9D8B030D-6E8A-4147-A177-3AD203B41FA5}">
                      <a16:colId xmlns:a16="http://schemas.microsoft.com/office/drawing/2014/main" val="20000"/>
                    </a:ext>
                  </a:extLst>
                </a:gridCol>
                <a:gridCol w="1426440">
                  <a:extLst>
                    <a:ext uri="{9D8B030D-6E8A-4147-A177-3AD203B41FA5}">
                      <a16:colId xmlns:a16="http://schemas.microsoft.com/office/drawing/2014/main" val="20001"/>
                    </a:ext>
                  </a:extLst>
                </a:gridCol>
                <a:gridCol w="1426441">
                  <a:extLst>
                    <a:ext uri="{9D8B030D-6E8A-4147-A177-3AD203B41FA5}">
                      <a16:colId xmlns:a16="http://schemas.microsoft.com/office/drawing/2014/main" val="20002"/>
                    </a:ext>
                  </a:extLst>
                </a:gridCol>
                <a:gridCol w="1426440">
                  <a:extLst>
                    <a:ext uri="{9D8B030D-6E8A-4147-A177-3AD203B41FA5}">
                      <a16:colId xmlns:a16="http://schemas.microsoft.com/office/drawing/2014/main" val="20003"/>
                    </a:ext>
                  </a:extLst>
                </a:gridCol>
              </a:tblGrid>
              <a:tr h="24370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050" b="0" i="0" u="none" strike="noStrike" cap="none" normalizeH="0" baseline="0" dirty="0">
                          <a:ln>
                            <a:noFill/>
                          </a:ln>
                          <a:solidFill>
                            <a:srgbClr val="0000CC"/>
                          </a:solidFill>
                          <a:effectLst/>
                          <a:latin typeface="Book Antiqua" pitchFamily="18" charset="0"/>
                          <a:ea typeface="ＭＳ Ｐゴシック" pitchFamily="34" charset="-128"/>
                          <a:cs typeface="Times New Roman" pitchFamily="18" charset="0"/>
                        </a:rPr>
                        <a:t>Subtle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050" b="0" i="0" u="none" strike="noStrike" cap="none" normalizeH="0" baseline="0">
                          <a:ln>
                            <a:noFill/>
                          </a:ln>
                          <a:solidFill>
                            <a:srgbClr val="003300"/>
                          </a:solidFill>
                          <a:effectLst/>
                          <a:latin typeface="Book Antiqua" pitchFamily="18" charset="0"/>
                          <a:ea typeface="ＭＳ Ｐゴシック" pitchFamily="34" charset="-128"/>
                          <a:cs typeface="Times New Roman" pitchFamily="18" charset="0"/>
                        </a:rPr>
                        <a:t>Group 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050" b="0" i="0" u="none" strike="noStrike" cap="none" normalizeH="0" baseline="0">
                        <a:ln>
                          <a:noFill/>
                        </a:ln>
                        <a:solidFill>
                          <a:srgbClr val="FFFF00"/>
                        </a:solidFill>
                        <a:effectLst/>
                        <a:latin typeface="Book Antiqua"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050" b="0" i="0" u="none" strike="noStrike" cap="none" normalizeH="0" baseline="0">
                          <a:ln>
                            <a:noFill/>
                          </a:ln>
                          <a:solidFill>
                            <a:srgbClr val="0000CC"/>
                          </a:solidFill>
                          <a:effectLst/>
                          <a:latin typeface="Book Antiqua" pitchFamily="18" charset="0"/>
                          <a:ea typeface="ＭＳ Ｐゴシック" pitchFamily="34" charset="-128"/>
                          <a:cs typeface="Times New Roman" pitchFamily="18" charset="0"/>
                        </a:rPr>
                        <a:t>Group 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4370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050" b="0" i="0" u="none" strike="noStrike" cap="none" normalizeH="0" baseline="0">
                          <a:ln>
                            <a:noFill/>
                          </a:ln>
                          <a:solidFill>
                            <a:srgbClr val="0000CC"/>
                          </a:solidFill>
                          <a:effectLst/>
                          <a:latin typeface="Book Antiqua" pitchFamily="18" charset="0"/>
                          <a:ea typeface="ＭＳ Ｐゴシック" pitchFamily="34" charset="-128"/>
                          <a:cs typeface="Times New Roman" pitchFamily="18" charset="0"/>
                        </a:rPr>
                        <a:t>endometrial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050" b="0" i="0" u="none" strike="noStrike" cap="none" normalizeH="0" baseline="0" dirty="0">
                          <a:ln>
                            <a:noFill/>
                          </a:ln>
                          <a:solidFill>
                            <a:srgbClr val="003300"/>
                          </a:solidFill>
                          <a:effectLst/>
                          <a:latin typeface="Book Antiqua" pitchFamily="18" charset="0"/>
                          <a:ea typeface="ＭＳ Ｐゴシック" pitchFamily="34" charset="-128"/>
                          <a:cs typeface="Times New Roman" pitchFamily="18" charset="0"/>
                        </a:rPr>
                        <a:t>0.30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050" b="0" i="1" u="none" strike="noStrike" cap="none" normalizeH="0" baseline="0" dirty="0">
                          <a:ln>
                            <a:noFill/>
                          </a:ln>
                          <a:solidFill>
                            <a:schemeClr val="tx1"/>
                          </a:solidFill>
                          <a:effectLst/>
                          <a:latin typeface="Book Antiqua" pitchFamily="18" charset="0"/>
                          <a:ea typeface="ＭＳ Ｐゴシック" pitchFamily="34" charset="-128"/>
                          <a:cs typeface="Times New Roman" pitchFamily="18" charset="0"/>
                        </a:rPr>
                        <a:t>Sen.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050" b="0" i="0" u="none" strike="noStrike" cap="none" normalizeH="0" baseline="0">
                          <a:ln>
                            <a:noFill/>
                          </a:ln>
                          <a:solidFill>
                            <a:srgbClr val="0000CC"/>
                          </a:solidFill>
                          <a:effectLst/>
                          <a:latin typeface="Book Antiqua" pitchFamily="18" charset="0"/>
                          <a:ea typeface="ＭＳ Ｐゴシック" pitchFamily="34" charset="-128"/>
                          <a:cs typeface="Times New Roman" pitchFamily="18" charset="0"/>
                        </a:rPr>
                        <a:t>0.79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4370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050" b="0" i="0" u="none" strike="noStrike" cap="none" normalizeH="0" baseline="0">
                          <a:ln>
                            <a:noFill/>
                          </a:ln>
                          <a:solidFill>
                            <a:srgbClr val="0000CC"/>
                          </a:solidFill>
                          <a:effectLst/>
                          <a:latin typeface="Book Antiqua" pitchFamily="18" charset="0"/>
                          <a:ea typeface="ＭＳ Ｐゴシック" pitchFamily="34" charset="-128"/>
                          <a:cs typeface="Times New Roman" pitchFamily="18" charset="0"/>
                        </a:rPr>
                        <a:t>lesions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050" b="0" i="0" u="none" strike="noStrike" cap="none" normalizeH="0" baseline="0">
                          <a:ln>
                            <a:noFill/>
                          </a:ln>
                          <a:solidFill>
                            <a:srgbClr val="003300"/>
                          </a:solidFill>
                          <a:effectLst/>
                          <a:latin typeface="Book Antiqua" pitchFamily="18" charset="0"/>
                          <a:ea typeface="ＭＳ Ｐゴシック" pitchFamily="34" charset="-128"/>
                          <a:cs typeface="Times New Roman" pitchFamily="18" charset="0"/>
                        </a:rPr>
                        <a:t>0.96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050" b="0" i="1" u="none" strike="noStrike" cap="none" normalizeH="0" baseline="0" dirty="0" err="1">
                          <a:ln>
                            <a:noFill/>
                          </a:ln>
                          <a:solidFill>
                            <a:schemeClr val="tx1"/>
                          </a:solidFill>
                          <a:effectLst/>
                          <a:latin typeface="Book Antiqua" pitchFamily="18" charset="0"/>
                          <a:ea typeface="ＭＳ Ｐゴシック" pitchFamily="34" charset="-128"/>
                          <a:cs typeface="Times New Roman" pitchFamily="18" charset="0"/>
                        </a:rPr>
                        <a:t>Spe</a:t>
                      </a:r>
                      <a:r>
                        <a:rPr kumimoji="0" lang="en-US" altLang="ja-JP" sz="1050" b="0" i="1" u="none" strike="noStrike" cap="none" normalizeH="0" baseline="0" dirty="0">
                          <a:ln>
                            <a:noFill/>
                          </a:ln>
                          <a:solidFill>
                            <a:schemeClr val="tx1"/>
                          </a:solidFill>
                          <a:effectLst/>
                          <a:latin typeface="Book Antiqua" pitchFamily="18" charset="0"/>
                          <a:ea typeface="ＭＳ Ｐゴシック" pitchFamily="34" charset="-128"/>
                          <a:cs typeface="Times New Roman" pitchFamily="18" charset="0"/>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050" b="0" i="0" u="none" strike="noStrike" cap="none" normalizeH="0" baseline="0">
                          <a:ln>
                            <a:noFill/>
                          </a:ln>
                          <a:solidFill>
                            <a:srgbClr val="0000CC"/>
                          </a:solidFill>
                          <a:effectLst/>
                          <a:latin typeface="Book Antiqua" pitchFamily="18" charset="0"/>
                          <a:ea typeface="ＭＳ Ｐゴシック" pitchFamily="34" charset="-128"/>
                          <a:cs typeface="Times New Roman" pitchFamily="18" charset="0"/>
                        </a:rPr>
                        <a:t>0.94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4370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000" b="0" i="0" u="none" strike="noStrike" cap="none" normalizeH="0" baseline="0">
                          <a:ln>
                            <a:noFill/>
                          </a:ln>
                          <a:solidFill>
                            <a:srgbClr val="CC0000"/>
                          </a:solidFill>
                          <a:effectLst/>
                          <a:latin typeface="Book Antiqua" pitchFamily="18" charset="0"/>
                          <a:ea typeface="ＭＳ Ｐゴシック" pitchFamily="34" charset="-128"/>
                          <a:cs typeface="Times New Roman" pitchFamily="18" charset="0"/>
                        </a:rPr>
                        <a:t>(endometritis,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050" b="0" i="0" u="none" strike="noStrike" cap="none" normalizeH="0" baseline="0">
                          <a:ln>
                            <a:noFill/>
                          </a:ln>
                          <a:solidFill>
                            <a:srgbClr val="003300"/>
                          </a:solidFill>
                          <a:effectLst/>
                          <a:latin typeface="Book Antiqua" pitchFamily="18" charset="0"/>
                          <a:ea typeface="ＭＳ Ｐゴシック" pitchFamily="34" charset="-128"/>
                          <a:cs typeface="Times New Roman" pitchFamily="18" charset="0"/>
                        </a:rPr>
                        <a:t>0.87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050" b="0" i="1" u="none" strike="noStrike" cap="none" normalizeH="0" baseline="0" dirty="0">
                          <a:ln>
                            <a:noFill/>
                          </a:ln>
                          <a:solidFill>
                            <a:schemeClr val="tx1"/>
                          </a:solidFill>
                          <a:effectLst/>
                          <a:latin typeface="Book Antiqua" pitchFamily="18" charset="0"/>
                          <a:ea typeface="ＭＳ Ｐゴシック" pitchFamily="34" charset="-128"/>
                          <a:cs typeface="Times New Roman" pitchFamily="18" charset="0"/>
                        </a:rPr>
                        <a:t>PPV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050" b="0" i="0" u="none" strike="noStrike" cap="none" normalizeH="0" baseline="0">
                          <a:ln>
                            <a:noFill/>
                          </a:ln>
                          <a:solidFill>
                            <a:srgbClr val="0000CC"/>
                          </a:solidFill>
                          <a:effectLst/>
                          <a:latin typeface="Book Antiqua" pitchFamily="18" charset="0"/>
                          <a:ea typeface="ＭＳ Ｐゴシック" pitchFamily="34" charset="-128"/>
                          <a:cs typeface="Times New Roman" pitchFamily="18" charset="0"/>
                        </a:rPr>
                        <a:t>0.95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4370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000" b="0" i="0" u="none" strike="noStrike" cap="none" normalizeH="0" baseline="0">
                          <a:ln>
                            <a:noFill/>
                          </a:ln>
                          <a:solidFill>
                            <a:srgbClr val="CC0000"/>
                          </a:solidFill>
                          <a:effectLst/>
                          <a:latin typeface="Book Antiqua" pitchFamily="18" charset="0"/>
                          <a:ea typeface="ＭＳ Ｐゴシック" pitchFamily="34" charset="-128"/>
                          <a:cs typeface="Times New Roman" pitchFamily="18" charset="0"/>
                        </a:rPr>
                        <a:t>adenomyosis)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050" b="0" i="0" u="none" strike="noStrike" cap="none" normalizeH="0" baseline="0" dirty="0">
                          <a:ln>
                            <a:noFill/>
                          </a:ln>
                          <a:solidFill>
                            <a:srgbClr val="003300"/>
                          </a:solidFill>
                          <a:effectLst/>
                          <a:latin typeface="Book Antiqua" pitchFamily="18" charset="0"/>
                          <a:ea typeface="ＭＳ Ｐゴシック" pitchFamily="34" charset="-128"/>
                          <a:cs typeface="Times New Roman" pitchFamily="18" charset="0"/>
                        </a:rPr>
                        <a:t>0.60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050" b="0" i="1" u="none" strike="noStrike" cap="none" normalizeH="0" baseline="0">
                          <a:ln>
                            <a:noFill/>
                          </a:ln>
                          <a:solidFill>
                            <a:schemeClr val="tx1"/>
                          </a:solidFill>
                          <a:effectLst/>
                          <a:latin typeface="Book Antiqua" pitchFamily="18" charset="0"/>
                          <a:ea typeface="ＭＳ Ｐゴシック" pitchFamily="34" charset="-128"/>
                          <a:cs typeface="Times New Roman" pitchFamily="18" charset="0"/>
                        </a:rPr>
                        <a:t>NPV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050" b="0" i="0" u="none" strike="noStrike" cap="none" normalizeH="0" baseline="0" dirty="0">
                          <a:ln>
                            <a:noFill/>
                          </a:ln>
                          <a:solidFill>
                            <a:srgbClr val="0000CC"/>
                          </a:solidFill>
                          <a:effectLst/>
                          <a:latin typeface="Book Antiqua" pitchFamily="18" charset="0"/>
                          <a:ea typeface="ＭＳ Ｐゴシック" pitchFamily="34" charset="-128"/>
                          <a:cs typeface="Times New Roman" pitchFamily="18" charset="0"/>
                        </a:rPr>
                        <a:t>0.76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6107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050" b="0" i="0" u="none" strike="noStrike" cap="none" normalizeH="0" baseline="0">
                        <a:ln>
                          <a:noFill/>
                        </a:ln>
                        <a:solidFill>
                          <a:srgbClr val="0000CC"/>
                        </a:solidFill>
                        <a:effectLst/>
                        <a:latin typeface="Book Antiqua"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050" b="0" i="0" u="none" strike="noStrike" cap="none" normalizeH="0" baseline="0">
                          <a:ln>
                            <a:noFill/>
                          </a:ln>
                          <a:solidFill>
                            <a:srgbClr val="003300"/>
                          </a:solidFill>
                          <a:effectLst/>
                          <a:latin typeface="Book Antiqua" pitchFamily="18" charset="0"/>
                          <a:ea typeface="ＭＳ Ｐゴシック" pitchFamily="34" charset="-128"/>
                          <a:cs typeface="Times New Roman" pitchFamily="18" charset="0"/>
                        </a:rPr>
                        <a:t>64.6%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050" b="0" i="1" u="none" strike="noStrike" cap="none" normalizeH="0" baseline="0">
                          <a:ln>
                            <a:noFill/>
                          </a:ln>
                          <a:solidFill>
                            <a:schemeClr val="tx1"/>
                          </a:solidFill>
                          <a:effectLst/>
                          <a:latin typeface="Book Antiqua" pitchFamily="18" charset="0"/>
                          <a:ea typeface="ＭＳ Ｐゴシック" pitchFamily="34" charset="-128"/>
                          <a:cs typeface="Times New Roman" pitchFamily="18" charset="0"/>
                        </a:rPr>
                        <a:t>D.A.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050" b="0" i="0" u="none" strike="noStrike" cap="none" normalizeH="0" baseline="0" dirty="0">
                          <a:ln>
                            <a:noFill/>
                          </a:ln>
                          <a:solidFill>
                            <a:srgbClr val="0000CC"/>
                          </a:solidFill>
                          <a:effectLst/>
                          <a:latin typeface="Book Antiqua" pitchFamily="18" charset="0"/>
                          <a:ea typeface="ＭＳ Ｐゴシック" pitchFamily="34" charset="-128"/>
                          <a:cs typeface="Times New Roman" pitchFamily="18" charset="0"/>
                        </a:rPr>
                        <a:t>85.4%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6107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050" b="0" i="0" u="none" strike="noStrike" cap="none" normalizeH="0" baseline="0">
                        <a:ln>
                          <a:noFill/>
                        </a:ln>
                        <a:solidFill>
                          <a:srgbClr val="FFFF00"/>
                        </a:solidFill>
                        <a:effectLst/>
                        <a:latin typeface="Book Antiqua"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050" b="0" i="0" u="none" strike="noStrike" cap="none" normalizeH="0" baseline="0">
                          <a:ln>
                            <a:noFill/>
                          </a:ln>
                          <a:solidFill>
                            <a:srgbClr val="003300"/>
                          </a:solidFill>
                          <a:effectLst/>
                          <a:latin typeface="Book Antiqua" pitchFamily="18" charset="0"/>
                          <a:ea typeface="ＭＳ Ｐゴシック" pitchFamily="34" charset="-128"/>
                          <a:cs typeface="Times New Roman" pitchFamily="18" charset="0"/>
                        </a:rPr>
                        <a:t>0.632±0.082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050" b="0" i="1" u="none" strike="noStrike" cap="none" normalizeH="0" baseline="0" dirty="0">
                          <a:ln>
                            <a:noFill/>
                          </a:ln>
                          <a:solidFill>
                            <a:schemeClr val="tx1"/>
                          </a:solidFill>
                          <a:effectLst/>
                          <a:latin typeface="Book Antiqua" pitchFamily="18" charset="0"/>
                          <a:ea typeface="ＭＳ Ｐゴシック" pitchFamily="34" charset="-128"/>
                          <a:cs typeface="Times New Roman" pitchFamily="18" charset="0"/>
                        </a:rPr>
                        <a:t>AUC±SE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050" b="0" i="0" u="none" strike="noStrike" cap="none" normalizeH="0" baseline="0" dirty="0">
                          <a:ln>
                            <a:noFill/>
                          </a:ln>
                          <a:solidFill>
                            <a:srgbClr val="0000CC"/>
                          </a:solidFill>
                          <a:effectLst/>
                          <a:latin typeface="Book Antiqua" pitchFamily="18" charset="0"/>
                          <a:ea typeface="ＭＳ Ｐゴシック" pitchFamily="34" charset="-128"/>
                          <a:cs typeface="Times New Roman" pitchFamily="18" charset="0"/>
                        </a:rPr>
                        <a:t>0.866±0.060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6107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050" b="0" i="0" u="none" strike="noStrike" cap="none" normalizeH="0" baseline="0">
                        <a:ln>
                          <a:noFill/>
                        </a:ln>
                        <a:solidFill>
                          <a:srgbClr val="FFFF00"/>
                        </a:solidFill>
                        <a:effectLst/>
                        <a:latin typeface="Book Antiqua"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050" b="0" i="0" u="none" strike="noStrike" cap="none" normalizeH="0" baseline="0">
                          <a:ln>
                            <a:noFill/>
                          </a:ln>
                          <a:solidFill>
                            <a:srgbClr val="003300"/>
                          </a:solidFill>
                          <a:effectLst/>
                          <a:latin typeface="Book Antiqua" pitchFamily="18" charset="0"/>
                          <a:ea typeface="ＭＳ Ｐゴシック" pitchFamily="34" charset="-128"/>
                          <a:cs typeface="Times New Roman" pitchFamily="18" charset="0"/>
                        </a:rPr>
                        <a:t>0.472-0.793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050" b="0" i="1" u="none" strike="noStrike" cap="none" normalizeH="0" baseline="0">
                          <a:ln>
                            <a:noFill/>
                          </a:ln>
                          <a:solidFill>
                            <a:schemeClr val="tx1"/>
                          </a:solidFill>
                          <a:effectLst/>
                          <a:latin typeface="Book Antiqua" pitchFamily="18" charset="0"/>
                          <a:ea typeface="ＭＳ Ｐゴシック" pitchFamily="34" charset="-128"/>
                          <a:cs typeface="Times New Roman" pitchFamily="18" charset="0"/>
                        </a:rPr>
                        <a:t>95% Cl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050" b="0" i="0" u="none" strike="noStrike" cap="none" normalizeH="0" baseline="0" dirty="0">
                          <a:ln>
                            <a:noFill/>
                          </a:ln>
                          <a:solidFill>
                            <a:srgbClr val="0000CC"/>
                          </a:solidFill>
                          <a:effectLst/>
                          <a:latin typeface="Book Antiqua" pitchFamily="18" charset="0"/>
                          <a:ea typeface="ＭＳ Ｐゴシック" pitchFamily="34" charset="-128"/>
                          <a:cs typeface="Times New Roman" pitchFamily="18" charset="0"/>
                        </a:rPr>
                        <a:t>0.748-0.985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24370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1050" b="0" i="0" u="none" strike="noStrike" cap="none" normalizeH="0" baseline="0">
                        <a:ln>
                          <a:noFill/>
                        </a:ln>
                        <a:solidFill>
                          <a:srgbClr val="FFFF00"/>
                        </a:solidFill>
                        <a:effectLst/>
                        <a:latin typeface="Book Antiqua" pitchFamily="18" charset="0"/>
                        <a:cs typeface="Times New Roman"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050" b="0" i="0" u="none" strike="noStrike" cap="none" normalizeH="0" baseline="0">
                          <a:ln>
                            <a:noFill/>
                          </a:ln>
                          <a:solidFill>
                            <a:srgbClr val="003300"/>
                          </a:solidFill>
                          <a:effectLst>
                            <a:outerShdw blurRad="38100" dist="38100" dir="2700000" algn="tl">
                              <a:srgbClr val="C0C0C0"/>
                            </a:outerShdw>
                          </a:effectLst>
                          <a:latin typeface="Book Antiqua" pitchFamily="18" charset="0"/>
                          <a:ea typeface="ＭＳ Ｐゴシック" pitchFamily="34" charset="-128"/>
                          <a:cs typeface="Times New Roman" pitchFamily="18" charset="0"/>
                        </a:rPr>
                        <a:t>&lt;0.117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050" b="0" i="1" u="none" strike="noStrike" cap="none" normalizeH="0" baseline="0">
                          <a:ln>
                            <a:noFill/>
                          </a:ln>
                          <a:solidFill>
                            <a:schemeClr val="tx1"/>
                          </a:solidFill>
                          <a:effectLst/>
                          <a:latin typeface="Book Antiqua" pitchFamily="18" charset="0"/>
                          <a:ea typeface="ＭＳ Ｐゴシック" pitchFamily="34" charset="-128"/>
                          <a:cs typeface="Times New Roman" pitchFamily="18" charset="0"/>
                        </a:rPr>
                        <a:t>P value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ja-JP" sz="1050" b="0" i="0" u="none" strike="noStrike" cap="none" normalizeH="0" baseline="0" dirty="0">
                          <a:ln>
                            <a:noFill/>
                          </a:ln>
                          <a:solidFill>
                            <a:srgbClr val="0000CC"/>
                          </a:solidFill>
                          <a:effectLst/>
                          <a:latin typeface="Book Antiqua" pitchFamily="18" charset="0"/>
                          <a:ea typeface="ＭＳ Ｐゴシック" pitchFamily="34" charset="-128"/>
                          <a:cs typeface="Times New Roman" pitchFamily="18" charset="0"/>
                        </a:rPr>
                        <a:t>&lt;0.0005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3128" name="Rectangle 54"/>
          <p:cNvSpPr>
            <a:spLocks noChangeArrowheads="1"/>
          </p:cNvSpPr>
          <p:nvPr/>
        </p:nvSpPr>
        <p:spPr bwMode="auto">
          <a:xfrm>
            <a:off x="2324100" y="1633538"/>
            <a:ext cx="9144000" cy="0"/>
          </a:xfrm>
          <a:prstGeom prst="rect">
            <a:avLst/>
          </a:prstGeom>
          <a:noFill/>
          <a:ln w="9525">
            <a:noFill/>
            <a:miter lim="800000"/>
            <a:headEnd/>
            <a:tailEnd/>
          </a:ln>
        </p:spPr>
        <p:txBody>
          <a:bodyPr>
            <a:spAutoFit/>
          </a:bodyPr>
          <a:lstStyle/>
          <a:p>
            <a:pPr algn="ctr"/>
            <a:endParaRPr lang="el-GR"/>
          </a:p>
        </p:txBody>
      </p:sp>
      <p:graphicFrame>
        <p:nvGraphicFramePr>
          <p:cNvPr id="3074" name="Object 55"/>
          <p:cNvGraphicFramePr>
            <a:graphicFrameLocks noChangeAspect="1"/>
          </p:cNvGraphicFramePr>
          <p:nvPr/>
        </p:nvGraphicFramePr>
        <p:xfrm>
          <a:off x="1285852" y="4000504"/>
          <a:ext cx="2158783" cy="1285884"/>
        </p:xfrm>
        <a:graphic>
          <a:graphicData uri="http://schemas.openxmlformats.org/presentationml/2006/ole">
            <mc:AlternateContent xmlns:mc="http://schemas.openxmlformats.org/markup-compatibility/2006">
              <mc:Choice xmlns:v="urn:schemas-microsoft-com:vml" Requires="v">
                <p:oleObj spid="_x0000_s87046" r:id="rId3" imgW="4478694" imgH="3582955" progId="StaticEnhancedMetafile">
                  <p:embed/>
                </p:oleObj>
              </mc:Choice>
              <mc:Fallback>
                <p:oleObj r:id="rId3" imgW="4478694" imgH="3582955" progId="StaticEnhancedMetafile">
                  <p:embed/>
                  <p:pic>
                    <p:nvPicPr>
                      <p:cNvPr id="0" name="Object 5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5852" y="4000504"/>
                        <a:ext cx="2158783" cy="12858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29" name="Rectangle 56"/>
          <p:cNvSpPr>
            <a:spLocks noChangeArrowheads="1"/>
          </p:cNvSpPr>
          <p:nvPr/>
        </p:nvSpPr>
        <p:spPr bwMode="auto">
          <a:xfrm>
            <a:off x="2324100" y="1633538"/>
            <a:ext cx="9144000" cy="0"/>
          </a:xfrm>
          <a:prstGeom prst="rect">
            <a:avLst/>
          </a:prstGeom>
          <a:noFill/>
          <a:ln w="9525">
            <a:noFill/>
            <a:miter lim="800000"/>
            <a:headEnd/>
            <a:tailEnd/>
          </a:ln>
        </p:spPr>
        <p:txBody>
          <a:bodyPr>
            <a:spAutoFit/>
          </a:bodyPr>
          <a:lstStyle/>
          <a:p>
            <a:pPr algn="ctr"/>
            <a:endParaRPr lang="el-GR"/>
          </a:p>
        </p:txBody>
      </p:sp>
      <p:graphicFrame>
        <p:nvGraphicFramePr>
          <p:cNvPr id="3075" name="Object 57"/>
          <p:cNvGraphicFramePr>
            <a:graphicFrameLocks noChangeAspect="1"/>
          </p:cNvGraphicFramePr>
          <p:nvPr/>
        </p:nvGraphicFramePr>
        <p:xfrm>
          <a:off x="5072066" y="3929066"/>
          <a:ext cx="1883070" cy="1285884"/>
        </p:xfrm>
        <a:graphic>
          <a:graphicData uri="http://schemas.openxmlformats.org/presentationml/2006/ole">
            <mc:AlternateContent xmlns:mc="http://schemas.openxmlformats.org/markup-compatibility/2006">
              <mc:Choice xmlns:v="urn:schemas-microsoft-com:vml" Requires="v">
                <p:oleObj spid="_x0000_s87047" r:id="rId5" imgW="4478694" imgH="3582955" progId="StaticEnhancedMetafile">
                  <p:embed/>
                </p:oleObj>
              </mc:Choice>
              <mc:Fallback>
                <p:oleObj r:id="rId5" imgW="4478694" imgH="3582955" progId="StaticEnhancedMetafile">
                  <p:embed/>
                  <p:pic>
                    <p:nvPicPr>
                      <p:cNvPr id="0" name="Object 5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2066" y="3929066"/>
                        <a:ext cx="1883070" cy="128588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Line 7"/>
          <p:cNvSpPr>
            <a:spLocks noChangeShapeType="1"/>
          </p:cNvSpPr>
          <p:nvPr/>
        </p:nvSpPr>
        <p:spPr bwMode="auto">
          <a:xfrm>
            <a:off x="0" y="5597527"/>
            <a:ext cx="6119813" cy="0"/>
          </a:xfrm>
          <a:prstGeom prst="line">
            <a:avLst/>
          </a:prstGeom>
          <a:noFill/>
          <a:ln w="9525">
            <a:solidFill>
              <a:schemeClr val="tx1"/>
            </a:solidFill>
            <a:round/>
            <a:headEnd/>
            <a:tailEnd/>
          </a:ln>
        </p:spPr>
        <p:txBody>
          <a:bodyPr/>
          <a:lstStyle/>
          <a:p>
            <a:endParaRPr lang="el-GR"/>
          </a:p>
        </p:txBody>
      </p:sp>
      <p:sp>
        <p:nvSpPr>
          <p:cNvPr id="16" name="Line 8"/>
          <p:cNvSpPr>
            <a:spLocks noChangeShapeType="1"/>
          </p:cNvSpPr>
          <p:nvPr/>
        </p:nvSpPr>
        <p:spPr bwMode="auto">
          <a:xfrm flipV="1">
            <a:off x="215900" y="5524502"/>
            <a:ext cx="5688013" cy="1588"/>
          </a:xfrm>
          <a:prstGeom prst="line">
            <a:avLst/>
          </a:prstGeom>
          <a:noFill/>
          <a:ln w="28575">
            <a:solidFill>
              <a:schemeClr val="tx1"/>
            </a:solidFill>
            <a:round/>
            <a:headEnd/>
            <a:tailEnd/>
          </a:ln>
        </p:spPr>
        <p:txBody>
          <a:bodyPr/>
          <a:lstStyle/>
          <a:p>
            <a:endParaRPr lang="el-GR"/>
          </a:p>
        </p:txBody>
      </p:sp>
      <p:sp>
        <p:nvSpPr>
          <p:cNvPr id="17" name="Rectangle 3"/>
          <p:cNvSpPr txBox="1">
            <a:spLocks noChangeArrowheads="1"/>
          </p:cNvSpPr>
          <p:nvPr/>
        </p:nvSpPr>
        <p:spPr bwMode="auto">
          <a:xfrm>
            <a:off x="2143108" y="5643578"/>
            <a:ext cx="3990975" cy="7143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gn="r">
              <a:spcBef>
                <a:spcPct val="20000"/>
              </a:spcBef>
            </a:pPr>
            <a:r>
              <a:rPr kumimoji="0" lang="en-US" sz="1800" b="0" i="1" u="none" strike="noStrike" kern="0" cap="none" spc="0" normalizeH="0" baseline="0" noProof="0" dirty="0">
                <a:ln>
                  <a:noFill/>
                </a:ln>
                <a:solidFill>
                  <a:srgbClr val="082F86"/>
                </a:solidFill>
                <a:effectLst/>
                <a:uLnTx/>
                <a:uFillTx/>
                <a:latin typeface="+mn-lt"/>
                <a:ea typeface="+mn-ea"/>
                <a:cs typeface="+mn-cs"/>
              </a:rPr>
              <a:t>HYS… </a:t>
            </a:r>
            <a:r>
              <a:rPr kumimoji="0" lang="en-US" sz="1800" b="0" i="1" u="none" strike="noStrike" kern="0" cap="none" spc="0" normalizeH="0" baseline="0" noProof="0" dirty="0" err="1">
                <a:ln>
                  <a:noFill/>
                </a:ln>
                <a:solidFill>
                  <a:srgbClr val="082F86"/>
                </a:solidFill>
                <a:effectLst/>
                <a:uLnTx/>
                <a:uFillTx/>
                <a:latin typeface="+mn-lt"/>
                <a:ea typeface="+mn-ea"/>
                <a:cs typeface="+mn-cs"/>
              </a:rPr>
              <a:t>Pantaleoni</a:t>
            </a:r>
            <a:r>
              <a:rPr kumimoji="0" lang="en-US" sz="1800" b="0" i="1" u="none" strike="noStrike" kern="0" cap="none" spc="0" normalizeH="0" baseline="0" noProof="0" dirty="0">
                <a:ln>
                  <a:noFill/>
                </a:ln>
                <a:solidFill>
                  <a:srgbClr val="082F86"/>
                </a:solidFill>
                <a:effectLst/>
                <a:uLnTx/>
                <a:uFillTx/>
                <a:latin typeface="+mn-lt"/>
                <a:ea typeface="+mn-ea"/>
                <a:cs typeface="+mn-cs"/>
              </a:rPr>
              <a:t>… </a:t>
            </a:r>
            <a:r>
              <a:rPr kumimoji="0" lang="el-GR" sz="1800" b="0" i="1" u="none" strike="noStrike" kern="0" cap="none" spc="0" normalizeH="0" baseline="0" noProof="0" dirty="0">
                <a:ln>
                  <a:noFill/>
                </a:ln>
                <a:solidFill>
                  <a:srgbClr val="082F86"/>
                </a:solidFill>
                <a:effectLst/>
                <a:uLnTx/>
                <a:uFillTx/>
                <a:latin typeface="+mn-lt"/>
                <a:ea typeface="+mn-ea"/>
                <a:cs typeface="+mn-cs"/>
              </a:rPr>
              <a:t>Σήμερα</a:t>
            </a:r>
            <a:br>
              <a:rPr kumimoji="0" lang="el-GR" sz="1800" b="0" i="1" u="none" strike="noStrike" kern="0" cap="none" spc="0" normalizeH="0" baseline="0" noProof="0" dirty="0">
                <a:ln>
                  <a:noFill/>
                </a:ln>
                <a:solidFill>
                  <a:srgbClr val="082F86"/>
                </a:solidFill>
                <a:effectLst/>
                <a:uLnTx/>
                <a:uFillTx/>
                <a:latin typeface="+mn-lt"/>
                <a:ea typeface="+mn-ea"/>
                <a:cs typeface="+mn-cs"/>
              </a:rPr>
            </a:br>
            <a:r>
              <a:rPr lang="el-GR" sz="1800" dirty="0">
                <a:solidFill>
                  <a:srgbClr val="CC3300"/>
                </a:solidFill>
                <a:latin typeface="Cambria" pitchFamily="18" charset="0"/>
              </a:rPr>
              <a:t>Προϋποθέσεις</a:t>
            </a:r>
            <a:r>
              <a:rPr lang="el-GR" sz="2000" dirty="0">
                <a:solidFill>
                  <a:srgbClr val="CC3300"/>
                </a:solidFill>
                <a:latin typeface="Cambria" pitchFamily="18" charset="0"/>
              </a:rPr>
              <a:t>  </a:t>
            </a:r>
            <a:r>
              <a:rPr lang="el-GR" sz="2000" b="1" dirty="0">
                <a:solidFill>
                  <a:srgbClr val="CC3300"/>
                </a:solidFill>
                <a:latin typeface="Cambria" pitchFamily="18" charset="0"/>
              </a:rPr>
              <a:t>Εξέλιξης</a:t>
            </a:r>
          </a:p>
          <a:p>
            <a:pPr marL="342900" indent="-342900" algn="r">
              <a:spcBef>
                <a:spcPct val="20000"/>
              </a:spcBef>
            </a:pPr>
            <a:endParaRPr lang="el-GR" sz="1800" dirty="0">
              <a:solidFill>
                <a:srgbClr val="CC3300"/>
              </a:solidFill>
              <a:latin typeface="Cambria" pitchFamily="18"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endParaRPr kumimoji="0" lang="el-GR" sz="1800" b="0" i="1" u="none" strike="noStrike" kern="0" cap="none" spc="0" normalizeH="0" baseline="0" noProof="0" dirty="0">
              <a:ln>
                <a:noFill/>
              </a:ln>
              <a:solidFill>
                <a:srgbClr val="082F86"/>
              </a:solidFill>
              <a:effectLst/>
              <a:uLnTx/>
              <a:uFillTx/>
              <a:latin typeface="+mn-lt"/>
              <a:ea typeface="+mn-ea"/>
              <a:cs typeface="+mn-cs"/>
            </a:endParaRPr>
          </a:p>
        </p:txBody>
      </p:sp>
      <p:sp>
        <p:nvSpPr>
          <p:cNvPr id="18" name="Rectangle 5"/>
          <p:cNvSpPr>
            <a:spLocks noChangeArrowheads="1"/>
          </p:cNvSpPr>
          <p:nvPr/>
        </p:nvSpPr>
        <p:spPr bwMode="auto">
          <a:xfrm>
            <a:off x="685800" y="533400"/>
            <a:ext cx="7467600" cy="381000"/>
          </a:xfrm>
          <a:prstGeom prst="rect">
            <a:avLst/>
          </a:prstGeom>
          <a:noFill/>
          <a:ln w="9525">
            <a:noFill/>
            <a:miter lim="800000"/>
            <a:headEnd/>
            <a:tailEnd/>
          </a:ln>
        </p:spPr>
        <p:txBody>
          <a:bodyPr anchor="ctr"/>
          <a:lstStyle/>
          <a:p>
            <a:pPr algn="r"/>
            <a:r>
              <a:rPr lang="el-GR" dirty="0"/>
              <a:t>Διαγνωστική </a:t>
            </a:r>
            <a:r>
              <a:rPr lang="en-US" dirty="0"/>
              <a:t>HYS</a:t>
            </a:r>
            <a:endParaRPr lang="el-GR" dirty="0">
              <a:solidFill>
                <a:schemeClr val="tx2"/>
              </a:solidFill>
              <a:latin typeface="Cambria" pitchFamily="18" charset="0"/>
            </a:endParaRPr>
          </a:p>
        </p:txBody>
      </p:sp>
      <p:sp>
        <p:nvSpPr>
          <p:cNvPr id="19" name="Line 9"/>
          <p:cNvSpPr>
            <a:spLocks noChangeShapeType="1"/>
          </p:cNvSpPr>
          <p:nvPr/>
        </p:nvSpPr>
        <p:spPr bwMode="auto">
          <a:xfrm>
            <a:off x="1439863" y="1062038"/>
            <a:ext cx="6840538" cy="0"/>
          </a:xfrm>
          <a:prstGeom prst="line">
            <a:avLst/>
          </a:prstGeom>
          <a:noFill/>
          <a:ln w="9525">
            <a:solidFill>
              <a:schemeClr val="tx1"/>
            </a:solidFill>
            <a:round/>
            <a:headEnd/>
            <a:tailEnd/>
          </a:ln>
        </p:spPr>
        <p:txBody>
          <a:bodyPr/>
          <a:lstStyle/>
          <a:p>
            <a:endParaRPr lang="el-GR"/>
          </a:p>
        </p:txBody>
      </p:sp>
      <p:sp>
        <p:nvSpPr>
          <p:cNvPr id="20" name="Line 10"/>
          <p:cNvSpPr>
            <a:spLocks noChangeShapeType="1"/>
          </p:cNvSpPr>
          <p:nvPr/>
        </p:nvSpPr>
        <p:spPr bwMode="auto">
          <a:xfrm>
            <a:off x="1655763" y="990600"/>
            <a:ext cx="6840538" cy="0"/>
          </a:xfrm>
          <a:prstGeom prst="line">
            <a:avLst/>
          </a:prstGeom>
          <a:noFill/>
          <a:ln w="28575">
            <a:solidFill>
              <a:schemeClr val="tx1"/>
            </a:solidFill>
            <a:round/>
            <a:headEnd/>
            <a:tailEnd/>
          </a:ln>
        </p:spPr>
        <p:txBody>
          <a:bodyPr/>
          <a:lstStyle/>
          <a:p>
            <a:endParaRPr lang="el-GR"/>
          </a:p>
        </p:txBody>
      </p:sp>
      <p:sp>
        <p:nvSpPr>
          <p:cNvPr id="21" name="Rectangle 11"/>
          <p:cNvSpPr>
            <a:spLocks noChangeArrowheads="1"/>
          </p:cNvSpPr>
          <p:nvPr/>
        </p:nvSpPr>
        <p:spPr bwMode="auto">
          <a:xfrm>
            <a:off x="700061" y="1023921"/>
            <a:ext cx="7467600" cy="457200"/>
          </a:xfrm>
          <a:prstGeom prst="rect">
            <a:avLst/>
          </a:prstGeom>
          <a:noFill/>
          <a:ln w="9525">
            <a:noFill/>
            <a:miter lim="800000"/>
            <a:headEnd/>
            <a:tailEnd/>
          </a:ln>
        </p:spPr>
        <p:txBody>
          <a:bodyPr anchor="ctr"/>
          <a:lstStyle/>
          <a:p>
            <a:pPr algn="r"/>
            <a:r>
              <a:rPr lang="el-GR" sz="1800" dirty="0">
                <a:solidFill>
                  <a:srgbClr val="CC3300"/>
                </a:solidFill>
                <a:latin typeface="Cambria" pitchFamily="18" charset="0"/>
              </a:rPr>
              <a:t>Επιλογή </a:t>
            </a:r>
            <a:r>
              <a:rPr lang="el-GR" sz="1800" dirty="0" err="1">
                <a:solidFill>
                  <a:srgbClr val="CC3300"/>
                </a:solidFill>
                <a:latin typeface="Cambria" pitchFamily="18" charset="0"/>
              </a:rPr>
              <a:t>διατατικού</a:t>
            </a:r>
            <a:r>
              <a:rPr lang="el-GR" sz="1800" dirty="0">
                <a:solidFill>
                  <a:srgbClr val="CC3300"/>
                </a:solidFill>
                <a:latin typeface="Cambria" pitchFamily="18" charset="0"/>
              </a:rPr>
              <a:t> μέσου</a:t>
            </a:r>
            <a:endParaRPr lang="en-US" sz="1800" dirty="0">
              <a:solidFill>
                <a:srgbClr val="CC3300"/>
              </a:solidFill>
              <a:latin typeface="Cambria" pitchFamily="18" charset="0"/>
            </a:endParaRP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457200" y="2514600"/>
            <a:ext cx="8001000" cy="3124200"/>
          </a:xfrm>
          <a:prstGeom prst="rect">
            <a:avLst/>
          </a:prstGeom>
          <a:noFill/>
          <a:ln w="9525">
            <a:noFill/>
            <a:miter lim="800000"/>
            <a:headEnd/>
            <a:tailEnd/>
          </a:ln>
        </p:spPr>
        <p:txBody>
          <a:bodyPr wrap="none" anchor="ctr"/>
          <a:lstStyle/>
          <a:p>
            <a:endParaRPr kumimoji="1" lang="el-GR">
              <a:latin typeface="Book Antiqua" pitchFamily="18" charset="0"/>
              <a:ea typeface="ＭＳ Ｐゴシック" pitchFamily="34" charset="-128"/>
            </a:endParaRPr>
          </a:p>
        </p:txBody>
      </p:sp>
      <p:sp>
        <p:nvSpPr>
          <p:cNvPr id="37891" name="Text Box 3"/>
          <p:cNvSpPr txBox="1">
            <a:spLocks noChangeArrowheads="1"/>
          </p:cNvSpPr>
          <p:nvPr/>
        </p:nvSpPr>
        <p:spPr bwMode="auto">
          <a:xfrm>
            <a:off x="714348" y="1857364"/>
            <a:ext cx="4974439" cy="2858731"/>
          </a:xfrm>
          <a:prstGeom prst="rect">
            <a:avLst/>
          </a:prstGeom>
          <a:noFill/>
          <a:ln w="9525">
            <a:noFill/>
            <a:miter lim="800000"/>
            <a:headEnd/>
            <a:tailEnd/>
          </a:ln>
        </p:spPr>
        <p:txBody>
          <a:bodyPr wrap="none">
            <a:spAutoFit/>
          </a:bodyPr>
          <a:lstStyle/>
          <a:p>
            <a:pPr defTabSz="352425">
              <a:lnSpc>
                <a:spcPct val="125000"/>
              </a:lnSpc>
              <a:spcBef>
                <a:spcPts val="600"/>
              </a:spcBef>
              <a:spcAft>
                <a:spcPct val="35000"/>
              </a:spcAft>
              <a:buClr>
                <a:schemeClr val="tx1"/>
              </a:buClr>
              <a:buFontTx/>
              <a:buChar char="•"/>
            </a:pPr>
            <a:r>
              <a:rPr kumimoji="1" lang="en-US" altLang="ja-JP" sz="1600" dirty="0">
                <a:latin typeface="Book Antiqua" pitchFamily="18" charset="0"/>
                <a:ea typeface="ＭＳ Ｐゴシック" pitchFamily="34" charset="-128"/>
              </a:rPr>
              <a:t> </a:t>
            </a:r>
            <a:r>
              <a:rPr kumimoji="1" lang="el-GR" altLang="ja-JP" sz="1600" dirty="0">
                <a:latin typeface="Book Antiqua" pitchFamily="18" charset="0"/>
                <a:ea typeface="ＭＳ Ｐゴシック" pitchFamily="34" charset="-128"/>
              </a:rPr>
              <a:t>Τα χρησιμοποιούμενα μέσα διάτασης επαρκούν </a:t>
            </a:r>
            <a:br>
              <a:rPr kumimoji="1" lang="el-GR" altLang="ja-JP" sz="1600" dirty="0">
                <a:latin typeface="Book Antiqua" pitchFamily="18" charset="0"/>
                <a:ea typeface="ＭＳ Ｐゴシック" pitchFamily="34" charset="-128"/>
              </a:rPr>
            </a:br>
            <a:r>
              <a:rPr kumimoji="1" lang="el-GR" altLang="ja-JP" sz="1600" dirty="0">
                <a:latin typeface="Book Antiqua" pitchFamily="18" charset="0"/>
                <a:ea typeface="ＭＳ Ｐゴシック" pitchFamily="34" charset="-128"/>
              </a:rPr>
              <a:t>	για διαγνωστική </a:t>
            </a:r>
            <a:r>
              <a:rPr kumimoji="1" lang="el-GR" altLang="ja-JP" sz="1600" dirty="0" err="1">
                <a:latin typeface="Book Antiqua" pitchFamily="18" charset="0"/>
                <a:ea typeface="ＭＳ Ｐゴシック" pitchFamily="34" charset="-128"/>
              </a:rPr>
              <a:t>υστεροσκόπηση</a:t>
            </a:r>
            <a:endParaRPr kumimoji="1" lang="en-US" altLang="ja-JP" sz="1600" dirty="0">
              <a:latin typeface="Book Antiqua" pitchFamily="18" charset="0"/>
              <a:ea typeface="ＭＳ Ｐゴシック" pitchFamily="34" charset="-128"/>
            </a:endParaRPr>
          </a:p>
          <a:p>
            <a:pPr defTabSz="352425">
              <a:lnSpc>
                <a:spcPct val="125000"/>
              </a:lnSpc>
              <a:spcBef>
                <a:spcPts val="600"/>
              </a:spcBef>
              <a:spcAft>
                <a:spcPct val="35000"/>
              </a:spcAft>
              <a:buFontTx/>
              <a:buChar char="•"/>
            </a:pPr>
            <a:r>
              <a:rPr kumimoji="1" lang="el-GR" altLang="ja-JP" sz="1600" dirty="0">
                <a:latin typeface="Book Antiqua" pitchFamily="18" charset="0"/>
                <a:ea typeface="ＭＳ Ｐゴシック" pitchFamily="34" charset="-128"/>
              </a:rPr>
              <a:t> Ο φυσιολογικός ορός έχει υψηλότερη διαγνωστική</a:t>
            </a:r>
            <a:br>
              <a:rPr kumimoji="1" lang="el-GR" altLang="ja-JP" sz="1600" dirty="0">
                <a:latin typeface="Book Antiqua" pitchFamily="18" charset="0"/>
                <a:ea typeface="ＭＳ Ｐゴシック" pitchFamily="34" charset="-128"/>
              </a:rPr>
            </a:br>
            <a:r>
              <a:rPr kumimoji="1" lang="el-GR" altLang="ja-JP" sz="1600" dirty="0">
                <a:latin typeface="Book Antiqua" pitchFamily="18" charset="0"/>
                <a:ea typeface="ＭＳ Ｐゴシック" pitchFamily="34" charset="-128"/>
              </a:rPr>
              <a:t>	εγκυρότητα, διαθεσιμότητα και χαμηλό κόστος</a:t>
            </a:r>
            <a:br>
              <a:rPr kumimoji="1" lang="el-GR" altLang="ja-JP" sz="1600" dirty="0">
                <a:latin typeface="Book Antiqua" pitchFamily="18" charset="0"/>
                <a:ea typeface="ＭＳ Ｐゴシック" pitchFamily="34" charset="-128"/>
              </a:rPr>
            </a:br>
            <a:r>
              <a:rPr kumimoji="1" lang="el-GR" altLang="ja-JP" sz="1600" dirty="0">
                <a:latin typeface="Book Antiqua" pitchFamily="18" charset="0"/>
                <a:ea typeface="ＭＳ Ｐゴシック" pitchFamily="34" charset="-128"/>
              </a:rPr>
              <a:t>	σε σύγκριση με το </a:t>
            </a:r>
            <a:r>
              <a:rPr kumimoji="1" lang="en-US" altLang="ja-JP" sz="1600" dirty="0">
                <a:latin typeface="Book Antiqua" pitchFamily="18" charset="0"/>
                <a:ea typeface="ＭＳ Ｐゴシック" pitchFamily="34" charset="-128"/>
              </a:rPr>
              <a:t>CO</a:t>
            </a:r>
            <a:r>
              <a:rPr kumimoji="1" lang="en-US" altLang="ja-JP" sz="1600" baseline="-25000" dirty="0">
                <a:latin typeface="Book Antiqua" pitchFamily="18" charset="0"/>
                <a:ea typeface="ＭＳ Ｐゴシック" pitchFamily="34" charset="-128"/>
              </a:rPr>
              <a:t>2</a:t>
            </a:r>
            <a:endParaRPr kumimoji="1" lang="en-US" altLang="ja-JP" sz="1600" dirty="0">
              <a:latin typeface="Book Antiqua" pitchFamily="18" charset="0"/>
              <a:ea typeface="ＭＳ Ｐゴシック" pitchFamily="34" charset="-128"/>
            </a:endParaRPr>
          </a:p>
          <a:p>
            <a:pPr defTabSz="352425">
              <a:lnSpc>
                <a:spcPct val="125000"/>
              </a:lnSpc>
              <a:spcBef>
                <a:spcPts val="600"/>
              </a:spcBef>
              <a:spcAft>
                <a:spcPct val="35000"/>
              </a:spcAft>
              <a:buFontTx/>
              <a:buChar char="•"/>
            </a:pPr>
            <a:r>
              <a:rPr kumimoji="1" lang="en-US" altLang="ja-JP" sz="1600" dirty="0">
                <a:latin typeface="Book Antiqua" pitchFamily="18" charset="0"/>
                <a:ea typeface="ＭＳ Ｐゴシック" pitchFamily="34" charset="-128"/>
              </a:rPr>
              <a:t> </a:t>
            </a:r>
            <a:r>
              <a:rPr kumimoji="1" lang="el-GR" altLang="ja-JP" sz="1600" b="1" dirty="0">
                <a:latin typeface="Book Antiqua" pitchFamily="18" charset="0"/>
                <a:ea typeface="ＭＳ Ｐゴシック" pitchFamily="34" charset="-128"/>
              </a:rPr>
              <a:t>Ο φυσιολογικός ορός είναι το καλύτερο μέσο για</a:t>
            </a:r>
            <a:br>
              <a:rPr kumimoji="1" lang="el-GR" altLang="ja-JP" sz="1600" b="1" dirty="0">
                <a:latin typeface="Book Antiqua" pitchFamily="18" charset="0"/>
                <a:ea typeface="ＭＳ Ｐゴシック" pitchFamily="34" charset="-128"/>
              </a:rPr>
            </a:br>
            <a:r>
              <a:rPr kumimoji="1" lang="el-GR" altLang="ja-JP" sz="1600" b="1" dirty="0">
                <a:latin typeface="Book Antiqua" pitchFamily="18" charset="0"/>
                <a:ea typeface="ＭＳ Ｐゴシック" pitchFamily="34" charset="-128"/>
              </a:rPr>
              <a:t>	τη διάταση της </a:t>
            </a:r>
            <a:r>
              <a:rPr kumimoji="1" lang="el-GR" altLang="ja-JP" sz="1600" b="1" dirty="0" err="1">
                <a:latin typeface="Book Antiqua" pitchFamily="18" charset="0"/>
                <a:ea typeface="ＭＳ Ｐゴシック" pitchFamily="34" charset="-128"/>
              </a:rPr>
              <a:t>ενδομητρικής</a:t>
            </a:r>
            <a:r>
              <a:rPr kumimoji="1" lang="el-GR" altLang="ja-JP" sz="1600" b="1" dirty="0">
                <a:latin typeface="Book Antiqua" pitchFamily="18" charset="0"/>
                <a:ea typeface="ＭＳ Ｐゴシック" pitchFamily="34" charset="-128"/>
              </a:rPr>
              <a:t> κοιλότητας</a:t>
            </a:r>
            <a:br>
              <a:rPr kumimoji="1" lang="el-GR" altLang="ja-JP" sz="1600" b="1" dirty="0">
                <a:latin typeface="Book Antiqua" pitchFamily="18" charset="0"/>
                <a:ea typeface="ＭＳ Ｐゴシック" pitchFamily="34" charset="-128"/>
              </a:rPr>
            </a:br>
            <a:endParaRPr kumimoji="1" lang="en-US" altLang="ja-JP" sz="1600" b="1" dirty="0">
              <a:latin typeface="Book Antiqua" pitchFamily="18" charset="0"/>
              <a:ea typeface="ＭＳ Ｐゴシック" pitchFamily="34" charset="-128"/>
            </a:endParaRPr>
          </a:p>
        </p:txBody>
      </p:sp>
      <p:sp>
        <p:nvSpPr>
          <p:cNvPr id="37892" name="Rectangle 4"/>
          <p:cNvSpPr>
            <a:spLocks noChangeArrowheads="1"/>
          </p:cNvSpPr>
          <p:nvPr/>
        </p:nvSpPr>
        <p:spPr bwMode="auto">
          <a:xfrm>
            <a:off x="107950" y="981075"/>
            <a:ext cx="8229600" cy="647700"/>
          </a:xfrm>
          <a:prstGeom prst="rect">
            <a:avLst/>
          </a:prstGeom>
          <a:noFill/>
          <a:ln w="9525">
            <a:noFill/>
            <a:miter lim="800000"/>
            <a:headEnd/>
            <a:tailEnd/>
          </a:ln>
        </p:spPr>
        <p:txBody>
          <a:bodyPr anchor="ctr"/>
          <a:lstStyle/>
          <a:p>
            <a:endParaRPr lang="el-GR" sz="2000">
              <a:solidFill>
                <a:schemeClr val="tx2"/>
              </a:solidFill>
              <a:latin typeface="Book Antiqua" pitchFamily="18" charset="0"/>
            </a:endParaRPr>
          </a:p>
        </p:txBody>
      </p:sp>
      <p:pic>
        <p:nvPicPr>
          <p:cNvPr id="37896" name="Picture 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15074" y="1714488"/>
            <a:ext cx="1857388" cy="3303504"/>
          </a:xfrm>
          <a:prstGeom prst="rect">
            <a:avLst/>
          </a:prstGeom>
          <a:noFill/>
          <a:ln w="9525">
            <a:solidFill>
              <a:srgbClr val="CC3300"/>
            </a:solidFill>
            <a:miter lim="800000"/>
            <a:headEnd/>
            <a:tailEnd/>
          </a:ln>
        </p:spPr>
      </p:pic>
      <p:sp>
        <p:nvSpPr>
          <p:cNvPr id="13" name="Line 7"/>
          <p:cNvSpPr>
            <a:spLocks noChangeShapeType="1"/>
          </p:cNvSpPr>
          <p:nvPr/>
        </p:nvSpPr>
        <p:spPr bwMode="auto">
          <a:xfrm>
            <a:off x="0" y="5597527"/>
            <a:ext cx="6119813" cy="0"/>
          </a:xfrm>
          <a:prstGeom prst="line">
            <a:avLst/>
          </a:prstGeom>
          <a:noFill/>
          <a:ln w="9525">
            <a:solidFill>
              <a:schemeClr val="tx1"/>
            </a:solidFill>
            <a:round/>
            <a:headEnd/>
            <a:tailEnd/>
          </a:ln>
        </p:spPr>
        <p:txBody>
          <a:bodyPr/>
          <a:lstStyle/>
          <a:p>
            <a:endParaRPr lang="el-GR"/>
          </a:p>
        </p:txBody>
      </p:sp>
      <p:sp>
        <p:nvSpPr>
          <p:cNvPr id="14" name="Line 8"/>
          <p:cNvSpPr>
            <a:spLocks noChangeShapeType="1"/>
          </p:cNvSpPr>
          <p:nvPr/>
        </p:nvSpPr>
        <p:spPr bwMode="auto">
          <a:xfrm flipV="1">
            <a:off x="215900" y="5524502"/>
            <a:ext cx="5688013" cy="1588"/>
          </a:xfrm>
          <a:prstGeom prst="line">
            <a:avLst/>
          </a:prstGeom>
          <a:noFill/>
          <a:ln w="28575">
            <a:solidFill>
              <a:schemeClr val="tx1"/>
            </a:solidFill>
            <a:round/>
            <a:headEnd/>
            <a:tailEnd/>
          </a:ln>
        </p:spPr>
        <p:txBody>
          <a:bodyPr/>
          <a:lstStyle/>
          <a:p>
            <a:endParaRPr lang="el-GR"/>
          </a:p>
        </p:txBody>
      </p:sp>
      <p:sp>
        <p:nvSpPr>
          <p:cNvPr id="15" name="Rectangle 3"/>
          <p:cNvSpPr txBox="1">
            <a:spLocks noChangeArrowheads="1"/>
          </p:cNvSpPr>
          <p:nvPr/>
        </p:nvSpPr>
        <p:spPr bwMode="auto">
          <a:xfrm>
            <a:off x="2143108" y="5643578"/>
            <a:ext cx="3990975" cy="7143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gn="r">
              <a:spcBef>
                <a:spcPct val="20000"/>
              </a:spcBef>
            </a:pPr>
            <a:r>
              <a:rPr kumimoji="0" lang="en-US" sz="1800" b="0" i="1" u="none" strike="noStrike" kern="0" cap="none" spc="0" normalizeH="0" baseline="0" noProof="0" dirty="0">
                <a:ln>
                  <a:noFill/>
                </a:ln>
                <a:solidFill>
                  <a:srgbClr val="082F86"/>
                </a:solidFill>
                <a:effectLst/>
                <a:uLnTx/>
                <a:uFillTx/>
                <a:latin typeface="+mn-lt"/>
                <a:ea typeface="+mn-ea"/>
                <a:cs typeface="+mn-cs"/>
              </a:rPr>
              <a:t>HYS… </a:t>
            </a:r>
            <a:r>
              <a:rPr kumimoji="0" lang="en-US" sz="1800" b="0" i="1" u="none" strike="noStrike" kern="0" cap="none" spc="0" normalizeH="0" baseline="0" noProof="0" dirty="0" err="1">
                <a:ln>
                  <a:noFill/>
                </a:ln>
                <a:solidFill>
                  <a:srgbClr val="082F86"/>
                </a:solidFill>
                <a:effectLst/>
                <a:uLnTx/>
                <a:uFillTx/>
                <a:latin typeface="+mn-lt"/>
                <a:ea typeface="+mn-ea"/>
                <a:cs typeface="+mn-cs"/>
              </a:rPr>
              <a:t>Pantaleoni</a:t>
            </a:r>
            <a:r>
              <a:rPr kumimoji="0" lang="en-US" sz="1800" b="0" i="1" u="none" strike="noStrike" kern="0" cap="none" spc="0" normalizeH="0" baseline="0" noProof="0" dirty="0">
                <a:ln>
                  <a:noFill/>
                </a:ln>
                <a:solidFill>
                  <a:srgbClr val="082F86"/>
                </a:solidFill>
                <a:effectLst/>
                <a:uLnTx/>
                <a:uFillTx/>
                <a:latin typeface="+mn-lt"/>
                <a:ea typeface="+mn-ea"/>
                <a:cs typeface="+mn-cs"/>
              </a:rPr>
              <a:t>… </a:t>
            </a:r>
            <a:r>
              <a:rPr kumimoji="0" lang="el-GR" sz="1800" b="0" i="1" u="none" strike="noStrike" kern="0" cap="none" spc="0" normalizeH="0" baseline="0" noProof="0" dirty="0">
                <a:ln>
                  <a:noFill/>
                </a:ln>
                <a:solidFill>
                  <a:srgbClr val="082F86"/>
                </a:solidFill>
                <a:effectLst/>
                <a:uLnTx/>
                <a:uFillTx/>
                <a:latin typeface="+mn-lt"/>
                <a:ea typeface="+mn-ea"/>
                <a:cs typeface="+mn-cs"/>
              </a:rPr>
              <a:t>Σήμερα</a:t>
            </a:r>
            <a:br>
              <a:rPr kumimoji="0" lang="el-GR" sz="1800" b="0" i="1" u="none" strike="noStrike" kern="0" cap="none" spc="0" normalizeH="0" baseline="0" noProof="0" dirty="0">
                <a:ln>
                  <a:noFill/>
                </a:ln>
                <a:solidFill>
                  <a:srgbClr val="082F86"/>
                </a:solidFill>
                <a:effectLst/>
                <a:uLnTx/>
                <a:uFillTx/>
                <a:latin typeface="+mn-lt"/>
                <a:ea typeface="+mn-ea"/>
                <a:cs typeface="+mn-cs"/>
              </a:rPr>
            </a:br>
            <a:r>
              <a:rPr lang="el-GR" sz="1800" dirty="0">
                <a:solidFill>
                  <a:srgbClr val="CC3300"/>
                </a:solidFill>
                <a:latin typeface="Cambria" pitchFamily="18" charset="0"/>
              </a:rPr>
              <a:t>Προϋποθέσεις</a:t>
            </a:r>
            <a:r>
              <a:rPr lang="el-GR" sz="2000" dirty="0">
                <a:solidFill>
                  <a:srgbClr val="CC3300"/>
                </a:solidFill>
                <a:latin typeface="Cambria" pitchFamily="18" charset="0"/>
              </a:rPr>
              <a:t>  </a:t>
            </a:r>
            <a:r>
              <a:rPr lang="el-GR" sz="2000" b="1" dirty="0">
                <a:solidFill>
                  <a:srgbClr val="CC3300"/>
                </a:solidFill>
                <a:latin typeface="Cambria" pitchFamily="18" charset="0"/>
              </a:rPr>
              <a:t>Εξέλιξης</a:t>
            </a:r>
          </a:p>
          <a:p>
            <a:pPr marL="342900" indent="-342900" algn="r">
              <a:spcBef>
                <a:spcPct val="20000"/>
              </a:spcBef>
            </a:pPr>
            <a:endParaRPr lang="el-GR" sz="1800" dirty="0">
              <a:solidFill>
                <a:srgbClr val="CC3300"/>
              </a:solidFill>
              <a:latin typeface="Cambria" pitchFamily="18"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endParaRPr kumimoji="0" lang="el-GR" sz="1800" b="0" i="1" u="none" strike="noStrike" kern="0" cap="none" spc="0" normalizeH="0" baseline="0" noProof="0" dirty="0">
              <a:ln>
                <a:noFill/>
              </a:ln>
              <a:solidFill>
                <a:srgbClr val="082F86"/>
              </a:solidFill>
              <a:effectLst/>
              <a:uLnTx/>
              <a:uFillTx/>
              <a:latin typeface="+mn-lt"/>
              <a:ea typeface="+mn-ea"/>
              <a:cs typeface="+mn-cs"/>
            </a:endParaRPr>
          </a:p>
        </p:txBody>
      </p:sp>
      <p:sp>
        <p:nvSpPr>
          <p:cNvPr id="16" name="Rectangle 5"/>
          <p:cNvSpPr>
            <a:spLocks noChangeArrowheads="1"/>
          </p:cNvSpPr>
          <p:nvPr/>
        </p:nvSpPr>
        <p:spPr bwMode="auto">
          <a:xfrm>
            <a:off x="685800" y="533400"/>
            <a:ext cx="7467600" cy="381000"/>
          </a:xfrm>
          <a:prstGeom prst="rect">
            <a:avLst/>
          </a:prstGeom>
          <a:noFill/>
          <a:ln w="9525">
            <a:noFill/>
            <a:miter lim="800000"/>
            <a:headEnd/>
            <a:tailEnd/>
          </a:ln>
        </p:spPr>
        <p:txBody>
          <a:bodyPr anchor="ctr"/>
          <a:lstStyle/>
          <a:p>
            <a:pPr algn="r"/>
            <a:r>
              <a:rPr lang="el-GR" dirty="0"/>
              <a:t>Διαγνωστική </a:t>
            </a:r>
            <a:r>
              <a:rPr lang="en-US" dirty="0"/>
              <a:t>HYS</a:t>
            </a:r>
            <a:endParaRPr lang="el-GR" dirty="0">
              <a:solidFill>
                <a:schemeClr val="tx2"/>
              </a:solidFill>
              <a:latin typeface="Cambria" pitchFamily="18" charset="0"/>
            </a:endParaRPr>
          </a:p>
        </p:txBody>
      </p:sp>
      <p:sp>
        <p:nvSpPr>
          <p:cNvPr id="17" name="Line 9"/>
          <p:cNvSpPr>
            <a:spLocks noChangeShapeType="1"/>
          </p:cNvSpPr>
          <p:nvPr/>
        </p:nvSpPr>
        <p:spPr bwMode="auto">
          <a:xfrm>
            <a:off x="1439863" y="1062038"/>
            <a:ext cx="6840538" cy="0"/>
          </a:xfrm>
          <a:prstGeom prst="line">
            <a:avLst/>
          </a:prstGeom>
          <a:noFill/>
          <a:ln w="9525">
            <a:solidFill>
              <a:schemeClr val="tx1"/>
            </a:solidFill>
            <a:round/>
            <a:headEnd/>
            <a:tailEnd/>
          </a:ln>
        </p:spPr>
        <p:txBody>
          <a:bodyPr/>
          <a:lstStyle/>
          <a:p>
            <a:endParaRPr lang="el-GR"/>
          </a:p>
        </p:txBody>
      </p:sp>
      <p:sp>
        <p:nvSpPr>
          <p:cNvPr id="18" name="Line 10"/>
          <p:cNvSpPr>
            <a:spLocks noChangeShapeType="1"/>
          </p:cNvSpPr>
          <p:nvPr/>
        </p:nvSpPr>
        <p:spPr bwMode="auto">
          <a:xfrm>
            <a:off x="1655763" y="990600"/>
            <a:ext cx="6840538" cy="0"/>
          </a:xfrm>
          <a:prstGeom prst="line">
            <a:avLst/>
          </a:prstGeom>
          <a:noFill/>
          <a:ln w="28575">
            <a:solidFill>
              <a:schemeClr val="tx1"/>
            </a:solidFill>
            <a:round/>
            <a:headEnd/>
            <a:tailEnd/>
          </a:ln>
        </p:spPr>
        <p:txBody>
          <a:bodyPr/>
          <a:lstStyle/>
          <a:p>
            <a:endParaRPr lang="el-GR"/>
          </a:p>
        </p:txBody>
      </p:sp>
      <p:sp>
        <p:nvSpPr>
          <p:cNvPr id="19" name="Rectangle 11"/>
          <p:cNvSpPr>
            <a:spLocks noChangeArrowheads="1"/>
          </p:cNvSpPr>
          <p:nvPr/>
        </p:nvSpPr>
        <p:spPr bwMode="auto">
          <a:xfrm>
            <a:off x="700061" y="1023921"/>
            <a:ext cx="7467600" cy="457200"/>
          </a:xfrm>
          <a:prstGeom prst="rect">
            <a:avLst/>
          </a:prstGeom>
          <a:noFill/>
          <a:ln w="9525">
            <a:noFill/>
            <a:miter lim="800000"/>
            <a:headEnd/>
            <a:tailEnd/>
          </a:ln>
        </p:spPr>
        <p:txBody>
          <a:bodyPr anchor="ctr"/>
          <a:lstStyle/>
          <a:p>
            <a:pPr algn="r"/>
            <a:r>
              <a:rPr lang="el-GR" sz="1800" dirty="0">
                <a:solidFill>
                  <a:srgbClr val="CC3300"/>
                </a:solidFill>
                <a:latin typeface="Cambria" pitchFamily="18" charset="0"/>
              </a:rPr>
              <a:t>Επιλογή </a:t>
            </a:r>
            <a:r>
              <a:rPr lang="el-GR" sz="1800" dirty="0" err="1">
                <a:solidFill>
                  <a:srgbClr val="CC3300"/>
                </a:solidFill>
                <a:latin typeface="Cambria" pitchFamily="18" charset="0"/>
              </a:rPr>
              <a:t>διατατικού</a:t>
            </a:r>
            <a:r>
              <a:rPr lang="el-GR" sz="1800" dirty="0">
                <a:solidFill>
                  <a:srgbClr val="CC3300"/>
                </a:solidFill>
                <a:latin typeface="Cambria" pitchFamily="18" charset="0"/>
              </a:rPr>
              <a:t> μέσου</a:t>
            </a:r>
            <a:endParaRPr lang="en-US" sz="1800" dirty="0">
              <a:solidFill>
                <a:srgbClr val="CC3300"/>
              </a:solidFill>
              <a:latin typeface="Cambria" pitchFamily="18" charset="0"/>
            </a:endParaRPr>
          </a:p>
        </p:txBody>
      </p:sp>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457200" y="2514600"/>
            <a:ext cx="8001000" cy="3124200"/>
          </a:xfrm>
          <a:prstGeom prst="rect">
            <a:avLst/>
          </a:prstGeom>
          <a:noFill/>
          <a:ln w="9525">
            <a:noFill/>
            <a:miter lim="800000"/>
            <a:headEnd/>
            <a:tailEnd/>
          </a:ln>
        </p:spPr>
        <p:txBody>
          <a:bodyPr wrap="none" anchor="ctr"/>
          <a:lstStyle/>
          <a:p>
            <a:endParaRPr kumimoji="1" lang="el-GR">
              <a:latin typeface="Book Antiqua" pitchFamily="18" charset="0"/>
              <a:ea typeface="ＭＳ Ｐゴシック" pitchFamily="34" charset="-128"/>
            </a:endParaRPr>
          </a:p>
        </p:txBody>
      </p:sp>
      <p:sp>
        <p:nvSpPr>
          <p:cNvPr id="37891" name="Text Box 3"/>
          <p:cNvSpPr txBox="1">
            <a:spLocks noChangeArrowheads="1"/>
          </p:cNvSpPr>
          <p:nvPr/>
        </p:nvSpPr>
        <p:spPr bwMode="auto">
          <a:xfrm>
            <a:off x="1714480" y="2270320"/>
            <a:ext cx="5500726" cy="2015936"/>
          </a:xfrm>
          <a:prstGeom prst="rect">
            <a:avLst/>
          </a:prstGeom>
          <a:noFill/>
          <a:ln w="9525">
            <a:noFill/>
            <a:miter lim="800000"/>
            <a:headEnd/>
            <a:tailEnd/>
          </a:ln>
        </p:spPr>
        <p:txBody>
          <a:bodyPr wrap="square">
            <a:spAutoFit/>
          </a:bodyPr>
          <a:lstStyle/>
          <a:p>
            <a:pPr marL="266700" indent="-266700" algn="ctr" defTabSz="352425">
              <a:lnSpc>
                <a:spcPct val="125000"/>
              </a:lnSpc>
              <a:spcBef>
                <a:spcPts val="600"/>
              </a:spcBef>
              <a:spcAft>
                <a:spcPct val="35000"/>
              </a:spcAft>
              <a:buClr>
                <a:schemeClr val="tx1"/>
              </a:buClr>
            </a:pPr>
            <a:r>
              <a:rPr kumimoji="1" lang="en-US" altLang="ja-JP" sz="2000" dirty="0">
                <a:latin typeface="Book Antiqua" pitchFamily="18" charset="0"/>
                <a:ea typeface="ＭＳ Ｐゴシック" pitchFamily="34" charset="-128"/>
              </a:rPr>
              <a:t> </a:t>
            </a:r>
            <a:r>
              <a:rPr kumimoji="1" lang="el-GR" altLang="ja-JP" sz="2000" dirty="0">
                <a:latin typeface="Book Antiqua" pitchFamily="18" charset="0"/>
                <a:ea typeface="ＭＳ Ｐゴシック" pitchFamily="34" charset="-128"/>
              </a:rPr>
              <a:t>Η </a:t>
            </a:r>
            <a:r>
              <a:rPr kumimoji="1" lang="el-GR" altLang="ja-JP" sz="2000" dirty="0" err="1">
                <a:latin typeface="Book Antiqua" pitchFamily="18" charset="0"/>
                <a:ea typeface="ＭＳ Ｐゴシック" pitchFamily="34" charset="-128"/>
              </a:rPr>
              <a:t>υστεροσκοπική</a:t>
            </a:r>
            <a:r>
              <a:rPr kumimoji="1" lang="el-GR" altLang="ja-JP" sz="2000" dirty="0">
                <a:latin typeface="Book Antiqua" pitchFamily="18" charset="0"/>
                <a:ea typeface="ＭＳ Ｐゴシック" pitchFamily="34" charset="-128"/>
              </a:rPr>
              <a:t> διάγνωση επηρεάζεται από την </a:t>
            </a:r>
            <a:r>
              <a:rPr kumimoji="1" lang="el-GR" altLang="ja-JP" sz="2000" b="1" dirty="0">
                <a:latin typeface="Book Antiqua" pitchFamily="18" charset="0"/>
                <a:ea typeface="ＭＳ Ｐゴシック" pitchFamily="34" charset="-128"/>
              </a:rPr>
              <a:t>εμπειρία</a:t>
            </a:r>
            <a:r>
              <a:rPr kumimoji="1" lang="el-GR" altLang="ja-JP" sz="2000" dirty="0">
                <a:latin typeface="Book Antiqua" pitchFamily="18" charset="0"/>
                <a:ea typeface="ＭＳ Ｐゴシック" pitchFamily="34" charset="-128"/>
              </a:rPr>
              <a:t> και την </a:t>
            </a:r>
            <a:r>
              <a:rPr kumimoji="1" lang="el-GR" altLang="ja-JP" sz="2000" b="1" dirty="0">
                <a:latin typeface="Book Antiqua" pitchFamily="18" charset="0"/>
                <a:ea typeface="ＭＳ Ｐゴシック" pitchFamily="34" charset="-128"/>
              </a:rPr>
              <a:t>υποκειμενικότητα</a:t>
            </a:r>
            <a:r>
              <a:rPr kumimoji="1" lang="el-GR" altLang="ja-JP" sz="2000" dirty="0">
                <a:latin typeface="Book Antiqua" pitchFamily="18" charset="0"/>
                <a:ea typeface="ＭＳ Ｐゴシック" pitchFamily="34" charset="-128"/>
              </a:rPr>
              <a:t> του </a:t>
            </a:r>
            <a:r>
              <a:rPr kumimoji="1" lang="el-GR" altLang="ja-JP" sz="2000" dirty="0" err="1">
                <a:latin typeface="Book Antiqua" pitchFamily="18" charset="0"/>
                <a:ea typeface="ＭＳ Ｐゴシック" pitchFamily="34" charset="-128"/>
              </a:rPr>
              <a:t>υστεροσκόπου</a:t>
            </a:r>
            <a:r>
              <a:rPr kumimoji="1" lang="el-GR" altLang="ja-JP" sz="2000" dirty="0">
                <a:latin typeface="Book Antiqua" pitchFamily="18" charset="0"/>
                <a:ea typeface="ＭＳ Ｐゴシック" pitchFamily="34" charset="-128"/>
              </a:rPr>
              <a:t> και από τις </a:t>
            </a:r>
            <a:r>
              <a:rPr kumimoji="1" lang="el-GR" altLang="ja-JP" sz="2000" b="1" dirty="0">
                <a:latin typeface="Book Antiqua" pitchFamily="18" charset="0"/>
                <a:ea typeface="ＭＳ Ｐゴシック" pitchFamily="34" charset="-128"/>
              </a:rPr>
              <a:t>οπτικές ιδιότητες </a:t>
            </a:r>
            <a:r>
              <a:rPr kumimoji="1" lang="el-GR" altLang="ja-JP" sz="2000" dirty="0">
                <a:latin typeface="Book Antiqua" pitchFamily="18" charset="0"/>
                <a:ea typeface="ＭＳ Ｐゴシック" pitchFamily="34" charset="-128"/>
              </a:rPr>
              <a:t>των ιστών, των </a:t>
            </a:r>
            <a:r>
              <a:rPr kumimoji="1" lang="el-GR" altLang="ja-JP" sz="2000" dirty="0" err="1">
                <a:latin typeface="Book Antiqua" pitchFamily="18" charset="0"/>
                <a:ea typeface="ＭＳ Ｐゴシック" pitchFamily="34" charset="-128"/>
              </a:rPr>
              <a:t>υστεροσκοπίων</a:t>
            </a:r>
            <a:r>
              <a:rPr kumimoji="1" lang="el-GR" altLang="ja-JP" sz="2000" dirty="0">
                <a:latin typeface="Book Antiqua" pitchFamily="18" charset="0"/>
                <a:ea typeface="ＭＳ Ｐゴシック" pitchFamily="34" charset="-128"/>
              </a:rPr>
              <a:t> και των πηγών φωτισμού</a:t>
            </a:r>
            <a:endParaRPr kumimoji="1" lang="en-US" altLang="ja-JP" sz="2000" b="1" dirty="0">
              <a:latin typeface="Book Antiqua" pitchFamily="18" charset="0"/>
              <a:ea typeface="ＭＳ Ｐゴシック" pitchFamily="34" charset="-128"/>
            </a:endParaRPr>
          </a:p>
        </p:txBody>
      </p:sp>
      <p:sp>
        <p:nvSpPr>
          <p:cNvPr id="37892" name="Rectangle 4"/>
          <p:cNvSpPr>
            <a:spLocks noChangeArrowheads="1"/>
          </p:cNvSpPr>
          <p:nvPr/>
        </p:nvSpPr>
        <p:spPr bwMode="auto">
          <a:xfrm>
            <a:off x="107950" y="981075"/>
            <a:ext cx="8229600" cy="647700"/>
          </a:xfrm>
          <a:prstGeom prst="rect">
            <a:avLst/>
          </a:prstGeom>
          <a:noFill/>
          <a:ln w="9525">
            <a:noFill/>
            <a:miter lim="800000"/>
            <a:headEnd/>
            <a:tailEnd/>
          </a:ln>
        </p:spPr>
        <p:txBody>
          <a:bodyPr anchor="ctr"/>
          <a:lstStyle/>
          <a:p>
            <a:endParaRPr lang="el-GR" sz="2000">
              <a:solidFill>
                <a:schemeClr val="tx2"/>
              </a:solidFill>
              <a:latin typeface="Book Antiqua" pitchFamily="18" charset="0"/>
            </a:endParaRPr>
          </a:p>
        </p:txBody>
      </p:sp>
      <p:sp>
        <p:nvSpPr>
          <p:cNvPr id="13" name="Line 7"/>
          <p:cNvSpPr>
            <a:spLocks noChangeShapeType="1"/>
          </p:cNvSpPr>
          <p:nvPr/>
        </p:nvSpPr>
        <p:spPr bwMode="auto">
          <a:xfrm>
            <a:off x="0" y="5597527"/>
            <a:ext cx="6119813" cy="0"/>
          </a:xfrm>
          <a:prstGeom prst="line">
            <a:avLst/>
          </a:prstGeom>
          <a:noFill/>
          <a:ln w="9525">
            <a:solidFill>
              <a:schemeClr val="tx1"/>
            </a:solidFill>
            <a:round/>
            <a:headEnd/>
            <a:tailEnd/>
          </a:ln>
        </p:spPr>
        <p:txBody>
          <a:bodyPr/>
          <a:lstStyle/>
          <a:p>
            <a:endParaRPr lang="el-GR"/>
          </a:p>
        </p:txBody>
      </p:sp>
      <p:sp>
        <p:nvSpPr>
          <p:cNvPr id="14" name="Line 8"/>
          <p:cNvSpPr>
            <a:spLocks noChangeShapeType="1"/>
          </p:cNvSpPr>
          <p:nvPr/>
        </p:nvSpPr>
        <p:spPr bwMode="auto">
          <a:xfrm flipV="1">
            <a:off x="215900" y="5524502"/>
            <a:ext cx="5688013" cy="1588"/>
          </a:xfrm>
          <a:prstGeom prst="line">
            <a:avLst/>
          </a:prstGeom>
          <a:noFill/>
          <a:ln w="28575">
            <a:solidFill>
              <a:schemeClr val="tx1"/>
            </a:solidFill>
            <a:round/>
            <a:headEnd/>
            <a:tailEnd/>
          </a:ln>
        </p:spPr>
        <p:txBody>
          <a:bodyPr/>
          <a:lstStyle/>
          <a:p>
            <a:endParaRPr lang="el-GR"/>
          </a:p>
        </p:txBody>
      </p:sp>
      <p:sp>
        <p:nvSpPr>
          <p:cNvPr id="15" name="Rectangle 3"/>
          <p:cNvSpPr txBox="1">
            <a:spLocks noChangeArrowheads="1"/>
          </p:cNvSpPr>
          <p:nvPr/>
        </p:nvSpPr>
        <p:spPr bwMode="auto">
          <a:xfrm>
            <a:off x="2143108" y="5643578"/>
            <a:ext cx="3990975" cy="7143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gn="r">
              <a:spcBef>
                <a:spcPct val="20000"/>
              </a:spcBef>
            </a:pPr>
            <a:r>
              <a:rPr kumimoji="0" lang="en-US" sz="1800" b="0" i="1" u="none" strike="noStrike" kern="0" cap="none" spc="0" normalizeH="0" baseline="0" noProof="0" dirty="0">
                <a:ln>
                  <a:noFill/>
                </a:ln>
                <a:solidFill>
                  <a:srgbClr val="082F86"/>
                </a:solidFill>
                <a:effectLst/>
                <a:uLnTx/>
                <a:uFillTx/>
                <a:latin typeface="+mn-lt"/>
                <a:ea typeface="+mn-ea"/>
                <a:cs typeface="+mn-cs"/>
              </a:rPr>
              <a:t>HYS… </a:t>
            </a:r>
            <a:r>
              <a:rPr kumimoji="0" lang="en-US" sz="1800" b="0" i="1" u="none" strike="noStrike" kern="0" cap="none" spc="0" normalizeH="0" baseline="0" noProof="0" dirty="0" err="1">
                <a:ln>
                  <a:noFill/>
                </a:ln>
                <a:solidFill>
                  <a:srgbClr val="082F86"/>
                </a:solidFill>
                <a:effectLst/>
                <a:uLnTx/>
                <a:uFillTx/>
                <a:latin typeface="+mn-lt"/>
                <a:ea typeface="+mn-ea"/>
                <a:cs typeface="+mn-cs"/>
              </a:rPr>
              <a:t>Pantaleoni</a:t>
            </a:r>
            <a:r>
              <a:rPr kumimoji="0" lang="en-US" sz="1800" b="0" i="1" u="none" strike="noStrike" kern="0" cap="none" spc="0" normalizeH="0" baseline="0" noProof="0" dirty="0">
                <a:ln>
                  <a:noFill/>
                </a:ln>
                <a:solidFill>
                  <a:srgbClr val="082F86"/>
                </a:solidFill>
                <a:effectLst/>
                <a:uLnTx/>
                <a:uFillTx/>
                <a:latin typeface="+mn-lt"/>
                <a:ea typeface="+mn-ea"/>
                <a:cs typeface="+mn-cs"/>
              </a:rPr>
              <a:t>… </a:t>
            </a:r>
            <a:r>
              <a:rPr kumimoji="0" lang="el-GR" sz="1800" b="0" i="1" u="none" strike="noStrike" kern="0" cap="none" spc="0" normalizeH="0" baseline="0" noProof="0" dirty="0">
                <a:ln>
                  <a:noFill/>
                </a:ln>
                <a:solidFill>
                  <a:srgbClr val="082F86"/>
                </a:solidFill>
                <a:effectLst/>
                <a:uLnTx/>
                <a:uFillTx/>
                <a:latin typeface="+mn-lt"/>
                <a:ea typeface="+mn-ea"/>
                <a:cs typeface="+mn-cs"/>
              </a:rPr>
              <a:t>Σήμερα</a:t>
            </a:r>
            <a:br>
              <a:rPr kumimoji="0" lang="el-GR" sz="1800" b="0" i="1" u="none" strike="noStrike" kern="0" cap="none" spc="0" normalizeH="0" baseline="0" noProof="0" dirty="0">
                <a:ln>
                  <a:noFill/>
                </a:ln>
                <a:solidFill>
                  <a:srgbClr val="082F86"/>
                </a:solidFill>
                <a:effectLst/>
                <a:uLnTx/>
                <a:uFillTx/>
                <a:latin typeface="+mn-lt"/>
                <a:ea typeface="+mn-ea"/>
                <a:cs typeface="+mn-cs"/>
              </a:rPr>
            </a:br>
            <a:r>
              <a:rPr lang="el-GR" sz="1800" dirty="0">
                <a:solidFill>
                  <a:srgbClr val="CC3300"/>
                </a:solidFill>
                <a:latin typeface="Cambria" pitchFamily="18" charset="0"/>
              </a:rPr>
              <a:t>Προϋποθέσεις</a:t>
            </a:r>
            <a:r>
              <a:rPr lang="el-GR" sz="2000" dirty="0">
                <a:solidFill>
                  <a:srgbClr val="CC3300"/>
                </a:solidFill>
                <a:latin typeface="Cambria" pitchFamily="18" charset="0"/>
              </a:rPr>
              <a:t>  </a:t>
            </a:r>
            <a:r>
              <a:rPr lang="el-GR" sz="2000" b="1" dirty="0">
                <a:solidFill>
                  <a:srgbClr val="CC3300"/>
                </a:solidFill>
                <a:latin typeface="Cambria" pitchFamily="18" charset="0"/>
              </a:rPr>
              <a:t>Εξέλιξης</a:t>
            </a:r>
          </a:p>
          <a:p>
            <a:pPr marL="342900" indent="-342900" algn="r">
              <a:spcBef>
                <a:spcPct val="20000"/>
              </a:spcBef>
            </a:pPr>
            <a:endParaRPr lang="el-GR" sz="1800" dirty="0">
              <a:solidFill>
                <a:srgbClr val="CC3300"/>
              </a:solidFill>
              <a:latin typeface="Cambria" pitchFamily="18"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endParaRPr kumimoji="0" lang="el-GR" sz="1800" b="0" i="1" u="none" strike="noStrike" kern="0" cap="none" spc="0" normalizeH="0" baseline="0" noProof="0" dirty="0">
              <a:ln>
                <a:noFill/>
              </a:ln>
              <a:solidFill>
                <a:srgbClr val="082F86"/>
              </a:solidFill>
              <a:effectLst/>
              <a:uLnTx/>
              <a:uFillTx/>
              <a:latin typeface="+mn-lt"/>
              <a:ea typeface="+mn-ea"/>
              <a:cs typeface="+mn-cs"/>
            </a:endParaRPr>
          </a:p>
        </p:txBody>
      </p:sp>
      <p:sp>
        <p:nvSpPr>
          <p:cNvPr id="16" name="Rectangle 5"/>
          <p:cNvSpPr>
            <a:spLocks noChangeArrowheads="1"/>
          </p:cNvSpPr>
          <p:nvPr/>
        </p:nvSpPr>
        <p:spPr bwMode="auto">
          <a:xfrm>
            <a:off x="685800" y="533400"/>
            <a:ext cx="7467600" cy="381000"/>
          </a:xfrm>
          <a:prstGeom prst="rect">
            <a:avLst/>
          </a:prstGeom>
          <a:noFill/>
          <a:ln w="9525">
            <a:noFill/>
            <a:miter lim="800000"/>
            <a:headEnd/>
            <a:tailEnd/>
          </a:ln>
        </p:spPr>
        <p:txBody>
          <a:bodyPr anchor="ctr"/>
          <a:lstStyle/>
          <a:p>
            <a:pPr algn="r"/>
            <a:r>
              <a:rPr lang="el-GR" dirty="0"/>
              <a:t>Διαγνωστική </a:t>
            </a:r>
            <a:r>
              <a:rPr lang="en-US" dirty="0"/>
              <a:t>HYS</a:t>
            </a:r>
            <a:endParaRPr lang="el-GR" dirty="0">
              <a:solidFill>
                <a:schemeClr val="tx2"/>
              </a:solidFill>
              <a:latin typeface="Cambria" pitchFamily="18" charset="0"/>
            </a:endParaRPr>
          </a:p>
        </p:txBody>
      </p:sp>
      <p:sp>
        <p:nvSpPr>
          <p:cNvPr id="17" name="Line 9"/>
          <p:cNvSpPr>
            <a:spLocks noChangeShapeType="1"/>
          </p:cNvSpPr>
          <p:nvPr/>
        </p:nvSpPr>
        <p:spPr bwMode="auto">
          <a:xfrm>
            <a:off x="1439863" y="1062038"/>
            <a:ext cx="6840538" cy="0"/>
          </a:xfrm>
          <a:prstGeom prst="line">
            <a:avLst/>
          </a:prstGeom>
          <a:noFill/>
          <a:ln w="9525">
            <a:solidFill>
              <a:schemeClr val="tx1"/>
            </a:solidFill>
            <a:round/>
            <a:headEnd/>
            <a:tailEnd/>
          </a:ln>
        </p:spPr>
        <p:txBody>
          <a:bodyPr/>
          <a:lstStyle/>
          <a:p>
            <a:endParaRPr lang="el-GR"/>
          </a:p>
        </p:txBody>
      </p:sp>
      <p:sp>
        <p:nvSpPr>
          <p:cNvPr id="18" name="Line 10"/>
          <p:cNvSpPr>
            <a:spLocks noChangeShapeType="1"/>
          </p:cNvSpPr>
          <p:nvPr/>
        </p:nvSpPr>
        <p:spPr bwMode="auto">
          <a:xfrm>
            <a:off x="1655763" y="990600"/>
            <a:ext cx="6840538" cy="0"/>
          </a:xfrm>
          <a:prstGeom prst="line">
            <a:avLst/>
          </a:prstGeom>
          <a:noFill/>
          <a:ln w="28575">
            <a:solidFill>
              <a:schemeClr val="tx1"/>
            </a:solidFill>
            <a:round/>
            <a:headEnd/>
            <a:tailEnd/>
          </a:ln>
        </p:spPr>
        <p:txBody>
          <a:bodyPr/>
          <a:lstStyle/>
          <a:p>
            <a:endParaRPr lang="el-GR"/>
          </a:p>
        </p:txBody>
      </p:sp>
      <p:sp>
        <p:nvSpPr>
          <p:cNvPr id="19" name="Rectangle 11"/>
          <p:cNvSpPr>
            <a:spLocks noChangeArrowheads="1"/>
          </p:cNvSpPr>
          <p:nvPr/>
        </p:nvSpPr>
        <p:spPr bwMode="auto">
          <a:xfrm>
            <a:off x="700061" y="1023921"/>
            <a:ext cx="7467600" cy="457200"/>
          </a:xfrm>
          <a:prstGeom prst="rect">
            <a:avLst/>
          </a:prstGeom>
          <a:noFill/>
          <a:ln w="9525">
            <a:noFill/>
            <a:miter lim="800000"/>
            <a:headEnd/>
            <a:tailEnd/>
          </a:ln>
        </p:spPr>
        <p:txBody>
          <a:bodyPr anchor="ctr"/>
          <a:lstStyle/>
          <a:p>
            <a:pPr algn="r"/>
            <a:r>
              <a:rPr lang="el-GR" sz="1800" dirty="0">
                <a:solidFill>
                  <a:srgbClr val="CC3300"/>
                </a:solidFill>
                <a:latin typeface="Cambria" pitchFamily="18" charset="0"/>
              </a:rPr>
              <a:t>Υπέρβαση των ορίων της</a:t>
            </a:r>
            <a:endParaRPr lang="en-US" sz="1800" dirty="0">
              <a:solidFill>
                <a:srgbClr val="CC3300"/>
              </a:solidFill>
              <a:latin typeface="Cambria" pitchFamily="18" charset="0"/>
            </a:endParaRP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457200" y="2514600"/>
            <a:ext cx="8001000" cy="3124200"/>
          </a:xfrm>
          <a:prstGeom prst="rect">
            <a:avLst/>
          </a:prstGeom>
          <a:noFill/>
          <a:ln w="9525">
            <a:noFill/>
            <a:miter lim="800000"/>
            <a:headEnd/>
            <a:tailEnd/>
          </a:ln>
        </p:spPr>
        <p:txBody>
          <a:bodyPr wrap="none" anchor="ctr"/>
          <a:lstStyle/>
          <a:p>
            <a:endParaRPr kumimoji="1" lang="el-GR">
              <a:latin typeface="Book Antiqua" pitchFamily="18" charset="0"/>
              <a:ea typeface="ＭＳ Ｐゴシック" pitchFamily="34" charset="-128"/>
            </a:endParaRPr>
          </a:p>
        </p:txBody>
      </p:sp>
      <p:sp>
        <p:nvSpPr>
          <p:cNvPr id="37891" name="Text Box 3"/>
          <p:cNvSpPr txBox="1">
            <a:spLocks noChangeArrowheads="1"/>
          </p:cNvSpPr>
          <p:nvPr/>
        </p:nvSpPr>
        <p:spPr bwMode="auto">
          <a:xfrm>
            <a:off x="1214414" y="2285992"/>
            <a:ext cx="6786610" cy="1815882"/>
          </a:xfrm>
          <a:prstGeom prst="rect">
            <a:avLst/>
          </a:prstGeom>
          <a:noFill/>
          <a:ln w="9525">
            <a:noFill/>
            <a:miter lim="800000"/>
            <a:headEnd/>
            <a:tailEnd/>
          </a:ln>
        </p:spPr>
        <p:txBody>
          <a:bodyPr wrap="square">
            <a:spAutoFit/>
          </a:bodyPr>
          <a:lstStyle/>
          <a:p>
            <a:pPr marL="266700" indent="-266700" defTabSz="352425">
              <a:lnSpc>
                <a:spcPct val="125000"/>
              </a:lnSpc>
              <a:spcBef>
                <a:spcPts val="600"/>
              </a:spcBef>
              <a:spcAft>
                <a:spcPct val="35000"/>
              </a:spcAft>
              <a:buClr>
                <a:schemeClr val="tx1"/>
              </a:buClr>
              <a:buFont typeface="Arial" pitchFamily="34" charset="0"/>
              <a:buChar char="•"/>
            </a:pPr>
            <a:r>
              <a:rPr kumimoji="1" lang="en-US" altLang="ja-JP" sz="2000" dirty="0">
                <a:latin typeface="Book Antiqua" pitchFamily="18" charset="0"/>
                <a:ea typeface="ＭＳ Ｐゴシック" pitchFamily="34" charset="-128"/>
              </a:rPr>
              <a:t> </a:t>
            </a:r>
            <a:r>
              <a:rPr kumimoji="1" lang="el-GR" altLang="ja-JP" sz="2000" dirty="0">
                <a:latin typeface="Book Antiqua" pitchFamily="18" charset="0"/>
                <a:ea typeface="ＭＳ Ｐゴシック" pitchFamily="34" charset="-128"/>
              </a:rPr>
              <a:t>Η </a:t>
            </a:r>
            <a:r>
              <a:rPr kumimoji="1" lang="el-GR" altLang="ja-JP" sz="2000" dirty="0" err="1">
                <a:latin typeface="Book Antiqua" pitchFamily="18" charset="0"/>
                <a:ea typeface="ＭＳ Ｐゴシック" pitchFamily="34" charset="-128"/>
              </a:rPr>
              <a:t>υστεροσκοπική</a:t>
            </a:r>
            <a:r>
              <a:rPr kumimoji="1" lang="el-GR" altLang="ja-JP" sz="2000" dirty="0">
                <a:latin typeface="Book Antiqua" pitchFamily="18" charset="0"/>
                <a:ea typeface="ＭＳ Ｐゴシック" pitchFamily="34" charset="-128"/>
              </a:rPr>
              <a:t> διάγνωση αντιμετωπίζει προβλήματα με την </a:t>
            </a:r>
            <a:r>
              <a:rPr kumimoji="1" lang="el-GR" altLang="ja-JP" sz="2000" b="1" dirty="0">
                <a:latin typeface="Book Antiqua" pitchFamily="18" charset="0"/>
                <a:ea typeface="ＭＳ Ｐゴシック" pitchFamily="34" charset="-128"/>
              </a:rPr>
              <a:t>εκτίμηση της </a:t>
            </a:r>
            <a:r>
              <a:rPr kumimoji="1" lang="el-GR" altLang="ja-JP" sz="2000" b="1" dirty="0" err="1">
                <a:latin typeface="Book Antiqua" pitchFamily="18" charset="0"/>
                <a:ea typeface="ＭＳ Ｐゴシック" pitchFamily="34" charset="-128"/>
              </a:rPr>
              <a:t>αγγείωσης</a:t>
            </a:r>
            <a:endParaRPr kumimoji="1" lang="el-GR" altLang="ja-JP" sz="2000" b="1" dirty="0">
              <a:latin typeface="Book Antiqua" pitchFamily="18" charset="0"/>
              <a:ea typeface="ＭＳ Ｐゴシック" pitchFamily="34" charset="-128"/>
            </a:endParaRPr>
          </a:p>
          <a:p>
            <a:pPr marL="266700" indent="-266700" defTabSz="352425">
              <a:lnSpc>
                <a:spcPct val="125000"/>
              </a:lnSpc>
              <a:spcBef>
                <a:spcPts val="600"/>
              </a:spcBef>
              <a:spcAft>
                <a:spcPct val="35000"/>
              </a:spcAft>
              <a:buClr>
                <a:schemeClr val="tx1"/>
              </a:buClr>
              <a:buFont typeface="Arial" pitchFamily="34" charset="0"/>
              <a:buChar char="•"/>
            </a:pPr>
            <a:r>
              <a:rPr kumimoji="1" lang="el-GR" altLang="ja-JP" sz="2000" dirty="0">
                <a:latin typeface="Book Antiqua" pitchFamily="18" charset="0"/>
                <a:ea typeface="ＭＳ Ｐゴシック" pitchFamily="34" charset="-128"/>
              </a:rPr>
              <a:t>Δυσκολία ακριβούς  διάγνωσης  εστιακών </a:t>
            </a:r>
            <a:br>
              <a:rPr kumimoji="1" lang="el-GR" altLang="ja-JP" sz="2000" dirty="0">
                <a:latin typeface="Book Antiqua" pitchFamily="18" charset="0"/>
                <a:ea typeface="ＭＳ Ｐゴシック" pitchFamily="34" charset="-128"/>
              </a:rPr>
            </a:br>
            <a:r>
              <a:rPr kumimoji="1" lang="el-GR" altLang="ja-JP" sz="2000" dirty="0">
                <a:latin typeface="Book Antiqua" pitchFamily="18" charset="0"/>
                <a:ea typeface="ＭＳ Ｐゴシック" pitchFamily="34" charset="-128"/>
              </a:rPr>
              <a:t>(προ-)</a:t>
            </a:r>
            <a:r>
              <a:rPr kumimoji="1" lang="el-GR" altLang="ja-JP" sz="2000" dirty="0" err="1">
                <a:latin typeface="Book Antiqua" pitchFamily="18" charset="0"/>
                <a:ea typeface="ＭＳ Ｐゴシック" pitchFamily="34" charset="-128"/>
              </a:rPr>
              <a:t>νεοπλασματικών</a:t>
            </a:r>
            <a:r>
              <a:rPr kumimoji="1" lang="el-GR" altLang="ja-JP" sz="2000" dirty="0">
                <a:latin typeface="Book Antiqua" pitchFamily="18" charset="0"/>
                <a:ea typeface="ＭＳ Ｐゴシック" pitchFamily="34" charset="-128"/>
              </a:rPr>
              <a:t> αλλοιώσεων </a:t>
            </a:r>
            <a:endParaRPr kumimoji="1" lang="en-US" altLang="ja-JP" sz="2000" b="1" dirty="0">
              <a:latin typeface="Book Antiqua" pitchFamily="18" charset="0"/>
              <a:ea typeface="ＭＳ Ｐゴシック" pitchFamily="34" charset="-128"/>
            </a:endParaRPr>
          </a:p>
        </p:txBody>
      </p:sp>
      <p:sp>
        <p:nvSpPr>
          <p:cNvPr id="37892" name="Rectangle 4"/>
          <p:cNvSpPr>
            <a:spLocks noChangeArrowheads="1"/>
          </p:cNvSpPr>
          <p:nvPr/>
        </p:nvSpPr>
        <p:spPr bwMode="auto">
          <a:xfrm>
            <a:off x="107950" y="981075"/>
            <a:ext cx="8229600" cy="647700"/>
          </a:xfrm>
          <a:prstGeom prst="rect">
            <a:avLst/>
          </a:prstGeom>
          <a:noFill/>
          <a:ln w="9525">
            <a:noFill/>
            <a:miter lim="800000"/>
            <a:headEnd/>
            <a:tailEnd/>
          </a:ln>
        </p:spPr>
        <p:txBody>
          <a:bodyPr anchor="ctr"/>
          <a:lstStyle/>
          <a:p>
            <a:endParaRPr lang="el-GR" sz="2000">
              <a:solidFill>
                <a:schemeClr val="tx2"/>
              </a:solidFill>
              <a:latin typeface="Book Antiqua" pitchFamily="18" charset="0"/>
            </a:endParaRPr>
          </a:p>
        </p:txBody>
      </p:sp>
      <p:sp>
        <p:nvSpPr>
          <p:cNvPr id="13" name="Line 7"/>
          <p:cNvSpPr>
            <a:spLocks noChangeShapeType="1"/>
          </p:cNvSpPr>
          <p:nvPr/>
        </p:nvSpPr>
        <p:spPr bwMode="auto">
          <a:xfrm>
            <a:off x="0" y="5597527"/>
            <a:ext cx="6119813" cy="0"/>
          </a:xfrm>
          <a:prstGeom prst="line">
            <a:avLst/>
          </a:prstGeom>
          <a:noFill/>
          <a:ln w="9525">
            <a:solidFill>
              <a:schemeClr val="tx1"/>
            </a:solidFill>
            <a:round/>
            <a:headEnd/>
            <a:tailEnd/>
          </a:ln>
        </p:spPr>
        <p:txBody>
          <a:bodyPr/>
          <a:lstStyle/>
          <a:p>
            <a:endParaRPr lang="el-GR"/>
          </a:p>
        </p:txBody>
      </p:sp>
      <p:sp>
        <p:nvSpPr>
          <p:cNvPr id="14" name="Line 8"/>
          <p:cNvSpPr>
            <a:spLocks noChangeShapeType="1"/>
          </p:cNvSpPr>
          <p:nvPr/>
        </p:nvSpPr>
        <p:spPr bwMode="auto">
          <a:xfrm flipV="1">
            <a:off x="215900" y="5524502"/>
            <a:ext cx="5688013" cy="1588"/>
          </a:xfrm>
          <a:prstGeom prst="line">
            <a:avLst/>
          </a:prstGeom>
          <a:noFill/>
          <a:ln w="28575">
            <a:solidFill>
              <a:schemeClr val="tx1"/>
            </a:solidFill>
            <a:round/>
            <a:headEnd/>
            <a:tailEnd/>
          </a:ln>
        </p:spPr>
        <p:txBody>
          <a:bodyPr/>
          <a:lstStyle/>
          <a:p>
            <a:endParaRPr lang="el-GR"/>
          </a:p>
        </p:txBody>
      </p:sp>
      <p:sp>
        <p:nvSpPr>
          <p:cNvPr id="15" name="Rectangle 3"/>
          <p:cNvSpPr txBox="1">
            <a:spLocks noChangeArrowheads="1"/>
          </p:cNvSpPr>
          <p:nvPr/>
        </p:nvSpPr>
        <p:spPr bwMode="auto">
          <a:xfrm>
            <a:off x="2143108" y="5643578"/>
            <a:ext cx="3990975" cy="7143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gn="r">
              <a:spcBef>
                <a:spcPct val="20000"/>
              </a:spcBef>
            </a:pPr>
            <a:r>
              <a:rPr kumimoji="0" lang="en-US" sz="1800" b="0" i="1" u="none" strike="noStrike" kern="0" cap="none" spc="0" normalizeH="0" baseline="0" noProof="0" dirty="0">
                <a:ln>
                  <a:noFill/>
                </a:ln>
                <a:solidFill>
                  <a:srgbClr val="082F86"/>
                </a:solidFill>
                <a:effectLst/>
                <a:uLnTx/>
                <a:uFillTx/>
                <a:latin typeface="+mn-lt"/>
                <a:ea typeface="+mn-ea"/>
                <a:cs typeface="+mn-cs"/>
              </a:rPr>
              <a:t>HYS… </a:t>
            </a:r>
            <a:r>
              <a:rPr kumimoji="0" lang="en-US" sz="1800" b="0" i="1" u="none" strike="noStrike" kern="0" cap="none" spc="0" normalizeH="0" baseline="0" noProof="0" dirty="0" err="1">
                <a:ln>
                  <a:noFill/>
                </a:ln>
                <a:solidFill>
                  <a:srgbClr val="082F86"/>
                </a:solidFill>
                <a:effectLst/>
                <a:uLnTx/>
                <a:uFillTx/>
                <a:latin typeface="+mn-lt"/>
                <a:ea typeface="+mn-ea"/>
                <a:cs typeface="+mn-cs"/>
              </a:rPr>
              <a:t>Pantaleoni</a:t>
            </a:r>
            <a:r>
              <a:rPr kumimoji="0" lang="en-US" sz="1800" b="0" i="1" u="none" strike="noStrike" kern="0" cap="none" spc="0" normalizeH="0" baseline="0" noProof="0" dirty="0">
                <a:ln>
                  <a:noFill/>
                </a:ln>
                <a:solidFill>
                  <a:srgbClr val="082F86"/>
                </a:solidFill>
                <a:effectLst/>
                <a:uLnTx/>
                <a:uFillTx/>
                <a:latin typeface="+mn-lt"/>
                <a:ea typeface="+mn-ea"/>
                <a:cs typeface="+mn-cs"/>
              </a:rPr>
              <a:t>… </a:t>
            </a:r>
            <a:r>
              <a:rPr kumimoji="0" lang="el-GR" sz="1800" b="0" i="1" u="none" strike="noStrike" kern="0" cap="none" spc="0" normalizeH="0" baseline="0" noProof="0" dirty="0">
                <a:ln>
                  <a:noFill/>
                </a:ln>
                <a:solidFill>
                  <a:srgbClr val="082F86"/>
                </a:solidFill>
                <a:effectLst/>
                <a:uLnTx/>
                <a:uFillTx/>
                <a:latin typeface="+mn-lt"/>
                <a:ea typeface="+mn-ea"/>
                <a:cs typeface="+mn-cs"/>
              </a:rPr>
              <a:t>Σήμερα</a:t>
            </a:r>
            <a:br>
              <a:rPr kumimoji="0" lang="el-GR" sz="1800" b="0" i="1" u="none" strike="noStrike" kern="0" cap="none" spc="0" normalizeH="0" baseline="0" noProof="0" dirty="0">
                <a:ln>
                  <a:noFill/>
                </a:ln>
                <a:solidFill>
                  <a:srgbClr val="082F86"/>
                </a:solidFill>
                <a:effectLst/>
                <a:uLnTx/>
                <a:uFillTx/>
                <a:latin typeface="+mn-lt"/>
                <a:ea typeface="+mn-ea"/>
                <a:cs typeface="+mn-cs"/>
              </a:rPr>
            </a:br>
            <a:r>
              <a:rPr lang="el-GR" sz="1800" dirty="0">
                <a:solidFill>
                  <a:srgbClr val="CC3300"/>
                </a:solidFill>
                <a:latin typeface="Cambria" pitchFamily="18" charset="0"/>
              </a:rPr>
              <a:t>Προϋποθέσεις</a:t>
            </a:r>
            <a:r>
              <a:rPr lang="el-GR" sz="2000" dirty="0">
                <a:solidFill>
                  <a:srgbClr val="CC3300"/>
                </a:solidFill>
                <a:latin typeface="Cambria" pitchFamily="18" charset="0"/>
              </a:rPr>
              <a:t>  </a:t>
            </a:r>
            <a:r>
              <a:rPr lang="el-GR" sz="2000" b="1" dirty="0">
                <a:solidFill>
                  <a:srgbClr val="CC3300"/>
                </a:solidFill>
                <a:latin typeface="Cambria" pitchFamily="18" charset="0"/>
              </a:rPr>
              <a:t>Εξέλιξης</a:t>
            </a:r>
          </a:p>
          <a:p>
            <a:pPr marL="342900" indent="-342900" algn="r">
              <a:spcBef>
                <a:spcPct val="20000"/>
              </a:spcBef>
            </a:pPr>
            <a:endParaRPr lang="el-GR" sz="1800" dirty="0">
              <a:solidFill>
                <a:srgbClr val="CC3300"/>
              </a:solidFill>
              <a:latin typeface="Cambria" pitchFamily="18"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endParaRPr kumimoji="0" lang="el-GR" sz="1800" b="0" i="1" u="none" strike="noStrike" kern="0" cap="none" spc="0" normalizeH="0" baseline="0" noProof="0" dirty="0">
              <a:ln>
                <a:noFill/>
              </a:ln>
              <a:solidFill>
                <a:srgbClr val="082F86"/>
              </a:solidFill>
              <a:effectLst/>
              <a:uLnTx/>
              <a:uFillTx/>
              <a:latin typeface="+mn-lt"/>
              <a:ea typeface="+mn-ea"/>
              <a:cs typeface="+mn-cs"/>
            </a:endParaRPr>
          </a:p>
        </p:txBody>
      </p:sp>
      <p:sp>
        <p:nvSpPr>
          <p:cNvPr id="16" name="Rectangle 5"/>
          <p:cNvSpPr>
            <a:spLocks noChangeArrowheads="1"/>
          </p:cNvSpPr>
          <p:nvPr/>
        </p:nvSpPr>
        <p:spPr bwMode="auto">
          <a:xfrm>
            <a:off x="685800" y="533400"/>
            <a:ext cx="7467600" cy="381000"/>
          </a:xfrm>
          <a:prstGeom prst="rect">
            <a:avLst/>
          </a:prstGeom>
          <a:noFill/>
          <a:ln w="9525">
            <a:noFill/>
            <a:miter lim="800000"/>
            <a:headEnd/>
            <a:tailEnd/>
          </a:ln>
        </p:spPr>
        <p:txBody>
          <a:bodyPr anchor="ctr"/>
          <a:lstStyle/>
          <a:p>
            <a:pPr algn="r"/>
            <a:r>
              <a:rPr lang="el-GR" dirty="0"/>
              <a:t>Διαγνωστική </a:t>
            </a:r>
            <a:r>
              <a:rPr lang="en-US" dirty="0"/>
              <a:t>HYS</a:t>
            </a:r>
            <a:endParaRPr lang="el-GR" dirty="0">
              <a:solidFill>
                <a:schemeClr val="tx2"/>
              </a:solidFill>
              <a:latin typeface="Cambria" pitchFamily="18" charset="0"/>
            </a:endParaRPr>
          </a:p>
        </p:txBody>
      </p:sp>
      <p:sp>
        <p:nvSpPr>
          <p:cNvPr id="17" name="Line 9"/>
          <p:cNvSpPr>
            <a:spLocks noChangeShapeType="1"/>
          </p:cNvSpPr>
          <p:nvPr/>
        </p:nvSpPr>
        <p:spPr bwMode="auto">
          <a:xfrm>
            <a:off x="1439863" y="1062038"/>
            <a:ext cx="6840538" cy="0"/>
          </a:xfrm>
          <a:prstGeom prst="line">
            <a:avLst/>
          </a:prstGeom>
          <a:noFill/>
          <a:ln w="9525">
            <a:solidFill>
              <a:schemeClr val="tx1"/>
            </a:solidFill>
            <a:round/>
            <a:headEnd/>
            <a:tailEnd/>
          </a:ln>
        </p:spPr>
        <p:txBody>
          <a:bodyPr/>
          <a:lstStyle/>
          <a:p>
            <a:endParaRPr lang="el-GR"/>
          </a:p>
        </p:txBody>
      </p:sp>
      <p:sp>
        <p:nvSpPr>
          <p:cNvPr id="18" name="Line 10"/>
          <p:cNvSpPr>
            <a:spLocks noChangeShapeType="1"/>
          </p:cNvSpPr>
          <p:nvPr/>
        </p:nvSpPr>
        <p:spPr bwMode="auto">
          <a:xfrm>
            <a:off x="1655763" y="990600"/>
            <a:ext cx="6840538" cy="0"/>
          </a:xfrm>
          <a:prstGeom prst="line">
            <a:avLst/>
          </a:prstGeom>
          <a:noFill/>
          <a:ln w="28575">
            <a:solidFill>
              <a:schemeClr val="tx1"/>
            </a:solidFill>
            <a:round/>
            <a:headEnd/>
            <a:tailEnd/>
          </a:ln>
        </p:spPr>
        <p:txBody>
          <a:bodyPr/>
          <a:lstStyle/>
          <a:p>
            <a:endParaRPr lang="el-GR"/>
          </a:p>
        </p:txBody>
      </p:sp>
      <p:sp>
        <p:nvSpPr>
          <p:cNvPr id="19" name="Rectangle 11"/>
          <p:cNvSpPr>
            <a:spLocks noChangeArrowheads="1"/>
          </p:cNvSpPr>
          <p:nvPr/>
        </p:nvSpPr>
        <p:spPr bwMode="auto">
          <a:xfrm>
            <a:off x="700061" y="1023921"/>
            <a:ext cx="7467600" cy="457200"/>
          </a:xfrm>
          <a:prstGeom prst="rect">
            <a:avLst/>
          </a:prstGeom>
          <a:noFill/>
          <a:ln w="9525">
            <a:noFill/>
            <a:miter lim="800000"/>
            <a:headEnd/>
            <a:tailEnd/>
          </a:ln>
        </p:spPr>
        <p:txBody>
          <a:bodyPr anchor="ctr"/>
          <a:lstStyle/>
          <a:p>
            <a:pPr algn="r"/>
            <a:r>
              <a:rPr lang="el-GR" sz="1800" dirty="0">
                <a:solidFill>
                  <a:srgbClr val="CC3300"/>
                </a:solidFill>
                <a:latin typeface="Cambria" pitchFamily="18" charset="0"/>
              </a:rPr>
              <a:t>Υπέρβαση των ορίων της</a:t>
            </a:r>
            <a:endParaRPr lang="en-US" sz="1800" dirty="0">
              <a:solidFill>
                <a:srgbClr val="CC3300"/>
              </a:solidFill>
              <a:latin typeface="Cambria" pitchFamily="18" charset="0"/>
            </a:endParaRP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457200" y="2514600"/>
            <a:ext cx="8001000" cy="3124200"/>
          </a:xfrm>
          <a:prstGeom prst="rect">
            <a:avLst/>
          </a:prstGeom>
          <a:noFill/>
          <a:ln w="9525">
            <a:noFill/>
            <a:miter lim="800000"/>
            <a:headEnd/>
            <a:tailEnd/>
          </a:ln>
        </p:spPr>
        <p:txBody>
          <a:bodyPr wrap="none" anchor="ctr"/>
          <a:lstStyle/>
          <a:p>
            <a:endParaRPr kumimoji="1" lang="el-GR">
              <a:latin typeface="Book Antiqua" pitchFamily="18" charset="0"/>
              <a:ea typeface="ＭＳ Ｐゴシック" pitchFamily="34" charset="-128"/>
            </a:endParaRPr>
          </a:p>
        </p:txBody>
      </p:sp>
      <p:sp>
        <p:nvSpPr>
          <p:cNvPr id="37892" name="Rectangle 4"/>
          <p:cNvSpPr>
            <a:spLocks noChangeArrowheads="1"/>
          </p:cNvSpPr>
          <p:nvPr/>
        </p:nvSpPr>
        <p:spPr bwMode="auto">
          <a:xfrm>
            <a:off x="107950" y="981075"/>
            <a:ext cx="8229600" cy="647700"/>
          </a:xfrm>
          <a:prstGeom prst="rect">
            <a:avLst/>
          </a:prstGeom>
          <a:noFill/>
          <a:ln w="9525">
            <a:noFill/>
            <a:miter lim="800000"/>
            <a:headEnd/>
            <a:tailEnd/>
          </a:ln>
        </p:spPr>
        <p:txBody>
          <a:bodyPr anchor="ctr"/>
          <a:lstStyle/>
          <a:p>
            <a:endParaRPr lang="el-GR" sz="2000">
              <a:solidFill>
                <a:schemeClr val="tx2"/>
              </a:solidFill>
              <a:latin typeface="Book Antiqua" pitchFamily="18" charset="0"/>
            </a:endParaRPr>
          </a:p>
        </p:txBody>
      </p:sp>
      <p:sp>
        <p:nvSpPr>
          <p:cNvPr id="13" name="Line 7"/>
          <p:cNvSpPr>
            <a:spLocks noChangeShapeType="1"/>
          </p:cNvSpPr>
          <p:nvPr/>
        </p:nvSpPr>
        <p:spPr bwMode="auto">
          <a:xfrm>
            <a:off x="0" y="5597527"/>
            <a:ext cx="6119813" cy="0"/>
          </a:xfrm>
          <a:prstGeom prst="line">
            <a:avLst/>
          </a:prstGeom>
          <a:noFill/>
          <a:ln w="9525">
            <a:solidFill>
              <a:schemeClr val="tx1"/>
            </a:solidFill>
            <a:round/>
            <a:headEnd/>
            <a:tailEnd/>
          </a:ln>
        </p:spPr>
        <p:txBody>
          <a:bodyPr/>
          <a:lstStyle/>
          <a:p>
            <a:endParaRPr lang="el-GR"/>
          </a:p>
        </p:txBody>
      </p:sp>
      <p:sp>
        <p:nvSpPr>
          <p:cNvPr id="14" name="Line 8"/>
          <p:cNvSpPr>
            <a:spLocks noChangeShapeType="1"/>
          </p:cNvSpPr>
          <p:nvPr/>
        </p:nvSpPr>
        <p:spPr bwMode="auto">
          <a:xfrm flipV="1">
            <a:off x="215900" y="5524502"/>
            <a:ext cx="5688013" cy="1588"/>
          </a:xfrm>
          <a:prstGeom prst="line">
            <a:avLst/>
          </a:prstGeom>
          <a:noFill/>
          <a:ln w="28575">
            <a:solidFill>
              <a:schemeClr val="tx1"/>
            </a:solidFill>
            <a:round/>
            <a:headEnd/>
            <a:tailEnd/>
          </a:ln>
        </p:spPr>
        <p:txBody>
          <a:bodyPr/>
          <a:lstStyle/>
          <a:p>
            <a:endParaRPr lang="el-GR"/>
          </a:p>
        </p:txBody>
      </p:sp>
      <p:sp>
        <p:nvSpPr>
          <p:cNvPr id="15" name="Rectangle 3"/>
          <p:cNvSpPr txBox="1">
            <a:spLocks noChangeArrowheads="1"/>
          </p:cNvSpPr>
          <p:nvPr/>
        </p:nvSpPr>
        <p:spPr bwMode="auto">
          <a:xfrm>
            <a:off x="2143108" y="5643578"/>
            <a:ext cx="3990975" cy="7143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gn="r">
              <a:spcBef>
                <a:spcPct val="20000"/>
              </a:spcBef>
            </a:pPr>
            <a:r>
              <a:rPr kumimoji="0" lang="en-US" sz="1800" b="0" i="1" u="none" strike="noStrike" kern="0" cap="none" spc="0" normalizeH="0" baseline="0" noProof="0" dirty="0">
                <a:ln>
                  <a:noFill/>
                </a:ln>
                <a:solidFill>
                  <a:srgbClr val="082F86"/>
                </a:solidFill>
                <a:effectLst/>
                <a:uLnTx/>
                <a:uFillTx/>
                <a:latin typeface="+mn-lt"/>
                <a:ea typeface="+mn-ea"/>
                <a:cs typeface="+mn-cs"/>
              </a:rPr>
              <a:t>HYS… </a:t>
            </a:r>
            <a:r>
              <a:rPr kumimoji="0" lang="en-US" sz="1800" b="0" i="1" u="none" strike="noStrike" kern="0" cap="none" spc="0" normalizeH="0" baseline="0" noProof="0" dirty="0" err="1">
                <a:ln>
                  <a:noFill/>
                </a:ln>
                <a:solidFill>
                  <a:srgbClr val="082F86"/>
                </a:solidFill>
                <a:effectLst/>
                <a:uLnTx/>
                <a:uFillTx/>
                <a:latin typeface="+mn-lt"/>
                <a:ea typeface="+mn-ea"/>
                <a:cs typeface="+mn-cs"/>
              </a:rPr>
              <a:t>Pantaleoni</a:t>
            </a:r>
            <a:r>
              <a:rPr kumimoji="0" lang="en-US" sz="1800" b="0" i="1" u="none" strike="noStrike" kern="0" cap="none" spc="0" normalizeH="0" baseline="0" noProof="0" dirty="0">
                <a:ln>
                  <a:noFill/>
                </a:ln>
                <a:solidFill>
                  <a:srgbClr val="082F86"/>
                </a:solidFill>
                <a:effectLst/>
                <a:uLnTx/>
                <a:uFillTx/>
                <a:latin typeface="+mn-lt"/>
                <a:ea typeface="+mn-ea"/>
                <a:cs typeface="+mn-cs"/>
              </a:rPr>
              <a:t>… </a:t>
            </a:r>
            <a:r>
              <a:rPr kumimoji="0" lang="el-GR" sz="1800" b="0" i="1" u="none" strike="noStrike" kern="0" cap="none" spc="0" normalizeH="0" baseline="0" noProof="0" dirty="0">
                <a:ln>
                  <a:noFill/>
                </a:ln>
                <a:solidFill>
                  <a:srgbClr val="082F86"/>
                </a:solidFill>
                <a:effectLst/>
                <a:uLnTx/>
                <a:uFillTx/>
                <a:latin typeface="+mn-lt"/>
                <a:ea typeface="+mn-ea"/>
                <a:cs typeface="+mn-cs"/>
              </a:rPr>
              <a:t>Σήμερα</a:t>
            </a:r>
            <a:br>
              <a:rPr kumimoji="0" lang="el-GR" sz="1800" b="0" i="1" u="none" strike="noStrike" kern="0" cap="none" spc="0" normalizeH="0" baseline="0" noProof="0" dirty="0">
                <a:ln>
                  <a:noFill/>
                </a:ln>
                <a:solidFill>
                  <a:srgbClr val="082F86"/>
                </a:solidFill>
                <a:effectLst/>
                <a:uLnTx/>
                <a:uFillTx/>
                <a:latin typeface="+mn-lt"/>
                <a:ea typeface="+mn-ea"/>
                <a:cs typeface="+mn-cs"/>
              </a:rPr>
            </a:br>
            <a:r>
              <a:rPr lang="el-GR" sz="1800" dirty="0">
                <a:solidFill>
                  <a:srgbClr val="CC3300"/>
                </a:solidFill>
                <a:latin typeface="Cambria" pitchFamily="18" charset="0"/>
              </a:rPr>
              <a:t>Υπέρβαση των ορίων της</a:t>
            </a:r>
            <a:endParaRPr lang="el-GR" sz="2000" b="1" dirty="0">
              <a:solidFill>
                <a:srgbClr val="CC3300"/>
              </a:solidFill>
              <a:latin typeface="Cambria" pitchFamily="18" charset="0"/>
            </a:endParaRPr>
          </a:p>
          <a:p>
            <a:pPr marL="342900" indent="-342900" algn="r">
              <a:spcBef>
                <a:spcPct val="20000"/>
              </a:spcBef>
            </a:pPr>
            <a:endParaRPr lang="el-GR" sz="1800" dirty="0">
              <a:solidFill>
                <a:srgbClr val="CC3300"/>
              </a:solidFill>
              <a:latin typeface="Cambria" pitchFamily="18"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endParaRPr kumimoji="0" lang="el-GR" sz="1800" b="0" i="1" u="none" strike="noStrike" kern="0" cap="none" spc="0" normalizeH="0" baseline="0" noProof="0" dirty="0">
              <a:ln>
                <a:noFill/>
              </a:ln>
              <a:solidFill>
                <a:srgbClr val="082F86"/>
              </a:solidFill>
              <a:effectLst/>
              <a:uLnTx/>
              <a:uFillTx/>
              <a:latin typeface="+mn-lt"/>
              <a:ea typeface="+mn-ea"/>
              <a:cs typeface="+mn-cs"/>
            </a:endParaRPr>
          </a:p>
        </p:txBody>
      </p:sp>
      <p:sp>
        <p:nvSpPr>
          <p:cNvPr id="16" name="Rectangle 5"/>
          <p:cNvSpPr>
            <a:spLocks noChangeArrowheads="1"/>
          </p:cNvSpPr>
          <p:nvPr/>
        </p:nvSpPr>
        <p:spPr bwMode="auto">
          <a:xfrm>
            <a:off x="685800" y="533400"/>
            <a:ext cx="7467600" cy="381000"/>
          </a:xfrm>
          <a:prstGeom prst="rect">
            <a:avLst/>
          </a:prstGeom>
          <a:noFill/>
          <a:ln w="9525">
            <a:noFill/>
            <a:miter lim="800000"/>
            <a:headEnd/>
            <a:tailEnd/>
          </a:ln>
        </p:spPr>
        <p:txBody>
          <a:bodyPr anchor="ctr"/>
          <a:lstStyle/>
          <a:p>
            <a:pPr algn="r"/>
            <a:r>
              <a:rPr lang="el-GR" dirty="0"/>
              <a:t>Διαγνωστική </a:t>
            </a:r>
            <a:r>
              <a:rPr lang="en-US" dirty="0"/>
              <a:t>HYS</a:t>
            </a:r>
            <a:endParaRPr lang="el-GR" dirty="0">
              <a:solidFill>
                <a:schemeClr val="tx2"/>
              </a:solidFill>
              <a:latin typeface="Cambria" pitchFamily="18" charset="0"/>
            </a:endParaRPr>
          </a:p>
        </p:txBody>
      </p:sp>
      <p:sp>
        <p:nvSpPr>
          <p:cNvPr id="17" name="Line 9"/>
          <p:cNvSpPr>
            <a:spLocks noChangeShapeType="1"/>
          </p:cNvSpPr>
          <p:nvPr/>
        </p:nvSpPr>
        <p:spPr bwMode="auto">
          <a:xfrm>
            <a:off x="1439863" y="1062038"/>
            <a:ext cx="6840538" cy="0"/>
          </a:xfrm>
          <a:prstGeom prst="line">
            <a:avLst/>
          </a:prstGeom>
          <a:noFill/>
          <a:ln w="9525">
            <a:solidFill>
              <a:schemeClr val="tx1"/>
            </a:solidFill>
            <a:round/>
            <a:headEnd/>
            <a:tailEnd/>
          </a:ln>
        </p:spPr>
        <p:txBody>
          <a:bodyPr/>
          <a:lstStyle/>
          <a:p>
            <a:endParaRPr lang="el-GR"/>
          </a:p>
        </p:txBody>
      </p:sp>
      <p:sp>
        <p:nvSpPr>
          <p:cNvPr id="18" name="Line 10"/>
          <p:cNvSpPr>
            <a:spLocks noChangeShapeType="1"/>
          </p:cNvSpPr>
          <p:nvPr/>
        </p:nvSpPr>
        <p:spPr bwMode="auto">
          <a:xfrm>
            <a:off x="1655763" y="990600"/>
            <a:ext cx="6840538" cy="0"/>
          </a:xfrm>
          <a:prstGeom prst="line">
            <a:avLst/>
          </a:prstGeom>
          <a:noFill/>
          <a:ln w="28575">
            <a:solidFill>
              <a:schemeClr val="tx1"/>
            </a:solidFill>
            <a:round/>
            <a:headEnd/>
            <a:tailEnd/>
          </a:ln>
        </p:spPr>
        <p:txBody>
          <a:bodyPr/>
          <a:lstStyle/>
          <a:p>
            <a:endParaRPr lang="el-GR"/>
          </a:p>
        </p:txBody>
      </p:sp>
      <p:sp>
        <p:nvSpPr>
          <p:cNvPr id="19" name="Rectangle 11"/>
          <p:cNvSpPr>
            <a:spLocks noChangeArrowheads="1"/>
          </p:cNvSpPr>
          <p:nvPr/>
        </p:nvSpPr>
        <p:spPr bwMode="auto">
          <a:xfrm>
            <a:off x="700061" y="1023921"/>
            <a:ext cx="7467600" cy="457200"/>
          </a:xfrm>
          <a:prstGeom prst="rect">
            <a:avLst/>
          </a:prstGeom>
          <a:noFill/>
          <a:ln w="9525">
            <a:noFill/>
            <a:miter lim="800000"/>
            <a:headEnd/>
            <a:tailEnd/>
          </a:ln>
        </p:spPr>
        <p:txBody>
          <a:bodyPr anchor="ctr"/>
          <a:lstStyle/>
          <a:p>
            <a:pPr algn="r"/>
            <a:r>
              <a:rPr lang="el-GR" sz="1800" dirty="0">
                <a:solidFill>
                  <a:srgbClr val="CC3300"/>
                </a:solidFill>
                <a:latin typeface="Cambria" pitchFamily="18" charset="0"/>
              </a:rPr>
              <a:t>Εκτίμηση </a:t>
            </a:r>
            <a:r>
              <a:rPr lang="el-GR" sz="1800" dirty="0" err="1">
                <a:solidFill>
                  <a:srgbClr val="CC3300"/>
                </a:solidFill>
                <a:latin typeface="Cambria" pitchFamily="18" charset="0"/>
              </a:rPr>
              <a:t>αγγείωσης</a:t>
            </a:r>
            <a:endParaRPr lang="en-US" sz="1800" dirty="0">
              <a:solidFill>
                <a:srgbClr val="CC3300"/>
              </a:solidFill>
              <a:latin typeface="Cambria" pitchFamily="18" charset="0"/>
            </a:endParaRPr>
          </a:p>
        </p:txBody>
      </p:sp>
      <p:sp>
        <p:nvSpPr>
          <p:cNvPr id="12" name="Rectangle 3"/>
          <p:cNvSpPr txBox="1">
            <a:spLocks noChangeArrowheads="1"/>
          </p:cNvSpPr>
          <p:nvPr/>
        </p:nvSpPr>
        <p:spPr bwMode="auto">
          <a:xfrm>
            <a:off x="3071802" y="2214554"/>
            <a:ext cx="4357688" cy="2571750"/>
          </a:xfrm>
          <a:prstGeom prst="rect">
            <a:avLst/>
          </a:prstGeom>
          <a:noFill/>
          <a:ln w="9525">
            <a:noFill/>
            <a:miter lim="800000"/>
            <a:headEnd/>
            <a:tailEnd/>
          </a:ln>
        </p:spPr>
        <p:txBody>
          <a:bodyPr/>
          <a:lstStyle/>
          <a:p>
            <a:pPr marL="357188" indent="-65088" algn="ctr" eaLnBrk="0" hangingPunct="0">
              <a:spcBef>
                <a:spcPct val="20000"/>
              </a:spcBef>
              <a:buFont typeface="Wingdings" pitchFamily="2" charset="2"/>
              <a:buNone/>
            </a:pPr>
            <a:r>
              <a:rPr lang="el-GR" sz="2200" dirty="0"/>
              <a:t>Προσπάθεια δημιουργίας συστήματος που στοχεύει στον αυτόματο διαχωρισμό των παθολογικών καταστάσεων του ενδομητρίου με τη χρήση τεχνικών ψηφιακής επεξεργασίας εικόνων</a:t>
            </a:r>
          </a:p>
          <a:p>
            <a:pPr marL="357188" indent="-65088" algn="ctr" eaLnBrk="0" hangingPunct="0">
              <a:spcBef>
                <a:spcPct val="20000"/>
              </a:spcBef>
              <a:buFont typeface="Wingdings" pitchFamily="2" charset="2"/>
              <a:buChar char="§"/>
            </a:pPr>
            <a:endParaRPr lang="el-GR" sz="2200" dirty="0"/>
          </a:p>
        </p:txBody>
      </p:sp>
      <p:pic>
        <p:nvPicPr>
          <p:cNvPr id="2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65161" y="2992422"/>
            <a:ext cx="1715182" cy="1532035"/>
          </a:xfrm>
          <a:prstGeom prst="rect">
            <a:avLst/>
          </a:prstGeom>
          <a:noFill/>
          <a:ln w="9525">
            <a:noFill/>
            <a:miter lim="800000"/>
            <a:headEnd/>
            <a:tailEnd/>
          </a:ln>
        </p:spPr>
      </p:pic>
      <p:pic>
        <p:nvPicPr>
          <p:cNvPr id="21"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57224" y="4635484"/>
            <a:ext cx="1722449" cy="1489883"/>
          </a:xfrm>
          <a:prstGeom prst="rect">
            <a:avLst/>
          </a:prstGeom>
          <a:noFill/>
          <a:ln w="9525">
            <a:noFill/>
            <a:miter lim="800000"/>
            <a:headEnd/>
            <a:tailEnd/>
          </a:ln>
        </p:spPr>
      </p:pic>
      <p:pic>
        <p:nvPicPr>
          <p:cNvPr id="22"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61986" y="1214422"/>
            <a:ext cx="1722450" cy="1645412"/>
          </a:xfrm>
          <a:prstGeom prst="rect">
            <a:avLst/>
          </a:prstGeom>
          <a:noFill/>
          <a:ln w="9525">
            <a:noFill/>
            <a:miter lim="800000"/>
            <a:headEnd/>
            <a:tailEnd/>
          </a:ln>
        </p:spPr>
      </p:pic>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457200" y="2514600"/>
            <a:ext cx="8001000" cy="3124200"/>
          </a:xfrm>
          <a:prstGeom prst="rect">
            <a:avLst/>
          </a:prstGeom>
          <a:noFill/>
          <a:ln w="9525">
            <a:noFill/>
            <a:miter lim="800000"/>
            <a:headEnd/>
            <a:tailEnd/>
          </a:ln>
        </p:spPr>
        <p:txBody>
          <a:bodyPr wrap="none" anchor="ctr"/>
          <a:lstStyle/>
          <a:p>
            <a:endParaRPr kumimoji="1" lang="el-GR">
              <a:latin typeface="Book Antiqua" pitchFamily="18" charset="0"/>
              <a:ea typeface="ＭＳ Ｐゴシック" pitchFamily="34" charset="-128"/>
            </a:endParaRPr>
          </a:p>
        </p:txBody>
      </p:sp>
      <p:sp>
        <p:nvSpPr>
          <p:cNvPr id="37892" name="Rectangle 4"/>
          <p:cNvSpPr>
            <a:spLocks noChangeArrowheads="1"/>
          </p:cNvSpPr>
          <p:nvPr/>
        </p:nvSpPr>
        <p:spPr bwMode="auto">
          <a:xfrm>
            <a:off x="107950" y="981075"/>
            <a:ext cx="8229600" cy="647700"/>
          </a:xfrm>
          <a:prstGeom prst="rect">
            <a:avLst/>
          </a:prstGeom>
          <a:noFill/>
          <a:ln w="9525">
            <a:noFill/>
            <a:miter lim="800000"/>
            <a:headEnd/>
            <a:tailEnd/>
          </a:ln>
        </p:spPr>
        <p:txBody>
          <a:bodyPr anchor="ctr"/>
          <a:lstStyle/>
          <a:p>
            <a:endParaRPr lang="el-GR" sz="2000">
              <a:solidFill>
                <a:schemeClr val="tx2"/>
              </a:solidFill>
              <a:latin typeface="Book Antiqua" pitchFamily="18" charset="0"/>
            </a:endParaRPr>
          </a:p>
        </p:txBody>
      </p:sp>
      <p:sp>
        <p:nvSpPr>
          <p:cNvPr id="13" name="Line 7"/>
          <p:cNvSpPr>
            <a:spLocks noChangeShapeType="1"/>
          </p:cNvSpPr>
          <p:nvPr/>
        </p:nvSpPr>
        <p:spPr bwMode="auto">
          <a:xfrm>
            <a:off x="0" y="5597527"/>
            <a:ext cx="6119813" cy="0"/>
          </a:xfrm>
          <a:prstGeom prst="line">
            <a:avLst/>
          </a:prstGeom>
          <a:noFill/>
          <a:ln w="9525">
            <a:solidFill>
              <a:schemeClr val="tx1"/>
            </a:solidFill>
            <a:round/>
            <a:headEnd/>
            <a:tailEnd/>
          </a:ln>
        </p:spPr>
        <p:txBody>
          <a:bodyPr/>
          <a:lstStyle/>
          <a:p>
            <a:endParaRPr lang="el-GR"/>
          </a:p>
        </p:txBody>
      </p:sp>
      <p:sp>
        <p:nvSpPr>
          <p:cNvPr id="14" name="Line 8"/>
          <p:cNvSpPr>
            <a:spLocks noChangeShapeType="1"/>
          </p:cNvSpPr>
          <p:nvPr/>
        </p:nvSpPr>
        <p:spPr bwMode="auto">
          <a:xfrm flipV="1">
            <a:off x="215900" y="5524502"/>
            <a:ext cx="5688013" cy="1588"/>
          </a:xfrm>
          <a:prstGeom prst="line">
            <a:avLst/>
          </a:prstGeom>
          <a:noFill/>
          <a:ln w="28575">
            <a:solidFill>
              <a:schemeClr val="tx1"/>
            </a:solidFill>
            <a:round/>
            <a:headEnd/>
            <a:tailEnd/>
          </a:ln>
        </p:spPr>
        <p:txBody>
          <a:bodyPr/>
          <a:lstStyle/>
          <a:p>
            <a:endParaRPr lang="el-GR"/>
          </a:p>
        </p:txBody>
      </p:sp>
      <p:sp>
        <p:nvSpPr>
          <p:cNvPr id="15" name="Rectangle 3"/>
          <p:cNvSpPr txBox="1">
            <a:spLocks noChangeArrowheads="1"/>
          </p:cNvSpPr>
          <p:nvPr/>
        </p:nvSpPr>
        <p:spPr bwMode="auto">
          <a:xfrm>
            <a:off x="2143108" y="5643578"/>
            <a:ext cx="3990975" cy="7143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gn="r">
              <a:spcBef>
                <a:spcPct val="20000"/>
              </a:spcBef>
            </a:pPr>
            <a:r>
              <a:rPr kumimoji="0" lang="en-US" sz="1800" b="0" i="1" u="none" strike="noStrike" kern="0" cap="none" spc="0" normalizeH="0" baseline="0" noProof="0" dirty="0">
                <a:ln>
                  <a:noFill/>
                </a:ln>
                <a:solidFill>
                  <a:srgbClr val="082F86"/>
                </a:solidFill>
                <a:effectLst/>
                <a:uLnTx/>
                <a:uFillTx/>
                <a:latin typeface="+mn-lt"/>
                <a:ea typeface="+mn-ea"/>
                <a:cs typeface="+mn-cs"/>
              </a:rPr>
              <a:t>HYS… </a:t>
            </a:r>
            <a:r>
              <a:rPr kumimoji="0" lang="en-US" sz="1800" b="0" i="1" u="none" strike="noStrike" kern="0" cap="none" spc="0" normalizeH="0" baseline="0" noProof="0" dirty="0" err="1">
                <a:ln>
                  <a:noFill/>
                </a:ln>
                <a:solidFill>
                  <a:srgbClr val="082F86"/>
                </a:solidFill>
                <a:effectLst/>
                <a:uLnTx/>
                <a:uFillTx/>
                <a:latin typeface="+mn-lt"/>
                <a:ea typeface="+mn-ea"/>
                <a:cs typeface="+mn-cs"/>
              </a:rPr>
              <a:t>Pantaleoni</a:t>
            </a:r>
            <a:r>
              <a:rPr kumimoji="0" lang="en-US" sz="1800" b="0" i="1" u="none" strike="noStrike" kern="0" cap="none" spc="0" normalizeH="0" baseline="0" noProof="0" dirty="0">
                <a:ln>
                  <a:noFill/>
                </a:ln>
                <a:solidFill>
                  <a:srgbClr val="082F86"/>
                </a:solidFill>
                <a:effectLst/>
                <a:uLnTx/>
                <a:uFillTx/>
                <a:latin typeface="+mn-lt"/>
                <a:ea typeface="+mn-ea"/>
                <a:cs typeface="+mn-cs"/>
              </a:rPr>
              <a:t>… </a:t>
            </a:r>
            <a:r>
              <a:rPr kumimoji="0" lang="el-GR" sz="1800" b="0" i="1" u="none" strike="noStrike" kern="0" cap="none" spc="0" normalizeH="0" baseline="0" noProof="0" dirty="0">
                <a:ln>
                  <a:noFill/>
                </a:ln>
                <a:solidFill>
                  <a:srgbClr val="082F86"/>
                </a:solidFill>
                <a:effectLst/>
                <a:uLnTx/>
                <a:uFillTx/>
                <a:latin typeface="+mn-lt"/>
                <a:ea typeface="+mn-ea"/>
                <a:cs typeface="+mn-cs"/>
              </a:rPr>
              <a:t>Σήμερα</a:t>
            </a:r>
            <a:br>
              <a:rPr kumimoji="0" lang="el-GR" sz="1800" b="0" i="1" u="none" strike="noStrike" kern="0" cap="none" spc="0" normalizeH="0" baseline="0" noProof="0" dirty="0">
                <a:ln>
                  <a:noFill/>
                </a:ln>
                <a:solidFill>
                  <a:srgbClr val="082F86"/>
                </a:solidFill>
                <a:effectLst/>
                <a:uLnTx/>
                <a:uFillTx/>
                <a:latin typeface="+mn-lt"/>
                <a:ea typeface="+mn-ea"/>
                <a:cs typeface="+mn-cs"/>
              </a:rPr>
            </a:br>
            <a:r>
              <a:rPr lang="el-GR" sz="1800" dirty="0">
                <a:solidFill>
                  <a:srgbClr val="CC3300"/>
                </a:solidFill>
                <a:latin typeface="Cambria" pitchFamily="18" charset="0"/>
              </a:rPr>
              <a:t>Υπέρβαση των ορίων της</a:t>
            </a:r>
            <a:endParaRPr lang="el-GR" sz="2000" b="1" dirty="0">
              <a:solidFill>
                <a:srgbClr val="CC3300"/>
              </a:solidFill>
              <a:latin typeface="Cambria" pitchFamily="18" charset="0"/>
            </a:endParaRPr>
          </a:p>
          <a:p>
            <a:pPr marL="342900" indent="-342900" algn="r">
              <a:spcBef>
                <a:spcPct val="20000"/>
              </a:spcBef>
            </a:pPr>
            <a:endParaRPr lang="el-GR" sz="1800" dirty="0">
              <a:solidFill>
                <a:srgbClr val="CC3300"/>
              </a:solidFill>
              <a:latin typeface="Cambria" pitchFamily="18"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endParaRPr kumimoji="0" lang="el-GR" sz="1800" b="0" i="1" u="none" strike="noStrike" kern="0" cap="none" spc="0" normalizeH="0" baseline="0" noProof="0" dirty="0">
              <a:ln>
                <a:noFill/>
              </a:ln>
              <a:solidFill>
                <a:srgbClr val="082F86"/>
              </a:solidFill>
              <a:effectLst/>
              <a:uLnTx/>
              <a:uFillTx/>
              <a:latin typeface="+mn-lt"/>
              <a:ea typeface="+mn-ea"/>
              <a:cs typeface="+mn-cs"/>
            </a:endParaRPr>
          </a:p>
        </p:txBody>
      </p:sp>
      <p:sp>
        <p:nvSpPr>
          <p:cNvPr id="16" name="Rectangle 5"/>
          <p:cNvSpPr>
            <a:spLocks noChangeArrowheads="1"/>
          </p:cNvSpPr>
          <p:nvPr/>
        </p:nvSpPr>
        <p:spPr bwMode="auto">
          <a:xfrm>
            <a:off x="685800" y="533400"/>
            <a:ext cx="7467600" cy="381000"/>
          </a:xfrm>
          <a:prstGeom prst="rect">
            <a:avLst/>
          </a:prstGeom>
          <a:noFill/>
          <a:ln w="9525">
            <a:noFill/>
            <a:miter lim="800000"/>
            <a:headEnd/>
            <a:tailEnd/>
          </a:ln>
        </p:spPr>
        <p:txBody>
          <a:bodyPr anchor="ctr"/>
          <a:lstStyle/>
          <a:p>
            <a:pPr algn="r"/>
            <a:r>
              <a:rPr lang="el-GR" dirty="0"/>
              <a:t>Διαγνωστική </a:t>
            </a:r>
            <a:r>
              <a:rPr lang="en-US" dirty="0"/>
              <a:t>HYS</a:t>
            </a:r>
            <a:endParaRPr lang="el-GR" dirty="0">
              <a:solidFill>
                <a:schemeClr val="tx2"/>
              </a:solidFill>
              <a:latin typeface="Cambria" pitchFamily="18" charset="0"/>
            </a:endParaRPr>
          </a:p>
        </p:txBody>
      </p:sp>
      <p:sp>
        <p:nvSpPr>
          <p:cNvPr id="17" name="Line 9"/>
          <p:cNvSpPr>
            <a:spLocks noChangeShapeType="1"/>
          </p:cNvSpPr>
          <p:nvPr/>
        </p:nvSpPr>
        <p:spPr bwMode="auto">
          <a:xfrm>
            <a:off x="1439863" y="1062038"/>
            <a:ext cx="6840538" cy="0"/>
          </a:xfrm>
          <a:prstGeom prst="line">
            <a:avLst/>
          </a:prstGeom>
          <a:noFill/>
          <a:ln w="9525">
            <a:solidFill>
              <a:schemeClr val="tx1"/>
            </a:solidFill>
            <a:round/>
            <a:headEnd/>
            <a:tailEnd/>
          </a:ln>
        </p:spPr>
        <p:txBody>
          <a:bodyPr/>
          <a:lstStyle/>
          <a:p>
            <a:endParaRPr lang="el-GR"/>
          </a:p>
        </p:txBody>
      </p:sp>
      <p:sp>
        <p:nvSpPr>
          <p:cNvPr id="18" name="Line 10"/>
          <p:cNvSpPr>
            <a:spLocks noChangeShapeType="1"/>
          </p:cNvSpPr>
          <p:nvPr/>
        </p:nvSpPr>
        <p:spPr bwMode="auto">
          <a:xfrm>
            <a:off x="1655763" y="990600"/>
            <a:ext cx="6840538" cy="0"/>
          </a:xfrm>
          <a:prstGeom prst="line">
            <a:avLst/>
          </a:prstGeom>
          <a:noFill/>
          <a:ln w="28575">
            <a:solidFill>
              <a:schemeClr val="tx1"/>
            </a:solidFill>
            <a:round/>
            <a:headEnd/>
            <a:tailEnd/>
          </a:ln>
        </p:spPr>
        <p:txBody>
          <a:bodyPr/>
          <a:lstStyle/>
          <a:p>
            <a:endParaRPr lang="el-GR"/>
          </a:p>
        </p:txBody>
      </p:sp>
      <p:sp>
        <p:nvSpPr>
          <p:cNvPr id="19" name="Rectangle 11"/>
          <p:cNvSpPr>
            <a:spLocks noChangeArrowheads="1"/>
          </p:cNvSpPr>
          <p:nvPr/>
        </p:nvSpPr>
        <p:spPr bwMode="auto">
          <a:xfrm>
            <a:off x="700061" y="1023921"/>
            <a:ext cx="7467600" cy="457200"/>
          </a:xfrm>
          <a:prstGeom prst="rect">
            <a:avLst/>
          </a:prstGeom>
          <a:noFill/>
          <a:ln w="9525">
            <a:noFill/>
            <a:miter lim="800000"/>
            <a:headEnd/>
            <a:tailEnd/>
          </a:ln>
        </p:spPr>
        <p:txBody>
          <a:bodyPr anchor="ctr"/>
          <a:lstStyle/>
          <a:p>
            <a:pPr algn="r"/>
            <a:r>
              <a:rPr lang="el-GR" sz="1800" dirty="0">
                <a:solidFill>
                  <a:srgbClr val="CC3300"/>
                </a:solidFill>
                <a:latin typeface="Cambria" pitchFamily="18" charset="0"/>
              </a:rPr>
              <a:t>Εκτίμηση </a:t>
            </a:r>
            <a:r>
              <a:rPr lang="el-GR" sz="1800" dirty="0" err="1">
                <a:solidFill>
                  <a:srgbClr val="CC3300"/>
                </a:solidFill>
                <a:latin typeface="Cambria" pitchFamily="18" charset="0"/>
              </a:rPr>
              <a:t>αγγείωσης</a:t>
            </a:r>
            <a:endParaRPr lang="en-US" sz="1800" dirty="0">
              <a:solidFill>
                <a:srgbClr val="CC3300"/>
              </a:solidFill>
              <a:latin typeface="Cambria" pitchFamily="18" charset="0"/>
            </a:endParaRPr>
          </a:p>
        </p:txBody>
      </p:sp>
      <p:sp>
        <p:nvSpPr>
          <p:cNvPr id="23" name="Rectangle 3"/>
          <p:cNvSpPr txBox="1">
            <a:spLocks noChangeArrowheads="1"/>
          </p:cNvSpPr>
          <p:nvPr/>
        </p:nvSpPr>
        <p:spPr bwMode="auto">
          <a:xfrm>
            <a:off x="1385866" y="1866889"/>
            <a:ext cx="6843712" cy="3429000"/>
          </a:xfrm>
          <a:prstGeom prst="rect">
            <a:avLst/>
          </a:prstGeom>
          <a:noFill/>
          <a:ln w="9525">
            <a:noFill/>
            <a:miter lim="800000"/>
            <a:headEnd/>
            <a:tailEnd/>
          </a:ln>
        </p:spPr>
        <p:txBody>
          <a:bodyPr/>
          <a:lstStyle/>
          <a:p>
            <a:pPr marL="180975" indent="-180975" eaLnBrk="0" hangingPunct="0">
              <a:lnSpc>
                <a:spcPct val="110000"/>
              </a:lnSpc>
              <a:spcBef>
                <a:spcPct val="20000"/>
              </a:spcBef>
              <a:spcAft>
                <a:spcPct val="50000"/>
              </a:spcAft>
              <a:buFont typeface="Wingdings" pitchFamily="2" charset="2"/>
              <a:buChar char="§"/>
            </a:pPr>
            <a:r>
              <a:rPr lang="el-GR" sz="2000" dirty="0"/>
              <a:t> Το σύστημα εξάγει ποσοτικούς δείκτες από τις </a:t>
            </a:r>
            <a:r>
              <a:rPr lang="el-GR" sz="2000" dirty="0" err="1"/>
              <a:t>υστεροσκοπικές</a:t>
            </a:r>
            <a:r>
              <a:rPr lang="el-GR" sz="2000" dirty="0"/>
              <a:t> εικόνες στοχεύοντας στην ποσοτική περιγραφή της μεταβολής της μορφολογίας και της υφής των αγγείων.</a:t>
            </a:r>
          </a:p>
          <a:p>
            <a:pPr marL="180975" indent="-180975" eaLnBrk="0" hangingPunct="0">
              <a:lnSpc>
                <a:spcPct val="110000"/>
              </a:lnSpc>
              <a:spcBef>
                <a:spcPct val="20000"/>
              </a:spcBef>
              <a:spcAft>
                <a:spcPct val="50000"/>
              </a:spcAft>
              <a:buFont typeface="Wingdings" pitchFamily="2" charset="2"/>
              <a:buChar char="§"/>
            </a:pPr>
            <a:r>
              <a:rPr lang="el-GR" sz="2000" dirty="0"/>
              <a:t> Τα αποτελέσματα αποδεικνύουν ότι το προτεινόμενο σύστημα μπορεί να συμβάλει σημαντικά στη μελέτη της </a:t>
            </a:r>
            <a:r>
              <a:rPr lang="el-GR" sz="2000" dirty="0" err="1"/>
              <a:t>αγγείωσης</a:t>
            </a:r>
            <a:r>
              <a:rPr lang="el-GR" sz="2000" dirty="0"/>
              <a:t> και της υφής του ενδομητρίου τόσο σε παθολογικές όσο και σε φυσιολογικές περιπτώσεις.</a:t>
            </a:r>
          </a:p>
          <a:p>
            <a:pPr eaLnBrk="0" hangingPunct="0">
              <a:lnSpc>
                <a:spcPct val="110000"/>
              </a:lnSpc>
              <a:spcBef>
                <a:spcPct val="20000"/>
              </a:spcBef>
              <a:spcAft>
                <a:spcPct val="50000"/>
              </a:spcAft>
            </a:pPr>
            <a:endParaRPr lang="el-GR" sz="2000" dirty="0"/>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85800" y="533400"/>
            <a:ext cx="7467600" cy="381000"/>
          </a:xfrm>
        </p:spPr>
        <p:txBody>
          <a:bodyPr/>
          <a:lstStyle/>
          <a:p>
            <a:pPr algn="r" eaLnBrk="1" hangingPunct="1"/>
            <a:r>
              <a:rPr lang="el-GR" dirty="0"/>
              <a:t>Περιεχόμενα</a:t>
            </a:r>
          </a:p>
        </p:txBody>
      </p:sp>
      <p:sp>
        <p:nvSpPr>
          <p:cNvPr id="12291" name="Rectangle 3"/>
          <p:cNvSpPr>
            <a:spLocks noGrp="1" noChangeArrowheads="1"/>
          </p:cNvSpPr>
          <p:nvPr>
            <p:ph type="body" idx="1"/>
          </p:nvPr>
        </p:nvSpPr>
        <p:spPr>
          <a:xfrm>
            <a:off x="2714612" y="2714620"/>
            <a:ext cx="3786214" cy="642942"/>
          </a:xfrm>
        </p:spPr>
        <p:txBody>
          <a:bodyPr/>
          <a:lstStyle/>
          <a:p>
            <a:pPr eaLnBrk="1" hangingPunct="1"/>
            <a:r>
              <a:rPr lang="el-GR" sz="2800" i="1" dirty="0"/>
              <a:t>Νέα Φιλοσοφία</a:t>
            </a:r>
          </a:p>
        </p:txBody>
      </p:sp>
      <p:grpSp>
        <p:nvGrpSpPr>
          <p:cNvPr id="2" name="Group 4"/>
          <p:cNvGrpSpPr>
            <a:grpSpLocks/>
          </p:cNvGrpSpPr>
          <p:nvPr/>
        </p:nvGrpSpPr>
        <p:grpSpPr bwMode="auto">
          <a:xfrm>
            <a:off x="0" y="990600"/>
            <a:ext cx="8496300" cy="4392613"/>
            <a:chOff x="68" y="845"/>
            <a:chExt cx="5352" cy="2767"/>
          </a:xfrm>
        </p:grpSpPr>
        <p:sp>
          <p:nvSpPr>
            <p:cNvPr id="12295" name="Line 5"/>
            <p:cNvSpPr>
              <a:spLocks noChangeShapeType="1"/>
            </p:cNvSpPr>
            <p:nvPr/>
          </p:nvSpPr>
          <p:spPr bwMode="auto">
            <a:xfrm>
              <a:off x="68" y="3612"/>
              <a:ext cx="3855" cy="0"/>
            </a:xfrm>
            <a:prstGeom prst="line">
              <a:avLst/>
            </a:prstGeom>
            <a:noFill/>
            <a:ln w="9525">
              <a:solidFill>
                <a:schemeClr val="tx1"/>
              </a:solidFill>
              <a:round/>
              <a:headEnd/>
              <a:tailEnd/>
            </a:ln>
          </p:spPr>
          <p:txBody>
            <a:bodyPr/>
            <a:lstStyle/>
            <a:p>
              <a:endParaRPr lang="el-GR"/>
            </a:p>
          </p:txBody>
        </p:sp>
        <p:sp>
          <p:nvSpPr>
            <p:cNvPr id="12296" name="Line 6"/>
            <p:cNvSpPr>
              <a:spLocks noChangeShapeType="1"/>
            </p:cNvSpPr>
            <p:nvPr/>
          </p:nvSpPr>
          <p:spPr bwMode="auto">
            <a:xfrm flipV="1">
              <a:off x="204" y="3566"/>
              <a:ext cx="3583" cy="1"/>
            </a:xfrm>
            <a:prstGeom prst="line">
              <a:avLst/>
            </a:prstGeom>
            <a:noFill/>
            <a:ln w="28575">
              <a:solidFill>
                <a:schemeClr val="tx1"/>
              </a:solidFill>
              <a:round/>
              <a:headEnd/>
              <a:tailEnd/>
            </a:ln>
          </p:spPr>
          <p:txBody>
            <a:bodyPr/>
            <a:lstStyle/>
            <a:p>
              <a:endParaRPr lang="el-GR"/>
            </a:p>
          </p:txBody>
        </p:sp>
        <p:sp>
          <p:nvSpPr>
            <p:cNvPr id="12297" name="Line 7"/>
            <p:cNvSpPr>
              <a:spLocks noChangeShapeType="1"/>
            </p:cNvSpPr>
            <p:nvPr/>
          </p:nvSpPr>
          <p:spPr bwMode="auto">
            <a:xfrm>
              <a:off x="975" y="890"/>
              <a:ext cx="4309" cy="0"/>
            </a:xfrm>
            <a:prstGeom prst="line">
              <a:avLst/>
            </a:prstGeom>
            <a:noFill/>
            <a:ln w="9525">
              <a:solidFill>
                <a:schemeClr val="tx1"/>
              </a:solidFill>
              <a:round/>
              <a:headEnd/>
              <a:tailEnd/>
            </a:ln>
          </p:spPr>
          <p:txBody>
            <a:bodyPr/>
            <a:lstStyle/>
            <a:p>
              <a:endParaRPr lang="el-GR"/>
            </a:p>
          </p:txBody>
        </p:sp>
        <p:sp>
          <p:nvSpPr>
            <p:cNvPr id="12298" name="Line 8"/>
            <p:cNvSpPr>
              <a:spLocks noChangeShapeType="1"/>
            </p:cNvSpPr>
            <p:nvPr/>
          </p:nvSpPr>
          <p:spPr bwMode="auto">
            <a:xfrm>
              <a:off x="1111" y="845"/>
              <a:ext cx="4309" cy="0"/>
            </a:xfrm>
            <a:prstGeom prst="line">
              <a:avLst/>
            </a:prstGeom>
            <a:noFill/>
            <a:ln w="28575">
              <a:solidFill>
                <a:schemeClr val="tx1"/>
              </a:solidFill>
              <a:round/>
              <a:headEnd/>
              <a:tailEnd/>
            </a:ln>
          </p:spPr>
          <p:txBody>
            <a:bodyPr/>
            <a:lstStyle/>
            <a:p>
              <a:endParaRPr lang="el-GR"/>
            </a:p>
          </p:txBody>
        </p:sp>
      </p:grpSp>
      <p:sp>
        <p:nvSpPr>
          <p:cNvPr id="11" name="Rectangle 3"/>
          <p:cNvSpPr txBox="1">
            <a:spLocks noChangeArrowheads="1"/>
          </p:cNvSpPr>
          <p:nvPr/>
        </p:nvSpPr>
        <p:spPr bwMode="auto">
          <a:xfrm>
            <a:off x="2143108" y="5429264"/>
            <a:ext cx="3990975" cy="4286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en-US" sz="1800" b="0" i="1" u="none" strike="noStrike" kern="0" cap="none" spc="0" normalizeH="0" baseline="0" noProof="0" dirty="0">
                <a:ln>
                  <a:noFill/>
                </a:ln>
                <a:solidFill>
                  <a:srgbClr val="082F86"/>
                </a:solidFill>
                <a:effectLst/>
                <a:uLnTx/>
                <a:uFillTx/>
                <a:latin typeface="+mn-lt"/>
                <a:ea typeface="+mn-ea"/>
                <a:cs typeface="+mn-cs"/>
              </a:rPr>
              <a:t>HYS… </a:t>
            </a:r>
            <a:r>
              <a:rPr kumimoji="0" lang="en-US" sz="1800" b="0" i="1" u="none" strike="noStrike" kern="0" cap="none" spc="0" normalizeH="0" baseline="0" noProof="0" dirty="0" err="1">
                <a:ln>
                  <a:noFill/>
                </a:ln>
                <a:solidFill>
                  <a:srgbClr val="082F86"/>
                </a:solidFill>
                <a:effectLst/>
                <a:uLnTx/>
                <a:uFillTx/>
                <a:latin typeface="+mn-lt"/>
                <a:ea typeface="+mn-ea"/>
                <a:cs typeface="+mn-cs"/>
              </a:rPr>
              <a:t>Pantaleoni</a:t>
            </a:r>
            <a:r>
              <a:rPr kumimoji="0" lang="en-US" sz="1800" b="0" i="1" u="none" strike="noStrike" kern="0" cap="none" spc="0" normalizeH="0" baseline="0" noProof="0" dirty="0">
                <a:ln>
                  <a:noFill/>
                </a:ln>
                <a:solidFill>
                  <a:srgbClr val="082F86"/>
                </a:solidFill>
                <a:effectLst/>
                <a:uLnTx/>
                <a:uFillTx/>
                <a:latin typeface="+mn-lt"/>
                <a:ea typeface="+mn-ea"/>
                <a:cs typeface="+mn-cs"/>
              </a:rPr>
              <a:t>… </a:t>
            </a:r>
            <a:r>
              <a:rPr kumimoji="0" lang="el-GR" sz="1800" b="0" i="1" u="none" strike="noStrike" kern="0" cap="none" spc="0" normalizeH="0" baseline="0" noProof="0" dirty="0">
                <a:ln>
                  <a:noFill/>
                </a:ln>
                <a:solidFill>
                  <a:srgbClr val="082F86"/>
                </a:solidFill>
                <a:effectLst/>
                <a:uLnTx/>
                <a:uFillTx/>
                <a:latin typeface="+mn-lt"/>
                <a:ea typeface="+mn-ea"/>
                <a:cs typeface="+mn-cs"/>
              </a:rPr>
              <a:t>Σήμερα</a:t>
            </a:r>
          </a:p>
        </p:txBody>
      </p:sp>
      <p:sp>
        <p:nvSpPr>
          <p:cNvPr id="12" name="Rectangle 2"/>
          <p:cNvSpPr txBox="1">
            <a:spLocks noChangeArrowheads="1"/>
          </p:cNvSpPr>
          <p:nvPr/>
        </p:nvSpPr>
        <p:spPr bwMode="auto">
          <a:xfrm>
            <a:off x="785786" y="1123934"/>
            <a:ext cx="7467600" cy="381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l-GR" sz="2000" b="0" i="0" u="none" strike="noStrike" kern="0" cap="none" spc="0" normalizeH="0" baseline="0" noProof="0" dirty="0">
                <a:ln>
                  <a:noFill/>
                </a:ln>
                <a:solidFill>
                  <a:srgbClr val="C00000"/>
                </a:solidFill>
                <a:effectLst/>
                <a:uLnTx/>
                <a:uFillTx/>
                <a:latin typeface="+mj-lt"/>
                <a:ea typeface="+mj-ea"/>
                <a:cs typeface="+mj-cs"/>
              </a:rPr>
              <a:t>Επεμβατική </a:t>
            </a:r>
            <a:r>
              <a:rPr kumimoji="0" lang="en-US" sz="2000" b="0" i="0" u="none" strike="noStrike" kern="0" cap="none" spc="0" normalizeH="0" baseline="0" noProof="0" dirty="0">
                <a:ln>
                  <a:noFill/>
                </a:ln>
                <a:solidFill>
                  <a:srgbClr val="C00000"/>
                </a:solidFill>
                <a:effectLst/>
                <a:uLnTx/>
                <a:uFillTx/>
                <a:latin typeface="+mj-lt"/>
                <a:ea typeface="+mj-ea"/>
                <a:cs typeface="+mj-cs"/>
              </a:rPr>
              <a:t>HYS</a:t>
            </a:r>
            <a:endParaRPr kumimoji="0" lang="el-GR" sz="2000" b="0" i="0" u="none" strike="noStrike" kern="0" cap="none" spc="0" normalizeH="0" baseline="0" noProof="0" dirty="0">
              <a:ln>
                <a:noFill/>
              </a:ln>
              <a:solidFill>
                <a:srgbClr val="C00000"/>
              </a:solidFill>
              <a:effectLst/>
              <a:uLnTx/>
              <a:uFillTx/>
              <a:latin typeface="+mj-lt"/>
              <a:ea typeface="+mj-ea"/>
              <a:cs typeface="+mj-cs"/>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457200" y="2514600"/>
            <a:ext cx="8001000" cy="3124200"/>
          </a:xfrm>
          <a:prstGeom prst="rect">
            <a:avLst/>
          </a:prstGeom>
          <a:noFill/>
          <a:ln w="9525">
            <a:noFill/>
            <a:miter lim="800000"/>
            <a:headEnd/>
            <a:tailEnd/>
          </a:ln>
        </p:spPr>
        <p:txBody>
          <a:bodyPr wrap="none" anchor="ctr"/>
          <a:lstStyle/>
          <a:p>
            <a:endParaRPr kumimoji="1" lang="el-GR">
              <a:latin typeface="Book Antiqua" pitchFamily="18" charset="0"/>
              <a:ea typeface="ＭＳ Ｐゴシック" pitchFamily="34" charset="-128"/>
            </a:endParaRPr>
          </a:p>
        </p:txBody>
      </p:sp>
      <p:sp>
        <p:nvSpPr>
          <p:cNvPr id="37892" name="Rectangle 4"/>
          <p:cNvSpPr>
            <a:spLocks noChangeArrowheads="1"/>
          </p:cNvSpPr>
          <p:nvPr/>
        </p:nvSpPr>
        <p:spPr bwMode="auto">
          <a:xfrm>
            <a:off x="107950" y="981075"/>
            <a:ext cx="8229600" cy="647700"/>
          </a:xfrm>
          <a:prstGeom prst="rect">
            <a:avLst/>
          </a:prstGeom>
          <a:noFill/>
          <a:ln w="9525">
            <a:noFill/>
            <a:miter lim="800000"/>
            <a:headEnd/>
            <a:tailEnd/>
          </a:ln>
        </p:spPr>
        <p:txBody>
          <a:bodyPr anchor="ctr"/>
          <a:lstStyle/>
          <a:p>
            <a:endParaRPr lang="el-GR" sz="2000">
              <a:solidFill>
                <a:schemeClr val="tx2"/>
              </a:solidFill>
              <a:latin typeface="Book Antiqua" pitchFamily="18" charset="0"/>
            </a:endParaRPr>
          </a:p>
        </p:txBody>
      </p:sp>
      <p:sp>
        <p:nvSpPr>
          <p:cNvPr id="13" name="Line 7"/>
          <p:cNvSpPr>
            <a:spLocks noChangeShapeType="1"/>
          </p:cNvSpPr>
          <p:nvPr/>
        </p:nvSpPr>
        <p:spPr bwMode="auto">
          <a:xfrm>
            <a:off x="0" y="5597527"/>
            <a:ext cx="6119813" cy="0"/>
          </a:xfrm>
          <a:prstGeom prst="line">
            <a:avLst/>
          </a:prstGeom>
          <a:noFill/>
          <a:ln w="9525">
            <a:solidFill>
              <a:schemeClr val="tx1"/>
            </a:solidFill>
            <a:round/>
            <a:headEnd/>
            <a:tailEnd/>
          </a:ln>
        </p:spPr>
        <p:txBody>
          <a:bodyPr/>
          <a:lstStyle/>
          <a:p>
            <a:endParaRPr lang="el-GR"/>
          </a:p>
        </p:txBody>
      </p:sp>
      <p:sp>
        <p:nvSpPr>
          <p:cNvPr id="14" name="Line 8"/>
          <p:cNvSpPr>
            <a:spLocks noChangeShapeType="1"/>
          </p:cNvSpPr>
          <p:nvPr/>
        </p:nvSpPr>
        <p:spPr bwMode="auto">
          <a:xfrm flipV="1">
            <a:off x="215900" y="5524502"/>
            <a:ext cx="5688013" cy="1588"/>
          </a:xfrm>
          <a:prstGeom prst="line">
            <a:avLst/>
          </a:prstGeom>
          <a:noFill/>
          <a:ln w="28575">
            <a:solidFill>
              <a:schemeClr val="tx1"/>
            </a:solidFill>
            <a:round/>
            <a:headEnd/>
            <a:tailEnd/>
          </a:ln>
        </p:spPr>
        <p:txBody>
          <a:bodyPr/>
          <a:lstStyle/>
          <a:p>
            <a:endParaRPr lang="el-GR"/>
          </a:p>
        </p:txBody>
      </p:sp>
      <p:sp>
        <p:nvSpPr>
          <p:cNvPr id="15" name="Rectangle 3"/>
          <p:cNvSpPr txBox="1">
            <a:spLocks noChangeArrowheads="1"/>
          </p:cNvSpPr>
          <p:nvPr/>
        </p:nvSpPr>
        <p:spPr bwMode="auto">
          <a:xfrm>
            <a:off x="2143108" y="5643578"/>
            <a:ext cx="3990975" cy="7143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gn="r">
              <a:spcBef>
                <a:spcPct val="20000"/>
              </a:spcBef>
            </a:pPr>
            <a:r>
              <a:rPr kumimoji="0" lang="en-US" sz="1800" b="0" i="1" u="none" strike="noStrike" kern="0" cap="none" spc="0" normalizeH="0" baseline="0" noProof="0" dirty="0">
                <a:ln>
                  <a:noFill/>
                </a:ln>
                <a:solidFill>
                  <a:srgbClr val="082F86"/>
                </a:solidFill>
                <a:effectLst/>
                <a:uLnTx/>
                <a:uFillTx/>
                <a:latin typeface="+mn-lt"/>
                <a:ea typeface="+mn-ea"/>
                <a:cs typeface="+mn-cs"/>
              </a:rPr>
              <a:t>HYS… </a:t>
            </a:r>
            <a:r>
              <a:rPr kumimoji="0" lang="en-US" sz="1800" b="0" i="1" u="none" strike="noStrike" kern="0" cap="none" spc="0" normalizeH="0" baseline="0" noProof="0" dirty="0" err="1">
                <a:ln>
                  <a:noFill/>
                </a:ln>
                <a:solidFill>
                  <a:srgbClr val="082F86"/>
                </a:solidFill>
                <a:effectLst/>
                <a:uLnTx/>
                <a:uFillTx/>
                <a:latin typeface="+mn-lt"/>
                <a:ea typeface="+mn-ea"/>
                <a:cs typeface="+mn-cs"/>
              </a:rPr>
              <a:t>Pantaleoni</a:t>
            </a:r>
            <a:r>
              <a:rPr kumimoji="0" lang="en-US" sz="1800" b="0" i="1" u="none" strike="noStrike" kern="0" cap="none" spc="0" normalizeH="0" baseline="0" noProof="0" dirty="0">
                <a:ln>
                  <a:noFill/>
                </a:ln>
                <a:solidFill>
                  <a:srgbClr val="082F86"/>
                </a:solidFill>
                <a:effectLst/>
                <a:uLnTx/>
                <a:uFillTx/>
                <a:latin typeface="+mn-lt"/>
                <a:ea typeface="+mn-ea"/>
                <a:cs typeface="+mn-cs"/>
              </a:rPr>
              <a:t>… </a:t>
            </a:r>
            <a:r>
              <a:rPr kumimoji="0" lang="el-GR" sz="1800" b="0" i="1" u="none" strike="noStrike" kern="0" cap="none" spc="0" normalizeH="0" baseline="0" noProof="0" dirty="0">
                <a:ln>
                  <a:noFill/>
                </a:ln>
                <a:solidFill>
                  <a:srgbClr val="082F86"/>
                </a:solidFill>
                <a:effectLst/>
                <a:uLnTx/>
                <a:uFillTx/>
                <a:latin typeface="+mn-lt"/>
                <a:ea typeface="+mn-ea"/>
                <a:cs typeface="+mn-cs"/>
              </a:rPr>
              <a:t>Σήμερα</a:t>
            </a:r>
            <a:br>
              <a:rPr kumimoji="0" lang="el-GR" sz="1800" b="0" i="1" u="none" strike="noStrike" kern="0" cap="none" spc="0" normalizeH="0" baseline="0" noProof="0" dirty="0">
                <a:ln>
                  <a:noFill/>
                </a:ln>
                <a:solidFill>
                  <a:srgbClr val="082F86"/>
                </a:solidFill>
                <a:effectLst/>
                <a:uLnTx/>
                <a:uFillTx/>
                <a:latin typeface="+mn-lt"/>
                <a:ea typeface="+mn-ea"/>
                <a:cs typeface="+mn-cs"/>
              </a:rPr>
            </a:br>
            <a:r>
              <a:rPr lang="el-GR" sz="1800" dirty="0">
                <a:solidFill>
                  <a:srgbClr val="CC3300"/>
                </a:solidFill>
                <a:latin typeface="Cambria" pitchFamily="18" charset="0"/>
              </a:rPr>
              <a:t>Υπέρβαση των ορίων της</a:t>
            </a:r>
            <a:endParaRPr lang="el-GR" sz="2000" b="1" dirty="0">
              <a:solidFill>
                <a:srgbClr val="CC3300"/>
              </a:solidFill>
              <a:latin typeface="Cambria" pitchFamily="18" charset="0"/>
            </a:endParaRPr>
          </a:p>
          <a:p>
            <a:pPr marL="342900" indent="-342900" algn="r">
              <a:spcBef>
                <a:spcPct val="20000"/>
              </a:spcBef>
            </a:pPr>
            <a:endParaRPr lang="el-GR" sz="1800" dirty="0">
              <a:solidFill>
                <a:srgbClr val="CC3300"/>
              </a:solidFill>
              <a:latin typeface="Cambria" pitchFamily="18"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endParaRPr kumimoji="0" lang="el-GR" sz="1800" b="0" i="1" u="none" strike="noStrike" kern="0" cap="none" spc="0" normalizeH="0" baseline="0" noProof="0" dirty="0">
              <a:ln>
                <a:noFill/>
              </a:ln>
              <a:solidFill>
                <a:srgbClr val="082F86"/>
              </a:solidFill>
              <a:effectLst/>
              <a:uLnTx/>
              <a:uFillTx/>
              <a:latin typeface="+mn-lt"/>
              <a:ea typeface="+mn-ea"/>
              <a:cs typeface="+mn-cs"/>
            </a:endParaRPr>
          </a:p>
        </p:txBody>
      </p:sp>
      <p:sp>
        <p:nvSpPr>
          <p:cNvPr id="16" name="Rectangle 5"/>
          <p:cNvSpPr>
            <a:spLocks noChangeArrowheads="1"/>
          </p:cNvSpPr>
          <p:nvPr/>
        </p:nvSpPr>
        <p:spPr bwMode="auto">
          <a:xfrm>
            <a:off x="685800" y="533400"/>
            <a:ext cx="7467600" cy="381000"/>
          </a:xfrm>
          <a:prstGeom prst="rect">
            <a:avLst/>
          </a:prstGeom>
          <a:noFill/>
          <a:ln w="9525">
            <a:noFill/>
            <a:miter lim="800000"/>
            <a:headEnd/>
            <a:tailEnd/>
          </a:ln>
        </p:spPr>
        <p:txBody>
          <a:bodyPr anchor="ctr"/>
          <a:lstStyle/>
          <a:p>
            <a:pPr algn="r"/>
            <a:r>
              <a:rPr lang="el-GR" dirty="0"/>
              <a:t>Διαγνωστική </a:t>
            </a:r>
            <a:r>
              <a:rPr lang="en-US" dirty="0"/>
              <a:t>HYS</a:t>
            </a:r>
            <a:endParaRPr lang="el-GR" dirty="0">
              <a:solidFill>
                <a:schemeClr val="tx2"/>
              </a:solidFill>
              <a:latin typeface="Cambria" pitchFamily="18" charset="0"/>
            </a:endParaRPr>
          </a:p>
        </p:txBody>
      </p:sp>
      <p:sp>
        <p:nvSpPr>
          <p:cNvPr id="17" name="Line 9"/>
          <p:cNvSpPr>
            <a:spLocks noChangeShapeType="1"/>
          </p:cNvSpPr>
          <p:nvPr/>
        </p:nvSpPr>
        <p:spPr bwMode="auto">
          <a:xfrm>
            <a:off x="1439863" y="1062038"/>
            <a:ext cx="6840538" cy="0"/>
          </a:xfrm>
          <a:prstGeom prst="line">
            <a:avLst/>
          </a:prstGeom>
          <a:noFill/>
          <a:ln w="9525">
            <a:solidFill>
              <a:schemeClr val="tx1"/>
            </a:solidFill>
            <a:round/>
            <a:headEnd/>
            <a:tailEnd/>
          </a:ln>
        </p:spPr>
        <p:txBody>
          <a:bodyPr/>
          <a:lstStyle/>
          <a:p>
            <a:endParaRPr lang="el-GR"/>
          </a:p>
        </p:txBody>
      </p:sp>
      <p:sp>
        <p:nvSpPr>
          <p:cNvPr id="18" name="Line 10"/>
          <p:cNvSpPr>
            <a:spLocks noChangeShapeType="1"/>
          </p:cNvSpPr>
          <p:nvPr/>
        </p:nvSpPr>
        <p:spPr bwMode="auto">
          <a:xfrm>
            <a:off x="1655763" y="990600"/>
            <a:ext cx="6840538" cy="0"/>
          </a:xfrm>
          <a:prstGeom prst="line">
            <a:avLst/>
          </a:prstGeom>
          <a:noFill/>
          <a:ln w="28575">
            <a:solidFill>
              <a:schemeClr val="tx1"/>
            </a:solidFill>
            <a:round/>
            <a:headEnd/>
            <a:tailEnd/>
          </a:ln>
        </p:spPr>
        <p:txBody>
          <a:bodyPr/>
          <a:lstStyle/>
          <a:p>
            <a:endParaRPr lang="el-GR"/>
          </a:p>
        </p:txBody>
      </p:sp>
      <p:sp>
        <p:nvSpPr>
          <p:cNvPr id="19" name="Rectangle 11"/>
          <p:cNvSpPr>
            <a:spLocks noChangeArrowheads="1"/>
          </p:cNvSpPr>
          <p:nvPr/>
        </p:nvSpPr>
        <p:spPr bwMode="auto">
          <a:xfrm>
            <a:off x="700061" y="1023921"/>
            <a:ext cx="7467600" cy="457200"/>
          </a:xfrm>
          <a:prstGeom prst="rect">
            <a:avLst/>
          </a:prstGeom>
          <a:noFill/>
          <a:ln w="9525">
            <a:noFill/>
            <a:miter lim="800000"/>
            <a:headEnd/>
            <a:tailEnd/>
          </a:ln>
        </p:spPr>
        <p:txBody>
          <a:bodyPr anchor="ctr"/>
          <a:lstStyle/>
          <a:p>
            <a:pPr algn="r"/>
            <a:r>
              <a:rPr lang="el-GR" sz="1800" dirty="0">
                <a:solidFill>
                  <a:srgbClr val="CC3300"/>
                </a:solidFill>
                <a:latin typeface="Cambria" pitchFamily="18" charset="0"/>
              </a:rPr>
              <a:t>Εκτίμηση </a:t>
            </a:r>
            <a:r>
              <a:rPr lang="el-GR" sz="1800" dirty="0" err="1">
                <a:solidFill>
                  <a:srgbClr val="CC3300"/>
                </a:solidFill>
                <a:latin typeface="Cambria" pitchFamily="18" charset="0"/>
              </a:rPr>
              <a:t>αγγείωσης</a:t>
            </a:r>
            <a:endParaRPr lang="en-US" sz="1800" dirty="0">
              <a:solidFill>
                <a:srgbClr val="CC3300"/>
              </a:solidFill>
              <a:latin typeface="Cambria" pitchFamily="18" charset="0"/>
            </a:endParaRPr>
          </a:p>
        </p:txBody>
      </p:sp>
      <p:sp>
        <p:nvSpPr>
          <p:cNvPr id="12" name="Rectangle 3"/>
          <p:cNvSpPr txBox="1">
            <a:spLocks noChangeArrowheads="1"/>
          </p:cNvSpPr>
          <p:nvPr/>
        </p:nvSpPr>
        <p:spPr bwMode="auto">
          <a:xfrm>
            <a:off x="823886" y="1824026"/>
            <a:ext cx="7239000" cy="3200400"/>
          </a:xfrm>
          <a:prstGeom prst="rect">
            <a:avLst/>
          </a:prstGeom>
          <a:noFill/>
          <a:ln w="9525">
            <a:noFill/>
            <a:miter lim="800000"/>
            <a:headEnd/>
            <a:tailEnd/>
          </a:ln>
        </p:spPr>
        <p:txBody>
          <a:bodyPr/>
          <a:lstStyle/>
          <a:p>
            <a:pPr defTabSz="265113" eaLnBrk="0" hangingPunct="0">
              <a:lnSpc>
                <a:spcPct val="85000"/>
              </a:lnSpc>
              <a:spcBef>
                <a:spcPct val="5000"/>
              </a:spcBef>
              <a:spcAft>
                <a:spcPct val="25000"/>
              </a:spcAft>
              <a:buFont typeface="Wingdings" pitchFamily="2" charset="2"/>
              <a:buChar char="§"/>
            </a:pPr>
            <a:r>
              <a:rPr lang="en-US" sz="2000" dirty="0"/>
              <a:t> </a:t>
            </a:r>
            <a:r>
              <a:rPr lang="el-GR" sz="2000" dirty="0" err="1"/>
              <a:t>Προεπεξεργασία</a:t>
            </a:r>
            <a:r>
              <a:rPr lang="el-GR" sz="2000" dirty="0"/>
              <a:t> &amp; εξομάλυνση </a:t>
            </a:r>
            <a:br>
              <a:rPr lang="el-GR" sz="2000" dirty="0"/>
            </a:br>
            <a:r>
              <a:rPr lang="el-GR" sz="2000" dirty="0"/>
              <a:t>	της </a:t>
            </a:r>
            <a:r>
              <a:rPr lang="el-GR" sz="2000" dirty="0" err="1"/>
              <a:t>υστεροσκοπικής</a:t>
            </a:r>
            <a:r>
              <a:rPr lang="el-GR" sz="2000" dirty="0"/>
              <a:t> εικόνας για ανάσχεση θορύβου</a:t>
            </a:r>
            <a:br>
              <a:rPr lang="el-GR" sz="2000" dirty="0"/>
            </a:br>
            <a:r>
              <a:rPr lang="el-GR" sz="2000" dirty="0"/>
              <a:t>	</a:t>
            </a:r>
            <a:r>
              <a:rPr lang="el-GR" sz="1200" dirty="0"/>
              <a:t>Εφαρμογή φίλτρου </a:t>
            </a:r>
            <a:r>
              <a:rPr lang="en-US" sz="1200" dirty="0" err="1"/>
              <a:t>Clahe</a:t>
            </a:r>
            <a:r>
              <a:rPr lang="el-GR" sz="1600" dirty="0"/>
              <a:t> </a:t>
            </a:r>
            <a:r>
              <a:rPr lang="el-GR" sz="1200" dirty="0"/>
              <a:t>που ενισχύει την αντίθεση στις αγγειακές δομές και μειώνει την αντίθεση στις 	ομογενείς περιοχές της εικόνας στοχεύοντας στην ανάσχεση του 	θορύβου.</a:t>
            </a:r>
            <a:endParaRPr lang="el-GR" sz="1600" dirty="0"/>
          </a:p>
          <a:p>
            <a:pPr defTabSz="265113" eaLnBrk="0" hangingPunct="0">
              <a:spcBef>
                <a:spcPct val="20000"/>
              </a:spcBef>
              <a:spcAft>
                <a:spcPct val="25000"/>
              </a:spcAft>
              <a:buFont typeface="Wingdings" pitchFamily="2" charset="2"/>
              <a:buChar char="§"/>
            </a:pPr>
            <a:r>
              <a:rPr lang="en-US" sz="2000" dirty="0"/>
              <a:t> </a:t>
            </a:r>
            <a:r>
              <a:rPr lang="el-GR" sz="2000" dirty="0"/>
              <a:t>Αυτόματη αναγνώριση των κεντρικών αξόνων των αγγείων</a:t>
            </a:r>
          </a:p>
          <a:p>
            <a:pPr defTabSz="265113" eaLnBrk="0" hangingPunct="0">
              <a:spcBef>
                <a:spcPct val="20000"/>
              </a:spcBef>
              <a:spcAft>
                <a:spcPct val="25000"/>
              </a:spcAft>
              <a:buFont typeface="Wingdings" pitchFamily="2" charset="2"/>
              <a:buChar char="§"/>
            </a:pPr>
            <a:r>
              <a:rPr lang="el-GR" sz="2000" dirty="0"/>
              <a:t> Καταμέτρηση και σήμανση κάθε αγγείου</a:t>
            </a:r>
          </a:p>
          <a:p>
            <a:pPr defTabSz="265113" eaLnBrk="0" hangingPunct="0">
              <a:spcBef>
                <a:spcPct val="20000"/>
              </a:spcBef>
              <a:spcAft>
                <a:spcPct val="25000"/>
              </a:spcAft>
              <a:buFont typeface="Wingdings" pitchFamily="2" charset="2"/>
              <a:buChar char="§"/>
            </a:pPr>
            <a:r>
              <a:rPr lang="el-GR" sz="2000" dirty="0"/>
              <a:t> Εφαρμογή αλγορίθμου για την εξαγωγή μεγεθών</a:t>
            </a:r>
          </a:p>
          <a:p>
            <a:pPr defTabSz="265113" eaLnBrk="0" hangingPunct="0">
              <a:spcBef>
                <a:spcPct val="20000"/>
              </a:spcBef>
              <a:spcAft>
                <a:spcPct val="25000"/>
              </a:spcAft>
              <a:buFont typeface="Wingdings" pitchFamily="2" charset="2"/>
              <a:buChar char="§"/>
            </a:pPr>
            <a:r>
              <a:rPr lang="el-GR" sz="2000" dirty="0"/>
              <a:t> Ταξινόμηση των εικόνων με χρήση </a:t>
            </a:r>
            <a:r>
              <a:rPr lang="el-GR" sz="2000" dirty="0" err="1"/>
              <a:t>κατηγοριοποιητή</a:t>
            </a:r>
            <a:r>
              <a:rPr lang="el-GR" sz="2000" dirty="0"/>
              <a:t> </a:t>
            </a:r>
          </a:p>
          <a:p>
            <a:pPr defTabSz="265113" eaLnBrk="0" hangingPunct="0">
              <a:spcBef>
                <a:spcPct val="20000"/>
              </a:spcBef>
              <a:spcAft>
                <a:spcPct val="25000"/>
              </a:spcAft>
            </a:pPr>
            <a:endParaRPr lang="el-GR" sz="2000" dirty="0"/>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457200" y="2514600"/>
            <a:ext cx="8001000" cy="3124200"/>
          </a:xfrm>
          <a:prstGeom prst="rect">
            <a:avLst/>
          </a:prstGeom>
          <a:noFill/>
          <a:ln w="9525">
            <a:noFill/>
            <a:miter lim="800000"/>
            <a:headEnd/>
            <a:tailEnd/>
          </a:ln>
        </p:spPr>
        <p:txBody>
          <a:bodyPr wrap="none" anchor="ctr"/>
          <a:lstStyle/>
          <a:p>
            <a:endParaRPr kumimoji="1" lang="el-GR">
              <a:latin typeface="Book Antiqua" pitchFamily="18" charset="0"/>
              <a:ea typeface="ＭＳ Ｐゴシック" pitchFamily="34" charset="-128"/>
            </a:endParaRPr>
          </a:p>
        </p:txBody>
      </p:sp>
      <p:sp>
        <p:nvSpPr>
          <p:cNvPr id="37892" name="Rectangle 4"/>
          <p:cNvSpPr>
            <a:spLocks noChangeArrowheads="1"/>
          </p:cNvSpPr>
          <p:nvPr/>
        </p:nvSpPr>
        <p:spPr bwMode="auto">
          <a:xfrm>
            <a:off x="107950" y="981075"/>
            <a:ext cx="8229600" cy="647700"/>
          </a:xfrm>
          <a:prstGeom prst="rect">
            <a:avLst/>
          </a:prstGeom>
          <a:noFill/>
          <a:ln w="9525">
            <a:noFill/>
            <a:miter lim="800000"/>
            <a:headEnd/>
            <a:tailEnd/>
          </a:ln>
        </p:spPr>
        <p:txBody>
          <a:bodyPr anchor="ctr"/>
          <a:lstStyle/>
          <a:p>
            <a:endParaRPr lang="el-GR" sz="2000">
              <a:solidFill>
                <a:schemeClr val="tx2"/>
              </a:solidFill>
              <a:latin typeface="Book Antiqua" pitchFamily="18" charset="0"/>
            </a:endParaRPr>
          </a:p>
        </p:txBody>
      </p:sp>
      <p:sp>
        <p:nvSpPr>
          <p:cNvPr id="13" name="Line 7"/>
          <p:cNvSpPr>
            <a:spLocks noChangeShapeType="1"/>
          </p:cNvSpPr>
          <p:nvPr/>
        </p:nvSpPr>
        <p:spPr bwMode="auto">
          <a:xfrm>
            <a:off x="0" y="5597527"/>
            <a:ext cx="6119813" cy="0"/>
          </a:xfrm>
          <a:prstGeom prst="line">
            <a:avLst/>
          </a:prstGeom>
          <a:noFill/>
          <a:ln w="9525">
            <a:solidFill>
              <a:schemeClr val="tx1"/>
            </a:solidFill>
            <a:round/>
            <a:headEnd/>
            <a:tailEnd/>
          </a:ln>
        </p:spPr>
        <p:txBody>
          <a:bodyPr/>
          <a:lstStyle/>
          <a:p>
            <a:endParaRPr lang="el-GR"/>
          </a:p>
        </p:txBody>
      </p:sp>
      <p:sp>
        <p:nvSpPr>
          <p:cNvPr id="14" name="Line 8"/>
          <p:cNvSpPr>
            <a:spLocks noChangeShapeType="1"/>
          </p:cNvSpPr>
          <p:nvPr/>
        </p:nvSpPr>
        <p:spPr bwMode="auto">
          <a:xfrm flipV="1">
            <a:off x="215900" y="5524502"/>
            <a:ext cx="5688013" cy="1588"/>
          </a:xfrm>
          <a:prstGeom prst="line">
            <a:avLst/>
          </a:prstGeom>
          <a:noFill/>
          <a:ln w="28575">
            <a:solidFill>
              <a:schemeClr val="tx1"/>
            </a:solidFill>
            <a:round/>
            <a:headEnd/>
            <a:tailEnd/>
          </a:ln>
        </p:spPr>
        <p:txBody>
          <a:bodyPr/>
          <a:lstStyle/>
          <a:p>
            <a:endParaRPr lang="el-GR"/>
          </a:p>
        </p:txBody>
      </p:sp>
      <p:sp>
        <p:nvSpPr>
          <p:cNvPr id="15" name="Rectangle 3"/>
          <p:cNvSpPr txBox="1">
            <a:spLocks noChangeArrowheads="1"/>
          </p:cNvSpPr>
          <p:nvPr/>
        </p:nvSpPr>
        <p:spPr bwMode="auto">
          <a:xfrm>
            <a:off x="2143108" y="5643578"/>
            <a:ext cx="3990975" cy="7143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gn="r">
              <a:spcBef>
                <a:spcPct val="20000"/>
              </a:spcBef>
            </a:pPr>
            <a:r>
              <a:rPr kumimoji="0" lang="en-US" sz="1800" b="0" i="1" u="none" strike="noStrike" kern="0" cap="none" spc="0" normalizeH="0" baseline="0" noProof="0" dirty="0">
                <a:ln>
                  <a:noFill/>
                </a:ln>
                <a:solidFill>
                  <a:srgbClr val="082F86"/>
                </a:solidFill>
                <a:effectLst/>
                <a:uLnTx/>
                <a:uFillTx/>
                <a:latin typeface="+mn-lt"/>
                <a:ea typeface="+mn-ea"/>
                <a:cs typeface="+mn-cs"/>
              </a:rPr>
              <a:t>HYS… </a:t>
            </a:r>
            <a:r>
              <a:rPr kumimoji="0" lang="en-US" sz="1800" b="0" i="1" u="none" strike="noStrike" kern="0" cap="none" spc="0" normalizeH="0" baseline="0" noProof="0" dirty="0" err="1">
                <a:ln>
                  <a:noFill/>
                </a:ln>
                <a:solidFill>
                  <a:srgbClr val="082F86"/>
                </a:solidFill>
                <a:effectLst/>
                <a:uLnTx/>
                <a:uFillTx/>
                <a:latin typeface="+mn-lt"/>
                <a:ea typeface="+mn-ea"/>
                <a:cs typeface="+mn-cs"/>
              </a:rPr>
              <a:t>Pantaleoni</a:t>
            </a:r>
            <a:r>
              <a:rPr kumimoji="0" lang="en-US" sz="1800" b="0" i="1" u="none" strike="noStrike" kern="0" cap="none" spc="0" normalizeH="0" baseline="0" noProof="0" dirty="0">
                <a:ln>
                  <a:noFill/>
                </a:ln>
                <a:solidFill>
                  <a:srgbClr val="082F86"/>
                </a:solidFill>
                <a:effectLst/>
                <a:uLnTx/>
                <a:uFillTx/>
                <a:latin typeface="+mn-lt"/>
                <a:ea typeface="+mn-ea"/>
                <a:cs typeface="+mn-cs"/>
              </a:rPr>
              <a:t>… </a:t>
            </a:r>
            <a:r>
              <a:rPr kumimoji="0" lang="el-GR" sz="1800" b="0" i="1" u="none" strike="noStrike" kern="0" cap="none" spc="0" normalizeH="0" baseline="0" noProof="0" dirty="0">
                <a:ln>
                  <a:noFill/>
                </a:ln>
                <a:solidFill>
                  <a:srgbClr val="082F86"/>
                </a:solidFill>
                <a:effectLst/>
                <a:uLnTx/>
                <a:uFillTx/>
                <a:latin typeface="+mn-lt"/>
                <a:ea typeface="+mn-ea"/>
                <a:cs typeface="+mn-cs"/>
              </a:rPr>
              <a:t>Σήμερα</a:t>
            </a:r>
            <a:br>
              <a:rPr kumimoji="0" lang="el-GR" sz="1800" b="0" i="1" u="none" strike="noStrike" kern="0" cap="none" spc="0" normalizeH="0" baseline="0" noProof="0" dirty="0">
                <a:ln>
                  <a:noFill/>
                </a:ln>
                <a:solidFill>
                  <a:srgbClr val="082F86"/>
                </a:solidFill>
                <a:effectLst/>
                <a:uLnTx/>
                <a:uFillTx/>
                <a:latin typeface="+mn-lt"/>
                <a:ea typeface="+mn-ea"/>
                <a:cs typeface="+mn-cs"/>
              </a:rPr>
            </a:br>
            <a:r>
              <a:rPr lang="el-GR" sz="1800" dirty="0">
                <a:solidFill>
                  <a:srgbClr val="CC3300"/>
                </a:solidFill>
                <a:latin typeface="Cambria" pitchFamily="18" charset="0"/>
              </a:rPr>
              <a:t>Υπέρβαση των ορίων της</a:t>
            </a:r>
            <a:endParaRPr lang="el-GR" sz="2000" b="1" dirty="0">
              <a:solidFill>
                <a:srgbClr val="CC3300"/>
              </a:solidFill>
              <a:latin typeface="Cambria" pitchFamily="18" charset="0"/>
            </a:endParaRPr>
          </a:p>
          <a:p>
            <a:pPr marL="342900" indent="-342900" algn="r">
              <a:spcBef>
                <a:spcPct val="20000"/>
              </a:spcBef>
            </a:pPr>
            <a:endParaRPr lang="el-GR" sz="1800" dirty="0">
              <a:solidFill>
                <a:srgbClr val="CC3300"/>
              </a:solidFill>
              <a:latin typeface="Cambria" pitchFamily="18"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endParaRPr kumimoji="0" lang="el-GR" sz="1800" b="0" i="1" u="none" strike="noStrike" kern="0" cap="none" spc="0" normalizeH="0" baseline="0" noProof="0" dirty="0">
              <a:ln>
                <a:noFill/>
              </a:ln>
              <a:solidFill>
                <a:srgbClr val="082F86"/>
              </a:solidFill>
              <a:effectLst/>
              <a:uLnTx/>
              <a:uFillTx/>
              <a:latin typeface="+mn-lt"/>
              <a:ea typeface="+mn-ea"/>
              <a:cs typeface="+mn-cs"/>
            </a:endParaRPr>
          </a:p>
        </p:txBody>
      </p:sp>
      <p:sp>
        <p:nvSpPr>
          <p:cNvPr id="16" name="Rectangle 5"/>
          <p:cNvSpPr>
            <a:spLocks noChangeArrowheads="1"/>
          </p:cNvSpPr>
          <p:nvPr/>
        </p:nvSpPr>
        <p:spPr bwMode="auto">
          <a:xfrm>
            <a:off x="685800" y="533400"/>
            <a:ext cx="7467600" cy="381000"/>
          </a:xfrm>
          <a:prstGeom prst="rect">
            <a:avLst/>
          </a:prstGeom>
          <a:noFill/>
          <a:ln w="9525">
            <a:noFill/>
            <a:miter lim="800000"/>
            <a:headEnd/>
            <a:tailEnd/>
          </a:ln>
        </p:spPr>
        <p:txBody>
          <a:bodyPr anchor="ctr"/>
          <a:lstStyle/>
          <a:p>
            <a:pPr algn="r"/>
            <a:r>
              <a:rPr lang="el-GR" dirty="0"/>
              <a:t>Διαγνωστική </a:t>
            </a:r>
            <a:r>
              <a:rPr lang="en-US" dirty="0"/>
              <a:t>HYS</a:t>
            </a:r>
            <a:endParaRPr lang="el-GR" dirty="0">
              <a:solidFill>
                <a:schemeClr val="tx2"/>
              </a:solidFill>
              <a:latin typeface="Cambria" pitchFamily="18" charset="0"/>
            </a:endParaRPr>
          </a:p>
        </p:txBody>
      </p:sp>
      <p:sp>
        <p:nvSpPr>
          <p:cNvPr id="17" name="Line 9"/>
          <p:cNvSpPr>
            <a:spLocks noChangeShapeType="1"/>
          </p:cNvSpPr>
          <p:nvPr/>
        </p:nvSpPr>
        <p:spPr bwMode="auto">
          <a:xfrm>
            <a:off x="1439863" y="1062038"/>
            <a:ext cx="6840538" cy="0"/>
          </a:xfrm>
          <a:prstGeom prst="line">
            <a:avLst/>
          </a:prstGeom>
          <a:noFill/>
          <a:ln w="9525">
            <a:solidFill>
              <a:schemeClr val="tx1"/>
            </a:solidFill>
            <a:round/>
            <a:headEnd/>
            <a:tailEnd/>
          </a:ln>
        </p:spPr>
        <p:txBody>
          <a:bodyPr/>
          <a:lstStyle/>
          <a:p>
            <a:endParaRPr lang="el-GR"/>
          </a:p>
        </p:txBody>
      </p:sp>
      <p:sp>
        <p:nvSpPr>
          <p:cNvPr id="18" name="Line 10"/>
          <p:cNvSpPr>
            <a:spLocks noChangeShapeType="1"/>
          </p:cNvSpPr>
          <p:nvPr/>
        </p:nvSpPr>
        <p:spPr bwMode="auto">
          <a:xfrm>
            <a:off x="1655763" y="990600"/>
            <a:ext cx="6840538" cy="0"/>
          </a:xfrm>
          <a:prstGeom prst="line">
            <a:avLst/>
          </a:prstGeom>
          <a:noFill/>
          <a:ln w="28575">
            <a:solidFill>
              <a:schemeClr val="tx1"/>
            </a:solidFill>
            <a:round/>
            <a:headEnd/>
            <a:tailEnd/>
          </a:ln>
        </p:spPr>
        <p:txBody>
          <a:bodyPr/>
          <a:lstStyle/>
          <a:p>
            <a:endParaRPr lang="el-GR"/>
          </a:p>
        </p:txBody>
      </p:sp>
      <p:sp>
        <p:nvSpPr>
          <p:cNvPr id="19" name="Rectangle 11"/>
          <p:cNvSpPr>
            <a:spLocks noChangeArrowheads="1"/>
          </p:cNvSpPr>
          <p:nvPr/>
        </p:nvSpPr>
        <p:spPr bwMode="auto">
          <a:xfrm>
            <a:off x="700061" y="1023921"/>
            <a:ext cx="7467600" cy="457200"/>
          </a:xfrm>
          <a:prstGeom prst="rect">
            <a:avLst/>
          </a:prstGeom>
          <a:noFill/>
          <a:ln w="9525">
            <a:noFill/>
            <a:miter lim="800000"/>
            <a:headEnd/>
            <a:tailEnd/>
          </a:ln>
        </p:spPr>
        <p:txBody>
          <a:bodyPr anchor="ctr"/>
          <a:lstStyle/>
          <a:p>
            <a:pPr algn="r"/>
            <a:r>
              <a:rPr lang="el-GR" sz="1800" dirty="0">
                <a:solidFill>
                  <a:srgbClr val="CC3300"/>
                </a:solidFill>
                <a:latin typeface="Cambria" pitchFamily="18" charset="0"/>
              </a:rPr>
              <a:t>Εκτίμηση </a:t>
            </a:r>
            <a:r>
              <a:rPr lang="el-GR" sz="1800" dirty="0" err="1">
                <a:solidFill>
                  <a:srgbClr val="CC3300"/>
                </a:solidFill>
                <a:latin typeface="Cambria" pitchFamily="18" charset="0"/>
              </a:rPr>
              <a:t>αγγείωσης</a:t>
            </a:r>
            <a:endParaRPr lang="en-US" sz="1800" dirty="0">
              <a:solidFill>
                <a:srgbClr val="CC3300"/>
              </a:solidFill>
              <a:latin typeface="Cambria" pitchFamily="18" charset="0"/>
            </a:endParaRPr>
          </a:p>
        </p:txBody>
      </p:sp>
      <p:pic>
        <p:nvPicPr>
          <p:cNvPr id="11" name="Εικόνα 1" descr="I_aden3_00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57266" y="2420010"/>
            <a:ext cx="1842119" cy="1842119"/>
          </a:xfrm>
          <a:prstGeom prst="rect">
            <a:avLst/>
          </a:prstGeom>
          <a:noFill/>
          <a:ln w="38100">
            <a:solidFill>
              <a:srgbClr val="990000"/>
            </a:solidFill>
            <a:miter lim="800000"/>
            <a:headEnd/>
            <a:tailEnd/>
          </a:ln>
        </p:spPr>
      </p:pic>
      <p:sp>
        <p:nvSpPr>
          <p:cNvPr id="12" name="Rectangle 29"/>
          <p:cNvSpPr>
            <a:spLocks noChangeArrowheads="1"/>
          </p:cNvSpPr>
          <p:nvPr/>
        </p:nvSpPr>
        <p:spPr bwMode="auto">
          <a:xfrm>
            <a:off x="1000100" y="4334540"/>
            <a:ext cx="1497013" cy="274638"/>
          </a:xfrm>
          <a:prstGeom prst="rect">
            <a:avLst/>
          </a:prstGeom>
          <a:noFill/>
          <a:ln w="9525">
            <a:noFill/>
            <a:miter lim="800000"/>
            <a:headEnd/>
            <a:tailEnd/>
          </a:ln>
        </p:spPr>
        <p:txBody>
          <a:bodyPr wrap="none">
            <a:spAutoFit/>
          </a:bodyPr>
          <a:lstStyle/>
          <a:p>
            <a:r>
              <a:rPr lang="en-US" sz="1200" b="1" dirty="0"/>
              <a:t>RGB</a:t>
            </a:r>
            <a:r>
              <a:rPr lang="el-GR" sz="1200" b="1" dirty="0"/>
              <a:t> Αρχική εικόνα</a:t>
            </a:r>
          </a:p>
        </p:txBody>
      </p:sp>
      <p:sp>
        <p:nvSpPr>
          <p:cNvPr id="20" name="TextBox 3"/>
          <p:cNvSpPr txBox="1">
            <a:spLocks noChangeArrowheads="1"/>
          </p:cNvSpPr>
          <p:nvPr/>
        </p:nvSpPr>
        <p:spPr bwMode="auto">
          <a:xfrm>
            <a:off x="928662" y="1834210"/>
            <a:ext cx="6196013" cy="400110"/>
          </a:xfrm>
          <a:prstGeom prst="rect">
            <a:avLst/>
          </a:prstGeom>
          <a:noFill/>
          <a:ln w="9525">
            <a:noFill/>
            <a:miter lim="800000"/>
            <a:headEnd/>
            <a:tailEnd/>
          </a:ln>
        </p:spPr>
        <p:txBody>
          <a:bodyPr>
            <a:spAutoFit/>
          </a:bodyPr>
          <a:lstStyle/>
          <a:p>
            <a:pPr>
              <a:buFont typeface="Wingdings" pitchFamily="2" charset="2"/>
              <a:buChar char="§"/>
            </a:pPr>
            <a:r>
              <a:rPr lang="el-GR" sz="2000" dirty="0">
                <a:solidFill>
                  <a:schemeClr val="accent2"/>
                </a:solidFill>
              </a:rPr>
              <a:t> </a:t>
            </a:r>
            <a:r>
              <a:rPr lang="el-GR" sz="2000" dirty="0" err="1">
                <a:solidFill>
                  <a:schemeClr val="accent2"/>
                </a:solidFill>
              </a:rPr>
              <a:t>Προεπεξεργασία</a:t>
            </a:r>
            <a:r>
              <a:rPr lang="el-GR" sz="2000" dirty="0">
                <a:solidFill>
                  <a:schemeClr val="accent2"/>
                </a:solidFill>
              </a:rPr>
              <a:t> &amp; Εξομάλυνση</a:t>
            </a:r>
          </a:p>
        </p:txBody>
      </p:sp>
      <p:pic>
        <p:nvPicPr>
          <p:cNvPr id="21" name="Picture 12" descr="Picture1.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71802" y="2405714"/>
            <a:ext cx="1912438" cy="1865955"/>
          </a:xfrm>
          <a:prstGeom prst="rect">
            <a:avLst/>
          </a:prstGeom>
          <a:noFill/>
          <a:ln w="38100">
            <a:solidFill>
              <a:srgbClr val="990000"/>
            </a:solidFill>
            <a:miter lim="800000"/>
            <a:headEnd/>
            <a:tailEnd/>
          </a:ln>
        </p:spPr>
      </p:pic>
      <p:pic>
        <p:nvPicPr>
          <p:cNvPr id="22" name="Εικόνα 3" descr="Iclahe_aden3_00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257815" y="2405714"/>
            <a:ext cx="1866903" cy="1866903"/>
          </a:xfrm>
          <a:prstGeom prst="rect">
            <a:avLst/>
          </a:prstGeom>
          <a:noFill/>
          <a:ln w="38100">
            <a:solidFill>
              <a:srgbClr val="990000"/>
            </a:solidFill>
            <a:miter lim="800000"/>
            <a:headEnd/>
            <a:tailEnd/>
          </a:ln>
        </p:spPr>
      </p:pic>
      <p:sp>
        <p:nvSpPr>
          <p:cNvPr id="23" name="Rectangle 22"/>
          <p:cNvSpPr>
            <a:spLocks noChangeArrowheads="1"/>
          </p:cNvSpPr>
          <p:nvPr/>
        </p:nvSpPr>
        <p:spPr bwMode="auto">
          <a:xfrm>
            <a:off x="5257815" y="4334540"/>
            <a:ext cx="1685940" cy="523220"/>
          </a:xfrm>
          <a:prstGeom prst="rect">
            <a:avLst/>
          </a:prstGeom>
          <a:noFill/>
          <a:ln w="9525">
            <a:noFill/>
            <a:miter lim="800000"/>
            <a:headEnd/>
            <a:tailEnd/>
          </a:ln>
        </p:spPr>
        <p:txBody>
          <a:bodyPr wrap="square">
            <a:spAutoFit/>
          </a:bodyPr>
          <a:lstStyle/>
          <a:p>
            <a:r>
              <a:rPr lang="el-GR" sz="1200" b="1" dirty="0"/>
              <a:t>Εφαρμογή φίλτρου </a:t>
            </a:r>
            <a:r>
              <a:rPr lang="en-US" sz="1600" b="1" dirty="0" err="1">
                <a:solidFill>
                  <a:srgbClr val="CC0000"/>
                </a:solidFill>
              </a:rPr>
              <a:t>Clahe</a:t>
            </a:r>
            <a:endParaRPr lang="el-GR" sz="1600" b="1" dirty="0">
              <a:solidFill>
                <a:srgbClr val="CC0000"/>
              </a:solidFill>
            </a:endParaRPr>
          </a:p>
        </p:txBody>
      </p:sp>
      <p:sp>
        <p:nvSpPr>
          <p:cNvPr id="24" name="Rectangle 23"/>
          <p:cNvSpPr>
            <a:spLocks noChangeArrowheads="1"/>
          </p:cNvSpPr>
          <p:nvPr/>
        </p:nvSpPr>
        <p:spPr bwMode="auto">
          <a:xfrm>
            <a:off x="3071802" y="4334540"/>
            <a:ext cx="1857388" cy="276999"/>
          </a:xfrm>
          <a:prstGeom prst="rect">
            <a:avLst/>
          </a:prstGeom>
          <a:noFill/>
          <a:ln w="9525">
            <a:noFill/>
            <a:miter lim="800000"/>
            <a:headEnd/>
            <a:tailEnd/>
          </a:ln>
        </p:spPr>
        <p:txBody>
          <a:bodyPr wrap="square">
            <a:spAutoFit/>
          </a:bodyPr>
          <a:lstStyle/>
          <a:p>
            <a:r>
              <a:rPr lang="el-GR" sz="1200" b="1" dirty="0"/>
              <a:t>Εικόνα προ εξομάλυνσης</a:t>
            </a: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457200" y="2514600"/>
            <a:ext cx="8001000" cy="3124200"/>
          </a:xfrm>
          <a:prstGeom prst="rect">
            <a:avLst/>
          </a:prstGeom>
          <a:noFill/>
          <a:ln w="9525">
            <a:noFill/>
            <a:miter lim="800000"/>
            <a:headEnd/>
            <a:tailEnd/>
          </a:ln>
        </p:spPr>
        <p:txBody>
          <a:bodyPr wrap="none" anchor="ctr"/>
          <a:lstStyle/>
          <a:p>
            <a:endParaRPr kumimoji="1" lang="el-GR">
              <a:latin typeface="Book Antiqua" pitchFamily="18" charset="0"/>
              <a:ea typeface="ＭＳ Ｐゴシック" pitchFamily="34" charset="-128"/>
            </a:endParaRPr>
          </a:p>
        </p:txBody>
      </p:sp>
      <p:sp>
        <p:nvSpPr>
          <p:cNvPr id="37892" name="Rectangle 4"/>
          <p:cNvSpPr>
            <a:spLocks noChangeArrowheads="1"/>
          </p:cNvSpPr>
          <p:nvPr/>
        </p:nvSpPr>
        <p:spPr bwMode="auto">
          <a:xfrm>
            <a:off x="107950" y="981075"/>
            <a:ext cx="8229600" cy="647700"/>
          </a:xfrm>
          <a:prstGeom prst="rect">
            <a:avLst/>
          </a:prstGeom>
          <a:noFill/>
          <a:ln w="9525">
            <a:noFill/>
            <a:miter lim="800000"/>
            <a:headEnd/>
            <a:tailEnd/>
          </a:ln>
        </p:spPr>
        <p:txBody>
          <a:bodyPr anchor="ctr"/>
          <a:lstStyle/>
          <a:p>
            <a:endParaRPr lang="el-GR" sz="2000">
              <a:solidFill>
                <a:schemeClr val="tx2"/>
              </a:solidFill>
              <a:latin typeface="Book Antiqua" pitchFamily="18" charset="0"/>
            </a:endParaRPr>
          </a:p>
        </p:txBody>
      </p:sp>
      <p:sp>
        <p:nvSpPr>
          <p:cNvPr id="13" name="Line 7"/>
          <p:cNvSpPr>
            <a:spLocks noChangeShapeType="1"/>
          </p:cNvSpPr>
          <p:nvPr/>
        </p:nvSpPr>
        <p:spPr bwMode="auto">
          <a:xfrm>
            <a:off x="0" y="5597527"/>
            <a:ext cx="6119813" cy="0"/>
          </a:xfrm>
          <a:prstGeom prst="line">
            <a:avLst/>
          </a:prstGeom>
          <a:noFill/>
          <a:ln w="9525">
            <a:solidFill>
              <a:schemeClr val="tx1"/>
            </a:solidFill>
            <a:round/>
            <a:headEnd/>
            <a:tailEnd/>
          </a:ln>
        </p:spPr>
        <p:txBody>
          <a:bodyPr/>
          <a:lstStyle/>
          <a:p>
            <a:endParaRPr lang="el-GR"/>
          </a:p>
        </p:txBody>
      </p:sp>
      <p:sp>
        <p:nvSpPr>
          <p:cNvPr id="14" name="Line 8"/>
          <p:cNvSpPr>
            <a:spLocks noChangeShapeType="1"/>
          </p:cNvSpPr>
          <p:nvPr/>
        </p:nvSpPr>
        <p:spPr bwMode="auto">
          <a:xfrm flipV="1">
            <a:off x="215900" y="5524502"/>
            <a:ext cx="5688013" cy="1588"/>
          </a:xfrm>
          <a:prstGeom prst="line">
            <a:avLst/>
          </a:prstGeom>
          <a:noFill/>
          <a:ln w="28575">
            <a:solidFill>
              <a:schemeClr val="tx1"/>
            </a:solidFill>
            <a:round/>
            <a:headEnd/>
            <a:tailEnd/>
          </a:ln>
        </p:spPr>
        <p:txBody>
          <a:bodyPr/>
          <a:lstStyle/>
          <a:p>
            <a:endParaRPr lang="el-GR"/>
          </a:p>
        </p:txBody>
      </p:sp>
      <p:sp>
        <p:nvSpPr>
          <p:cNvPr id="15" name="Rectangle 3"/>
          <p:cNvSpPr txBox="1">
            <a:spLocks noChangeArrowheads="1"/>
          </p:cNvSpPr>
          <p:nvPr/>
        </p:nvSpPr>
        <p:spPr bwMode="auto">
          <a:xfrm>
            <a:off x="2143108" y="5643578"/>
            <a:ext cx="3990975" cy="7143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gn="r">
              <a:spcBef>
                <a:spcPct val="20000"/>
              </a:spcBef>
            </a:pPr>
            <a:r>
              <a:rPr kumimoji="0" lang="en-US" sz="1800" b="0" i="1" u="none" strike="noStrike" kern="0" cap="none" spc="0" normalizeH="0" baseline="0" noProof="0" dirty="0">
                <a:ln>
                  <a:noFill/>
                </a:ln>
                <a:solidFill>
                  <a:srgbClr val="082F86"/>
                </a:solidFill>
                <a:effectLst/>
                <a:uLnTx/>
                <a:uFillTx/>
                <a:latin typeface="+mn-lt"/>
                <a:ea typeface="+mn-ea"/>
                <a:cs typeface="+mn-cs"/>
              </a:rPr>
              <a:t>HYS… </a:t>
            </a:r>
            <a:r>
              <a:rPr kumimoji="0" lang="en-US" sz="1800" b="0" i="1" u="none" strike="noStrike" kern="0" cap="none" spc="0" normalizeH="0" baseline="0" noProof="0" dirty="0" err="1">
                <a:ln>
                  <a:noFill/>
                </a:ln>
                <a:solidFill>
                  <a:srgbClr val="082F86"/>
                </a:solidFill>
                <a:effectLst/>
                <a:uLnTx/>
                <a:uFillTx/>
                <a:latin typeface="+mn-lt"/>
                <a:ea typeface="+mn-ea"/>
                <a:cs typeface="+mn-cs"/>
              </a:rPr>
              <a:t>Pantaleoni</a:t>
            </a:r>
            <a:r>
              <a:rPr kumimoji="0" lang="en-US" sz="1800" b="0" i="1" u="none" strike="noStrike" kern="0" cap="none" spc="0" normalizeH="0" baseline="0" noProof="0" dirty="0">
                <a:ln>
                  <a:noFill/>
                </a:ln>
                <a:solidFill>
                  <a:srgbClr val="082F86"/>
                </a:solidFill>
                <a:effectLst/>
                <a:uLnTx/>
                <a:uFillTx/>
                <a:latin typeface="+mn-lt"/>
                <a:ea typeface="+mn-ea"/>
                <a:cs typeface="+mn-cs"/>
              </a:rPr>
              <a:t>… </a:t>
            </a:r>
            <a:r>
              <a:rPr kumimoji="0" lang="el-GR" sz="1800" b="0" i="1" u="none" strike="noStrike" kern="0" cap="none" spc="0" normalizeH="0" baseline="0" noProof="0" dirty="0">
                <a:ln>
                  <a:noFill/>
                </a:ln>
                <a:solidFill>
                  <a:srgbClr val="082F86"/>
                </a:solidFill>
                <a:effectLst/>
                <a:uLnTx/>
                <a:uFillTx/>
                <a:latin typeface="+mn-lt"/>
                <a:ea typeface="+mn-ea"/>
                <a:cs typeface="+mn-cs"/>
              </a:rPr>
              <a:t>Σήμερα</a:t>
            </a:r>
            <a:br>
              <a:rPr kumimoji="0" lang="el-GR" sz="1800" b="0" i="1" u="none" strike="noStrike" kern="0" cap="none" spc="0" normalizeH="0" baseline="0" noProof="0" dirty="0">
                <a:ln>
                  <a:noFill/>
                </a:ln>
                <a:solidFill>
                  <a:srgbClr val="082F86"/>
                </a:solidFill>
                <a:effectLst/>
                <a:uLnTx/>
                <a:uFillTx/>
                <a:latin typeface="+mn-lt"/>
                <a:ea typeface="+mn-ea"/>
                <a:cs typeface="+mn-cs"/>
              </a:rPr>
            </a:br>
            <a:r>
              <a:rPr lang="el-GR" sz="1800" dirty="0">
                <a:solidFill>
                  <a:srgbClr val="CC3300"/>
                </a:solidFill>
                <a:latin typeface="Cambria" pitchFamily="18" charset="0"/>
              </a:rPr>
              <a:t>Υπέρβαση των ορίων της</a:t>
            </a:r>
            <a:endParaRPr lang="el-GR" sz="2000" b="1" dirty="0">
              <a:solidFill>
                <a:srgbClr val="CC3300"/>
              </a:solidFill>
              <a:latin typeface="Cambria" pitchFamily="18" charset="0"/>
            </a:endParaRPr>
          </a:p>
          <a:p>
            <a:pPr marL="342900" indent="-342900" algn="r">
              <a:spcBef>
                <a:spcPct val="20000"/>
              </a:spcBef>
            </a:pPr>
            <a:endParaRPr lang="el-GR" sz="1800" dirty="0">
              <a:solidFill>
                <a:srgbClr val="CC3300"/>
              </a:solidFill>
              <a:latin typeface="Cambria" pitchFamily="18"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endParaRPr kumimoji="0" lang="el-GR" sz="1800" b="0" i="1" u="none" strike="noStrike" kern="0" cap="none" spc="0" normalizeH="0" baseline="0" noProof="0" dirty="0">
              <a:ln>
                <a:noFill/>
              </a:ln>
              <a:solidFill>
                <a:srgbClr val="082F86"/>
              </a:solidFill>
              <a:effectLst/>
              <a:uLnTx/>
              <a:uFillTx/>
              <a:latin typeface="+mn-lt"/>
              <a:ea typeface="+mn-ea"/>
              <a:cs typeface="+mn-cs"/>
            </a:endParaRPr>
          </a:p>
        </p:txBody>
      </p:sp>
      <p:sp>
        <p:nvSpPr>
          <p:cNvPr id="16" name="Rectangle 5"/>
          <p:cNvSpPr>
            <a:spLocks noChangeArrowheads="1"/>
          </p:cNvSpPr>
          <p:nvPr/>
        </p:nvSpPr>
        <p:spPr bwMode="auto">
          <a:xfrm>
            <a:off x="685800" y="533400"/>
            <a:ext cx="7467600" cy="381000"/>
          </a:xfrm>
          <a:prstGeom prst="rect">
            <a:avLst/>
          </a:prstGeom>
          <a:noFill/>
          <a:ln w="9525">
            <a:noFill/>
            <a:miter lim="800000"/>
            <a:headEnd/>
            <a:tailEnd/>
          </a:ln>
        </p:spPr>
        <p:txBody>
          <a:bodyPr anchor="ctr"/>
          <a:lstStyle/>
          <a:p>
            <a:pPr algn="r"/>
            <a:r>
              <a:rPr lang="el-GR" dirty="0"/>
              <a:t>Διαγνωστική </a:t>
            </a:r>
            <a:r>
              <a:rPr lang="en-US" dirty="0"/>
              <a:t>HYS</a:t>
            </a:r>
            <a:endParaRPr lang="el-GR" dirty="0">
              <a:solidFill>
                <a:schemeClr val="tx2"/>
              </a:solidFill>
              <a:latin typeface="Cambria" pitchFamily="18" charset="0"/>
            </a:endParaRPr>
          </a:p>
        </p:txBody>
      </p:sp>
      <p:sp>
        <p:nvSpPr>
          <p:cNvPr id="17" name="Line 9"/>
          <p:cNvSpPr>
            <a:spLocks noChangeShapeType="1"/>
          </p:cNvSpPr>
          <p:nvPr/>
        </p:nvSpPr>
        <p:spPr bwMode="auto">
          <a:xfrm>
            <a:off x="1439863" y="1062038"/>
            <a:ext cx="6840538" cy="0"/>
          </a:xfrm>
          <a:prstGeom prst="line">
            <a:avLst/>
          </a:prstGeom>
          <a:noFill/>
          <a:ln w="9525">
            <a:solidFill>
              <a:schemeClr val="tx1"/>
            </a:solidFill>
            <a:round/>
            <a:headEnd/>
            <a:tailEnd/>
          </a:ln>
        </p:spPr>
        <p:txBody>
          <a:bodyPr/>
          <a:lstStyle/>
          <a:p>
            <a:endParaRPr lang="el-GR"/>
          </a:p>
        </p:txBody>
      </p:sp>
      <p:sp>
        <p:nvSpPr>
          <p:cNvPr id="18" name="Line 10"/>
          <p:cNvSpPr>
            <a:spLocks noChangeShapeType="1"/>
          </p:cNvSpPr>
          <p:nvPr/>
        </p:nvSpPr>
        <p:spPr bwMode="auto">
          <a:xfrm>
            <a:off x="1655763" y="990600"/>
            <a:ext cx="6840538" cy="0"/>
          </a:xfrm>
          <a:prstGeom prst="line">
            <a:avLst/>
          </a:prstGeom>
          <a:noFill/>
          <a:ln w="28575">
            <a:solidFill>
              <a:schemeClr val="tx1"/>
            </a:solidFill>
            <a:round/>
            <a:headEnd/>
            <a:tailEnd/>
          </a:ln>
        </p:spPr>
        <p:txBody>
          <a:bodyPr/>
          <a:lstStyle/>
          <a:p>
            <a:endParaRPr lang="el-GR"/>
          </a:p>
        </p:txBody>
      </p:sp>
      <p:sp>
        <p:nvSpPr>
          <p:cNvPr id="19" name="Rectangle 11"/>
          <p:cNvSpPr>
            <a:spLocks noChangeArrowheads="1"/>
          </p:cNvSpPr>
          <p:nvPr/>
        </p:nvSpPr>
        <p:spPr bwMode="auto">
          <a:xfrm>
            <a:off x="700061" y="1023921"/>
            <a:ext cx="7467600" cy="457200"/>
          </a:xfrm>
          <a:prstGeom prst="rect">
            <a:avLst/>
          </a:prstGeom>
          <a:noFill/>
          <a:ln w="9525">
            <a:noFill/>
            <a:miter lim="800000"/>
            <a:headEnd/>
            <a:tailEnd/>
          </a:ln>
        </p:spPr>
        <p:txBody>
          <a:bodyPr anchor="ctr"/>
          <a:lstStyle/>
          <a:p>
            <a:pPr algn="r"/>
            <a:r>
              <a:rPr lang="el-GR" sz="1800" dirty="0">
                <a:solidFill>
                  <a:srgbClr val="CC3300"/>
                </a:solidFill>
                <a:latin typeface="Cambria" pitchFamily="18" charset="0"/>
              </a:rPr>
              <a:t>Εκτίμηση </a:t>
            </a:r>
            <a:r>
              <a:rPr lang="el-GR" sz="1800" dirty="0" err="1">
                <a:solidFill>
                  <a:srgbClr val="CC3300"/>
                </a:solidFill>
                <a:latin typeface="Cambria" pitchFamily="18" charset="0"/>
              </a:rPr>
              <a:t>αγγείωσης</a:t>
            </a:r>
            <a:endParaRPr lang="en-US" sz="1800" dirty="0">
              <a:solidFill>
                <a:srgbClr val="CC3300"/>
              </a:solidFill>
              <a:latin typeface="Cambria" pitchFamily="18" charset="0"/>
            </a:endParaRPr>
          </a:p>
        </p:txBody>
      </p:sp>
      <p:pic>
        <p:nvPicPr>
          <p:cNvPr id="11" name="Εικόνα 11" descr="Iclahe_aden3_001_centerline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1962" y="2405069"/>
            <a:ext cx="1752584" cy="1712228"/>
          </a:xfrm>
          <a:prstGeom prst="rect">
            <a:avLst/>
          </a:prstGeom>
          <a:noFill/>
          <a:ln w="38100">
            <a:solidFill>
              <a:srgbClr val="990000"/>
            </a:solidFill>
            <a:miter lim="800000"/>
            <a:headEnd/>
            <a:tailEnd/>
          </a:ln>
        </p:spPr>
      </p:pic>
      <p:pic>
        <p:nvPicPr>
          <p:cNvPr id="12" name="Εικόνα 12" descr="Iclahe_aden3_001_fused"/>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357422" y="2400296"/>
            <a:ext cx="1790715" cy="1749482"/>
          </a:xfrm>
          <a:prstGeom prst="rect">
            <a:avLst/>
          </a:prstGeom>
          <a:noFill/>
          <a:ln w="38100">
            <a:solidFill>
              <a:srgbClr val="990000"/>
            </a:solidFill>
            <a:miter lim="800000"/>
            <a:headEnd/>
            <a:tailEnd/>
          </a:ln>
        </p:spPr>
      </p:pic>
      <p:sp>
        <p:nvSpPr>
          <p:cNvPr id="20" name="Rectangle 22"/>
          <p:cNvSpPr>
            <a:spLocks noChangeArrowheads="1"/>
          </p:cNvSpPr>
          <p:nvPr/>
        </p:nvSpPr>
        <p:spPr bwMode="auto">
          <a:xfrm>
            <a:off x="357158" y="4257684"/>
            <a:ext cx="1881188" cy="274638"/>
          </a:xfrm>
          <a:prstGeom prst="rect">
            <a:avLst/>
          </a:prstGeom>
          <a:noFill/>
          <a:ln w="9525">
            <a:noFill/>
            <a:miter lim="800000"/>
            <a:headEnd/>
            <a:tailEnd/>
          </a:ln>
        </p:spPr>
        <p:txBody>
          <a:bodyPr wrap="none">
            <a:spAutoFit/>
          </a:bodyPr>
          <a:lstStyle/>
          <a:p>
            <a:r>
              <a:rPr lang="el-GR" sz="1200" b="1" dirty="0"/>
              <a:t>Εικόνα κεντρικών αξόνων</a:t>
            </a:r>
          </a:p>
        </p:txBody>
      </p:sp>
      <p:sp>
        <p:nvSpPr>
          <p:cNvPr id="21" name="Rectangle 23"/>
          <p:cNvSpPr>
            <a:spLocks noChangeArrowheads="1"/>
          </p:cNvSpPr>
          <p:nvPr/>
        </p:nvSpPr>
        <p:spPr bwMode="auto">
          <a:xfrm>
            <a:off x="2214546" y="4186246"/>
            <a:ext cx="2185988" cy="457200"/>
          </a:xfrm>
          <a:prstGeom prst="rect">
            <a:avLst/>
          </a:prstGeom>
          <a:noFill/>
          <a:ln w="9525">
            <a:noFill/>
            <a:miter lim="800000"/>
            <a:headEnd/>
            <a:tailEnd/>
          </a:ln>
        </p:spPr>
        <p:txBody>
          <a:bodyPr wrap="none">
            <a:spAutoFit/>
          </a:bodyPr>
          <a:lstStyle/>
          <a:p>
            <a:r>
              <a:rPr lang="el-GR" sz="1200" b="1" dirty="0"/>
              <a:t>Υπέρθεση κεντρικών αξόνων   </a:t>
            </a:r>
            <a:br>
              <a:rPr lang="el-GR" sz="1200" b="1" dirty="0"/>
            </a:br>
            <a:r>
              <a:rPr lang="el-GR" sz="1200" b="1" dirty="0"/>
              <a:t>στην εξομαλυμένη εικόνα</a:t>
            </a:r>
          </a:p>
        </p:txBody>
      </p:sp>
      <p:sp>
        <p:nvSpPr>
          <p:cNvPr id="22" name="TextBox 3"/>
          <p:cNvSpPr txBox="1">
            <a:spLocks noChangeArrowheads="1"/>
          </p:cNvSpPr>
          <p:nvPr/>
        </p:nvSpPr>
        <p:spPr bwMode="auto">
          <a:xfrm>
            <a:off x="390497" y="1500174"/>
            <a:ext cx="3929089" cy="707886"/>
          </a:xfrm>
          <a:prstGeom prst="rect">
            <a:avLst/>
          </a:prstGeom>
          <a:noFill/>
          <a:ln w="9525">
            <a:noFill/>
            <a:miter lim="800000"/>
            <a:headEnd/>
            <a:tailEnd/>
          </a:ln>
        </p:spPr>
        <p:txBody>
          <a:bodyPr wrap="square">
            <a:spAutoFit/>
          </a:bodyPr>
          <a:lstStyle/>
          <a:p>
            <a:pPr marL="180975" indent="-180975">
              <a:buFont typeface="Wingdings" pitchFamily="2" charset="2"/>
              <a:buChar char="§"/>
            </a:pPr>
            <a:r>
              <a:rPr lang="el-GR" sz="2000" dirty="0">
                <a:solidFill>
                  <a:schemeClr val="accent2"/>
                </a:solidFill>
              </a:rPr>
              <a:t>Αυτόματη Αναγνώριση Κεντρικών  Αξόνων Αγγείων</a:t>
            </a:r>
          </a:p>
        </p:txBody>
      </p:sp>
      <p:graphicFrame>
        <p:nvGraphicFramePr>
          <p:cNvPr id="23" name="Object 2"/>
          <p:cNvGraphicFramePr>
            <a:graphicFrameLocks noChangeAspect="1"/>
          </p:cNvGraphicFramePr>
          <p:nvPr/>
        </p:nvGraphicFramePr>
        <p:xfrm>
          <a:off x="5276926" y="3100328"/>
          <a:ext cx="1928826" cy="1826402"/>
        </p:xfrm>
        <a:graphic>
          <a:graphicData uri="http://schemas.openxmlformats.org/presentationml/2006/ole">
            <mc:AlternateContent xmlns:mc="http://schemas.openxmlformats.org/markup-compatibility/2006">
              <mc:Choice xmlns:v="urn:schemas-microsoft-com:vml" Requires="v">
                <p:oleObj spid="_x0000_s90116" name="Bitmap Image" r:id="rId6" imgW="5266667" imgH="4982270" progId="PBrush">
                  <p:embed/>
                </p:oleObj>
              </mc:Choice>
              <mc:Fallback>
                <p:oleObj name="Bitmap Image" r:id="rId6" imgW="5266667" imgH="4982270" progId="PBrush">
                  <p:embed/>
                  <p:pic>
                    <p:nvPicPr>
                      <p:cNvPr id="0"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76926" y="3100328"/>
                        <a:ext cx="1928826" cy="1826402"/>
                      </a:xfrm>
                      <a:prstGeom prst="rect">
                        <a:avLst/>
                      </a:prstGeom>
                      <a:noFill/>
                      <a:ln w="38100">
                        <a:solidFill>
                          <a:srgbClr val="99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 name="Rectangle 8"/>
          <p:cNvSpPr>
            <a:spLocks noChangeArrowheads="1"/>
          </p:cNvSpPr>
          <p:nvPr/>
        </p:nvSpPr>
        <p:spPr bwMode="auto">
          <a:xfrm>
            <a:off x="7277190" y="4529088"/>
            <a:ext cx="1438214" cy="400110"/>
          </a:xfrm>
          <a:prstGeom prst="rect">
            <a:avLst/>
          </a:prstGeom>
          <a:noFill/>
          <a:ln w="9525">
            <a:noFill/>
            <a:miter lim="800000"/>
            <a:headEnd/>
            <a:tailEnd/>
          </a:ln>
        </p:spPr>
        <p:txBody>
          <a:bodyPr wrap="none">
            <a:spAutoFit/>
          </a:bodyPr>
          <a:lstStyle/>
          <a:p>
            <a:r>
              <a:rPr lang="el-GR" sz="2000" dirty="0">
                <a:solidFill>
                  <a:srgbClr val="3F3FBF"/>
                </a:solidFill>
              </a:rPr>
              <a:t>-</a:t>
            </a:r>
            <a:r>
              <a:rPr lang="el-GR" sz="2000" dirty="0"/>
              <a:t> </a:t>
            </a:r>
            <a:r>
              <a:rPr lang="el-GR" sz="2000" b="1" dirty="0">
                <a:solidFill>
                  <a:schemeClr val="accent2"/>
                </a:solidFill>
              </a:rPr>
              <a:t>διάμετρος</a:t>
            </a:r>
          </a:p>
        </p:txBody>
      </p:sp>
      <p:sp>
        <p:nvSpPr>
          <p:cNvPr id="26" name="TextBox 3"/>
          <p:cNvSpPr txBox="1">
            <a:spLocks noChangeArrowheads="1"/>
          </p:cNvSpPr>
          <p:nvPr/>
        </p:nvSpPr>
        <p:spPr bwMode="auto">
          <a:xfrm>
            <a:off x="5134051" y="2314510"/>
            <a:ext cx="3571900" cy="707886"/>
          </a:xfrm>
          <a:prstGeom prst="rect">
            <a:avLst/>
          </a:prstGeom>
          <a:noFill/>
          <a:ln w="9525">
            <a:noFill/>
            <a:miter lim="800000"/>
            <a:headEnd/>
            <a:tailEnd/>
          </a:ln>
        </p:spPr>
        <p:txBody>
          <a:bodyPr wrap="square">
            <a:spAutoFit/>
          </a:bodyPr>
          <a:lstStyle/>
          <a:p>
            <a:pPr marL="180975" indent="-180975">
              <a:buFont typeface="Wingdings" pitchFamily="2" charset="2"/>
              <a:buChar char="§"/>
            </a:pPr>
            <a:r>
              <a:rPr lang="el-GR" sz="2000" dirty="0">
                <a:solidFill>
                  <a:schemeClr val="accent2"/>
                </a:solidFill>
              </a:rPr>
              <a:t>Εκτίμηση Χαρακτηριστικών -  Γεωμετρία Αγγείων</a:t>
            </a: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457200" y="2514600"/>
            <a:ext cx="8001000" cy="3124200"/>
          </a:xfrm>
          <a:prstGeom prst="rect">
            <a:avLst/>
          </a:prstGeom>
          <a:noFill/>
          <a:ln w="9525">
            <a:noFill/>
            <a:miter lim="800000"/>
            <a:headEnd/>
            <a:tailEnd/>
          </a:ln>
        </p:spPr>
        <p:txBody>
          <a:bodyPr wrap="none" anchor="ctr"/>
          <a:lstStyle/>
          <a:p>
            <a:endParaRPr kumimoji="1" lang="el-GR">
              <a:latin typeface="Book Antiqua" pitchFamily="18" charset="0"/>
              <a:ea typeface="ＭＳ Ｐゴシック" pitchFamily="34" charset="-128"/>
            </a:endParaRPr>
          </a:p>
        </p:txBody>
      </p:sp>
      <p:sp>
        <p:nvSpPr>
          <p:cNvPr id="37892" name="Rectangle 4"/>
          <p:cNvSpPr>
            <a:spLocks noChangeArrowheads="1"/>
          </p:cNvSpPr>
          <p:nvPr/>
        </p:nvSpPr>
        <p:spPr bwMode="auto">
          <a:xfrm>
            <a:off x="107950" y="981075"/>
            <a:ext cx="8229600" cy="647700"/>
          </a:xfrm>
          <a:prstGeom prst="rect">
            <a:avLst/>
          </a:prstGeom>
          <a:noFill/>
          <a:ln w="9525">
            <a:noFill/>
            <a:miter lim="800000"/>
            <a:headEnd/>
            <a:tailEnd/>
          </a:ln>
        </p:spPr>
        <p:txBody>
          <a:bodyPr anchor="ctr"/>
          <a:lstStyle/>
          <a:p>
            <a:endParaRPr lang="el-GR" sz="2000">
              <a:solidFill>
                <a:schemeClr val="tx2"/>
              </a:solidFill>
              <a:latin typeface="Book Antiqua" pitchFamily="18" charset="0"/>
            </a:endParaRPr>
          </a:p>
        </p:txBody>
      </p:sp>
      <p:sp>
        <p:nvSpPr>
          <p:cNvPr id="13" name="Line 7"/>
          <p:cNvSpPr>
            <a:spLocks noChangeShapeType="1"/>
          </p:cNvSpPr>
          <p:nvPr/>
        </p:nvSpPr>
        <p:spPr bwMode="auto">
          <a:xfrm>
            <a:off x="0" y="5597527"/>
            <a:ext cx="6119813" cy="0"/>
          </a:xfrm>
          <a:prstGeom prst="line">
            <a:avLst/>
          </a:prstGeom>
          <a:noFill/>
          <a:ln w="9525">
            <a:solidFill>
              <a:schemeClr val="tx1"/>
            </a:solidFill>
            <a:round/>
            <a:headEnd/>
            <a:tailEnd/>
          </a:ln>
        </p:spPr>
        <p:txBody>
          <a:bodyPr/>
          <a:lstStyle/>
          <a:p>
            <a:endParaRPr lang="el-GR"/>
          </a:p>
        </p:txBody>
      </p:sp>
      <p:sp>
        <p:nvSpPr>
          <p:cNvPr id="14" name="Line 8"/>
          <p:cNvSpPr>
            <a:spLocks noChangeShapeType="1"/>
          </p:cNvSpPr>
          <p:nvPr/>
        </p:nvSpPr>
        <p:spPr bwMode="auto">
          <a:xfrm flipV="1">
            <a:off x="215900" y="5524502"/>
            <a:ext cx="5688013" cy="1588"/>
          </a:xfrm>
          <a:prstGeom prst="line">
            <a:avLst/>
          </a:prstGeom>
          <a:noFill/>
          <a:ln w="28575">
            <a:solidFill>
              <a:schemeClr val="tx1"/>
            </a:solidFill>
            <a:round/>
            <a:headEnd/>
            <a:tailEnd/>
          </a:ln>
        </p:spPr>
        <p:txBody>
          <a:bodyPr/>
          <a:lstStyle/>
          <a:p>
            <a:endParaRPr lang="el-GR"/>
          </a:p>
        </p:txBody>
      </p:sp>
      <p:sp>
        <p:nvSpPr>
          <p:cNvPr id="15" name="Rectangle 3"/>
          <p:cNvSpPr txBox="1">
            <a:spLocks noChangeArrowheads="1"/>
          </p:cNvSpPr>
          <p:nvPr/>
        </p:nvSpPr>
        <p:spPr bwMode="auto">
          <a:xfrm>
            <a:off x="2143108" y="5643578"/>
            <a:ext cx="3990975" cy="7143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gn="r">
              <a:spcBef>
                <a:spcPct val="20000"/>
              </a:spcBef>
            </a:pPr>
            <a:r>
              <a:rPr kumimoji="0" lang="en-US" sz="1800" b="0" i="1" u="none" strike="noStrike" kern="0" cap="none" spc="0" normalizeH="0" baseline="0" noProof="0" dirty="0">
                <a:ln>
                  <a:noFill/>
                </a:ln>
                <a:solidFill>
                  <a:srgbClr val="082F86"/>
                </a:solidFill>
                <a:effectLst/>
                <a:uLnTx/>
                <a:uFillTx/>
                <a:latin typeface="+mn-lt"/>
                <a:ea typeface="+mn-ea"/>
                <a:cs typeface="+mn-cs"/>
              </a:rPr>
              <a:t>HYS… </a:t>
            </a:r>
            <a:r>
              <a:rPr kumimoji="0" lang="en-US" sz="1800" b="0" i="1" u="none" strike="noStrike" kern="0" cap="none" spc="0" normalizeH="0" baseline="0" noProof="0" dirty="0" err="1">
                <a:ln>
                  <a:noFill/>
                </a:ln>
                <a:solidFill>
                  <a:srgbClr val="082F86"/>
                </a:solidFill>
                <a:effectLst/>
                <a:uLnTx/>
                <a:uFillTx/>
                <a:latin typeface="+mn-lt"/>
                <a:ea typeface="+mn-ea"/>
                <a:cs typeface="+mn-cs"/>
              </a:rPr>
              <a:t>Pantaleoni</a:t>
            </a:r>
            <a:r>
              <a:rPr kumimoji="0" lang="en-US" sz="1800" b="0" i="1" u="none" strike="noStrike" kern="0" cap="none" spc="0" normalizeH="0" baseline="0" noProof="0" dirty="0">
                <a:ln>
                  <a:noFill/>
                </a:ln>
                <a:solidFill>
                  <a:srgbClr val="082F86"/>
                </a:solidFill>
                <a:effectLst/>
                <a:uLnTx/>
                <a:uFillTx/>
                <a:latin typeface="+mn-lt"/>
                <a:ea typeface="+mn-ea"/>
                <a:cs typeface="+mn-cs"/>
              </a:rPr>
              <a:t>… </a:t>
            </a:r>
            <a:r>
              <a:rPr kumimoji="0" lang="el-GR" sz="1800" b="0" i="1" u="none" strike="noStrike" kern="0" cap="none" spc="0" normalizeH="0" baseline="0" noProof="0" dirty="0">
                <a:ln>
                  <a:noFill/>
                </a:ln>
                <a:solidFill>
                  <a:srgbClr val="082F86"/>
                </a:solidFill>
                <a:effectLst/>
                <a:uLnTx/>
                <a:uFillTx/>
                <a:latin typeface="+mn-lt"/>
                <a:ea typeface="+mn-ea"/>
                <a:cs typeface="+mn-cs"/>
              </a:rPr>
              <a:t>Σήμερα</a:t>
            </a:r>
            <a:br>
              <a:rPr kumimoji="0" lang="el-GR" sz="1800" b="0" i="1" u="none" strike="noStrike" kern="0" cap="none" spc="0" normalizeH="0" baseline="0" noProof="0" dirty="0">
                <a:ln>
                  <a:noFill/>
                </a:ln>
                <a:solidFill>
                  <a:srgbClr val="082F86"/>
                </a:solidFill>
                <a:effectLst/>
                <a:uLnTx/>
                <a:uFillTx/>
                <a:latin typeface="+mn-lt"/>
                <a:ea typeface="+mn-ea"/>
                <a:cs typeface="+mn-cs"/>
              </a:rPr>
            </a:br>
            <a:r>
              <a:rPr lang="el-GR" sz="1800" dirty="0">
                <a:solidFill>
                  <a:srgbClr val="CC3300"/>
                </a:solidFill>
                <a:latin typeface="Cambria" pitchFamily="18" charset="0"/>
              </a:rPr>
              <a:t>Υπέρβαση των ορίων της</a:t>
            </a:r>
            <a:endParaRPr lang="el-GR" sz="2000" b="1" dirty="0">
              <a:solidFill>
                <a:srgbClr val="CC3300"/>
              </a:solidFill>
              <a:latin typeface="Cambria" pitchFamily="18" charset="0"/>
            </a:endParaRPr>
          </a:p>
          <a:p>
            <a:pPr marL="342900" indent="-342900" algn="r">
              <a:spcBef>
                <a:spcPct val="20000"/>
              </a:spcBef>
            </a:pPr>
            <a:endParaRPr lang="el-GR" sz="1800" dirty="0">
              <a:solidFill>
                <a:srgbClr val="CC3300"/>
              </a:solidFill>
              <a:latin typeface="Cambria" pitchFamily="18"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endParaRPr kumimoji="0" lang="el-GR" sz="1800" b="0" i="1" u="none" strike="noStrike" kern="0" cap="none" spc="0" normalizeH="0" baseline="0" noProof="0" dirty="0">
              <a:ln>
                <a:noFill/>
              </a:ln>
              <a:solidFill>
                <a:srgbClr val="082F86"/>
              </a:solidFill>
              <a:effectLst/>
              <a:uLnTx/>
              <a:uFillTx/>
              <a:latin typeface="+mn-lt"/>
              <a:ea typeface="+mn-ea"/>
              <a:cs typeface="+mn-cs"/>
            </a:endParaRPr>
          </a:p>
        </p:txBody>
      </p:sp>
      <p:sp>
        <p:nvSpPr>
          <p:cNvPr id="16" name="Rectangle 5"/>
          <p:cNvSpPr>
            <a:spLocks noChangeArrowheads="1"/>
          </p:cNvSpPr>
          <p:nvPr/>
        </p:nvSpPr>
        <p:spPr bwMode="auto">
          <a:xfrm>
            <a:off x="685800" y="533400"/>
            <a:ext cx="7467600" cy="381000"/>
          </a:xfrm>
          <a:prstGeom prst="rect">
            <a:avLst/>
          </a:prstGeom>
          <a:noFill/>
          <a:ln w="9525">
            <a:noFill/>
            <a:miter lim="800000"/>
            <a:headEnd/>
            <a:tailEnd/>
          </a:ln>
        </p:spPr>
        <p:txBody>
          <a:bodyPr anchor="ctr"/>
          <a:lstStyle/>
          <a:p>
            <a:pPr algn="r"/>
            <a:r>
              <a:rPr lang="el-GR" dirty="0"/>
              <a:t>Διαγνωστική </a:t>
            </a:r>
            <a:r>
              <a:rPr lang="en-US" dirty="0"/>
              <a:t>HYS</a:t>
            </a:r>
            <a:endParaRPr lang="el-GR" dirty="0">
              <a:solidFill>
                <a:schemeClr val="tx2"/>
              </a:solidFill>
              <a:latin typeface="Cambria" pitchFamily="18" charset="0"/>
            </a:endParaRPr>
          </a:p>
        </p:txBody>
      </p:sp>
      <p:sp>
        <p:nvSpPr>
          <p:cNvPr id="17" name="Line 9"/>
          <p:cNvSpPr>
            <a:spLocks noChangeShapeType="1"/>
          </p:cNvSpPr>
          <p:nvPr/>
        </p:nvSpPr>
        <p:spPr bwMode="auto">
          <a:xfrm>
            <a:off x="1439863" y="1062038"/>
            <a:ext cx="6840538" cy="0"/>
          </a:xfrm>
          <a:prstGeom prst="line">
            <a:avLst/>
          </a:prstGeom>
          <a:noFill/>
          <a:ln w="9525">
            <a:solidFill>
              <a:schemeClr val="tx1"/>
            </a:solidFill>
            <a:round/>
            <a:headEnd/>
            <a:tailEnd/>
          </a:ln>
        </p:spPr>
        <p:txBody>
          <a:bodyPr/>
          <a:lstStyle/>
          <a:p>
            <a:endParaRPr lang="el-GR"/>
          </a:p>
        </p:txBody>
      </p:sp>
      <p:sp>
        <p:nvSpPr>
          <p:cNvPr id="18" name="Line 10"/>
          <p:cNvSpPr>
            <a:spLocks noChangeShapeType="1"/>
          </p:cNvSpPr>
          <p:nvPr/>
        </p:nvSpPr>
        <p:spPr bwMode="auto">
          <a:xfrm>
            <a:off x="1655763" y="990600"/>
            <a:ext cx="6840538" cy="0"/>
          </a:xfrm>
          <a:prstGeom prst="line">
            <a:avLst/>
          </a:prstGeom>
          <a:noFill/>
          <a:ln w="28575">
            <a:solidFill>
              <a:schemeClr val="tx1"/>
            </a:solidFill>
            <a:round/>
            <a:headEnd/>
            <a:tailEnd/>
          </a:ln>
        </p:spPr>
        <p:txBody>
          <a:bodyPr/>
          <a:lstStyle/>
          <a:p>
            <a:endParaRPr lang="el-GR"/>
          </a:p>
        </p:txBody>
      </p:sp>
      <p:sp>
        <p:nvSpPr>
          <p:cNvPr id="19" name="Rectangle 11"/>
          <p:cNvSpPr>
            <a:spLocks noChangeArrowheads="1"/>
          </p:cNvSpPr>
          <p:nvPr/>
        </p:nvSpPr>
        <p:spPr bwMode="auto">
          <a:xfrm>
            <a:off x="700061" y="1023921"/>
            <a:ext cx="7467600" cy="457200"/>
          </a:xfrm>
          <a:prstGeom prst="rect">
            <a:avLst/>
          </a:prstGeom>
          <a:noFill/>
          <a:ln w="9525">
            <a:noFill/>
            <a:miter lim="800000"/>
            <a:headEnd/>
            <a:tailEnd/>
          </a:ln>
        </p:spPr>
        <p:txBody>
          <a:bodyPr anchor="ctr"/>
          <a:lstStyle/>
          <a:p>
            <a:pPr algn="r"/>
            <a:r>
              <a:rPr lang="el-GR" sz="1800" dirty="0">
                <a:solidFill>
                  <a:srgbClr val="CC3300"/>
                </a:solidFill>
                <a:latin typeface="Cambria" pitchFamily="18" charset="0"/>
              </a:rPr>
              <a:t>Εκτίμηση </a:t>
            </a:r>
            <a:r>
              <a:rPr lang="el-GR" sz="1800" dirty="0" err="1">
                <a:solidFill>
                  <a:srgbClr val="CC3300"/>
                </a:solidFill>
                <a:latin typeface="Cambria" pitchFamily="18" charset="0"/>
              </a:rPr>
              <a:t>αγγείωσης</a:t>
            </a:r>
            <a:endParaRPr lang="en-US" sz="1800" dirty="0">
              <a:solidFill>
                <a:srgbClr val="CC3300"/>
              </a:solidFill>
              <a:latin typeface="Cambria" pitchFamily="18" charset="0"/>
            </a:endParaRPr>
          </a:p>
        </p:txBody>
      </p:sp>
      <p:pic>
        <p:nvPicPr>
          <p:cNvPr id="11" name="Picture 8" descr="C:\Users\Hariklaki\AppData\Local\Microsoft\Windows\Temporary Internet Files\Content.Word\valley_Iclahe_dub1_010.jpg"/>
          <p:cNvPicPr>
            <a:picLocks noChangeAspect="1"/>
          </p:cNvPicPr>
          <p:nvPr/>
        </p:nvPicPr>
        <p:blipFill>
          <a:blip r:embed="rId3" cstate="print"/>
          <a:srcRect/>
          <a:stretch>
            <a:fillRect/>
          </a:stretch>
        </p:blipFill>
        <p:spPr bwMode="auto">
          <a:xfrm>
            <a:off x="857224" y="2275695"/>
            <a:ext cx="2968462" cy="2345085"/>
          </a:xfrm>
          <a:prstGeom prst="rect">
            <a:avLst/>
          </a:prstGeom>
          <a:noFill/>
          <a:ln w="57150">
            <a:solidFill>
              <a:srgbClr val="990000"/>
            </a:solidFill>
            <a:miter lim="800000"/>
            <a:headEnd/>
            <a:tailEnd/>
          </a:ln>
        </p:spPr>
      </p:pic>
      <p:pic>
        <p:nvPicPr>
          <p:cNvPr id="12" name="Picture 10" descr="C:\Users\Hariklaki\AppData\Local\Microsoft\Windows\Temporary Internet Files\Content.Word\valley_Iclahe_caendom1_003.jpg"/>
          <p:cNvPicPr>
            <a:picLocks noChangeAspect="1"/>
          </p:cNvPicPr>
          <p:nvPr/>
        </p:nvPicPr>
        <p:blipFill>
          <a:blip r:embed="rId4" cstate="print"/>
          <a:srcRect/>
          <a:stretch>
            <a:fillRect/>
          </a:stretch>
        </p:blipFill>
        <p:spPr bwMode="auto">
          <a:xfrm>
            <a:off x="4000496" y="2275695"/>
            <a:ext cx="3027832" cy="2357454"/>
          </a:xfrm>
          <a:prstGeom prst="rect">
            <a:avLst/>
          </a:prstGeom>
          <a:noFill/>
          <a:ln w="57150">
            <a:solidFill>
              <a:srgbClr val="990000"/>
            </a:solidFill>
            <a:miter lim="800000"/>
            <a:headEnd/>
            <a:tailEnd/>
          </a:ln>
        </p:spPr>
      </p:pic>
      <p:sp>
        <p:nvSpPr>
          <p:cNvPr id="21" name="Rectangle 13"/>
          <p:cNvSpPr>
            <a:spLocks noChangeArrowheads="1"/>
          </p:cNvSpPr>
          <p:nvPr/>
        </p:nvSpPr>
        <p:spPr bwMode="auto">
          <a:xfrm>
            <a:off x="771499" y="4723637"/>
            <a:ext cx="3014683" cy="276999"/>
          </a:xfrm>
          <a:prstGeom prst="rect">
            <a:avLst/>
          </a:prstGeom>
          <a:noFill/>
          <a:ln w="9525">
            <a:noFill/>
            <a:miter lim="800000"/>
            <a:headEnd/>
            <a:tailEnd/>
          </a:ln>
        </p:spPr>
        <p:txBody>
          <a:bodyPr wrap="square">
            <a:spAutoFit/>
          </a:bodyPr>
          <a:lstStyle/>
          <a:p>
            <a:r>
              <a:rPr lang="el-GR" sz="1200" b="1" dirty="0"/>
              <a:t>3</a:t>
            </a:r>
            <a:r>
              <a:rPr lang="en-US" sz="1200" b="1" dirty="0"/>
              <a:t>D </a:t>
            </a:r>
            <a:r>
              <a:rPr lang="el-GR" sz="1200" b="1" dirty="0"/>
              <a:t>απεικόνιση Καλοήθους παθολογίας</a:t>
            </a:r>
            <a:endParaRPr lang="el-GR" sz="1200" b="1" dirty="0">
              <a:latin typeface="Arial" charset="0"/>
            </a:endParaRPr>
          </a:p>
        </p:txBody>
      </p:sp>
      <p:sp>
        <p:nvSpPr>
          <p:cNvPr id="22" name="Rectangle 14"/>
          <p:cNvSpPr>
            <a:spLocks noChangeArrowheads="1"/>
          </p:cNvSpPr>
          <p:nvPr/>
        </p:nvSpPr>
        <p:spPr bwMode="auto">
          <a:xfrm>
            <a:off x="3819520" y="4723637"/>
            <a:ext cx="2240101" cy="276999"/>
          </a:xfrm>
          <a:prstGeom prst="rect">
            <a:avLst/>
          </a:prstGeom>
          <a:noFill/>
          <a:ln w="9525">
            <a:noFill/>
            <a:miter lim="800000"/>
            <a:headEnd/>
            <a:tailEnd/>
          </a:ln>
        </p:spPr>
        <p:txBody>
          <a:bodyPr wrap="none">
            <a:spAutoFit/>
          </a:bodyPr>
          <a:lstStyle/>
          <a:p>
            <a:pPr algn="ctr"/>
            <a:r>
              <a:rPr lang="el-GR" sz="1200" b="1" dirty="0"/>
              <a:t>3</a:t>
            </a:r>
            <a:r>
              <a:rPr lang="en-US" sz="1200" b="1" dirty="0"/>
              <a:t>D </a:t>
            </a:r>
            <a:r>
              <a:rPr lang="el-GR" sz="1200" b="1" dirty="0"/>
              <a:t>απεικόνιση </a:t>
            </a:r>
            <a:r>
              <a:rPr lang="en-US" sz="1200" b="1" dirty="0"/>
              <a:t>C</a:t>
            </a:r>
            <a:r>
              <a:rPr lang="el-GR" sz="1200" b="1" dirty="0"/>
              <a:t>α</a:t>
            </a:r>
            <a:r>
              <a:rPr lang="en-US" sz="1200" b="1" dirty="0"/>
              <a:t> </a:t>
            </a:r>
            <a:r>
              <a:rPr lang="el-GR" sz="1200" b="1" dirty="0"/>
              <a:t>ενδομητρίου</a:t>
            </a:r>
            <a:endParaRPr lang="el-GR" sz="1200" b="1" dirty="0">
              <a:latin typeface="Arial" charset="0"/>
            </a:endParaRPr>
          </a:p>
        </p:txBody>
      </p:sp>
      <p:sp>
        <p:nvSpPr>
          <p:cNvPr id="23" name="TextBox 3"/>
          <p:cNvSpPr txBox="1">
            <a:spLocks noChangeArrowheads="1"/>
          </p:cNvSpPr>
          <p:nvPr/>
        </p:nvSpPr>
        <p:spPr bwMode="auto">
          <a:xfrm>
            <a:off x="676249" y="1804147"/>
            <a:ext cx="6396081" cy="400110"/>
          </a:xfrm>
          <a:prstGeom prst="rect">
            <a:avLst/>
          </a:prstGeom>
          <a:noFill/>
          <a:ln w="9525">
            <a:noFill/>
            <a:miter lim="800000"/>
            <a:headEnd/>
            <a:tailEnd/>
          </a:ln>
        </p:spPr>
        <p:txBody>
          <a:bodyPr wrap="square">
            <a:spAutoFit/>
          </a:bodyPr>
          <a:lstStyle/>
          <a:p>
            <a:pPr marL="180975" indent="-180975">
              <a:buFont typeface="Wingdings" pitchFamily="2" charset="2"/>
              <a:buChar char="§"/>
            </a:pPr>
            <a:r>
              <a:rPr lang="el-GR" sz="2000" dirty="0">
                <a:solidFill>
                  <a:schemeClr val="accent2"/>
                </a:solidFill>
              </a:rPr>
              <a:t>Εκτίμηση Χαρακτηριστικών - Χαρακτηριστικά υφής</a:t>
            </a: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457200" y="2514600"/>
            <a:ext cx="8001000" cy="3124200"/>
          </a:xfrm>
          <a:prstGeom prst="rect">
            <a:avLst/>
          </a:prstGeom>
          <a:noFill/>
          <a:ln w="9525">
            <a:noFill/>
            <a:miter lim="800000"/>
            <a:headEnd/>
            <a:tailEnd/>
          </a:ln>
        </p:spPr>
        <p:txBody>
          <a:bodyPr wrap="none" anchor="ctr"/>
          <a:lstStyle/>
          <a:p>
            <a:endParaRPr kumimoji="1" lang="el-GR">
              <a:latin typeface="Book Antiqua" pitchFamily="18" charset="0"/>
              <a:ea typeface="ＭＳ Ｐゴシック" pitchFamily="34" charset="-128"/>
            </a:endParaRPr>
          </a:p>
        </p:txBody>
      </p:sp>
      <p:sp>
        <p:nvSpPr>
          <p:cNvPr id="37892" name="Rectangle 4"/>
          <p:cNvSpPr>
            <a:spLocks noChangeArrowheads="1"/>
          </p:cNvSpPr>
          <p:nvPr/>
        </p:nvSpPr>
        <p:spPr bwMode="auto">
          <a:xfrm>
            <a:off x="107950" y="981075"/>
            <a:ext cx="8229600" cy="647700"/>
          </a:xfrm>
          <a:prstGeom prst="rect">
            <a:avLst/>
          </a:prstGeom>
          <a:noFill/>
          <a:ln w="9525">
            <a:noFill/>
            <a:miter lim="800000"/>
            <a:headEnd/>
            <a:tailEnd/>
          </a:ln>
        </p:spPr>
        <p:txBody>
          <a:bodyPr anchor="ctr"/>
          <a:lstStyle/>
          <a:p>
            <a:endParaRPr lang="el-GR" sz="2000">
              <a:solidFill>
                <a:schemeClr val="tx2"/>
              </a:solidFill>
              <a:latin typeface="Book Antiqua" pitchFamily="18" charset="0"/>
            </a:endParaRPr>
          </a:p>
        </p:txBody>
      </p:sp>
      <p:sp>
        <p:nvSpPr>
          <p:cNvPr id="13" name="Line 7"/>
          <p:cNvSpPr>
            <a:spLocks noChangeShapeType="1"/>
          </p:cNvSpPr>
          <p:nvPr/>
        </p:nvSpPr>
        <p:spPr bwMode="auto">
          <a:xfrm>
            <a:off x="0" y="5597527"/>
            <a:ext cx="6119813" cy="0"/>
          </a:xfrm>
          <a:prstGeom prst="line">
            <a:avLst/>
          </a:prstGeom>
          <a:noFill/>
          <a:ln w="9525">
            <a:solidFill>
              <a:schemeClr val="tx1"/>
            </a:solidFill>
            <a:round/>
            <a:headEnd/>
            <a:tailEnd/>
          </a:ln>
        </p:spPr>
        <p:txBody>
          <a:bodyPr/>
          <a:lstStyle/>
          <a:p>
            <a:endParaRPr lang="el-GR"/>
          </a:p>
        </p:txBody>
      </p:sp>
      <p:sp>
        <p:nvSpPr>
          <p:cNvPr id="14" name="Line 8"/>
          <p:cNvSpPr>
            <a:spLocks noChangeShapeType="1"/>
          </p:cNvSpPr>
          <p:nvPr/>
        </p:nvSpPr>
        <p:spPr bwMode="auto">
          <a:xfrm flipV="1">
            <a:off x="215900" y="5524502"/>
            <a:ext cx="5688013" cy="1588"/>
          </a:xfrm>
          <a:prstGeom prst="line">
            <a:avLst/>
          </a:prstGeom>
          <a:noFill/>
          <a:ln w="28575">
            <a:solidFill>
              <a:schemeClr val="tx1"/>
            </a:solidFill>
            <a:round/>
            <a:headEnd/>
            <a:tailEnd/>
          </a:ln>
        </p:spPr>
        <p:txBody>
          <a:bodyPr/>
          <a:lstStyle/>
          <a:p>
            <a:endParaRPr lang="el-GR"/>
          </a:p>
        </p:txBody>
      </p:sp>
      <p:sp>
        <p:nvSpPr>
          <p:cNvPr id="15" name="Rectangle 3"/>
          <p:cNvSpPr txBox="1">
            <a:spLocks noChangeArrowheads="1"/>
          </p:cNvSpPr>
          <p:nvPr/>
        </p:nvSpPr>
        <p:spPr bwMode="auto">
          <a:xfrm>
            <a:off x="2143108" y="5643578"/>
            <a:ext cx="3990975" cy="7143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gn="r">
              <a:spcBef>
                <a:spcPct val="20000"/>
              </a:spcBef>
            </a:pPr>
            <a:r>
              <a:rPr kumimoji="0" lang="en-US" sz="1800" b="0" i="1" u="none" strike="noStrike" kern="0" cap="none" spc="0" normalizeH="0" baseline="0" noProof="0" dirty="0">
                <a:ln>
                  <a:noFill/>
                </a:ln>
                <a:solidFill>
                  <a:srgbClr val="082F86"/>
                </a:solidFill>
                <a:effectLst/>
                <a:uLnTx/>
                <a:uFillTx/>
                <a:latin typeface="+mn-lt"/>
                <a:ea typeface="+mn-ea"/>
                <a:cs typeface="+mn-cs"/>
              </a:rPr>
              <a:t>HYS… </a:t>
            </a:r>
            <a:r>
              <a:rPr kumimoji="0" lang="en-US" sz="1800" b="0" i="1" u="none" strike="noStrike" kern="0" cap="none" spc="0" normalizeH="0" baseline="0" noProof="0" dirty="0" err="1">
                <a:ln>
                  <a:noFill/>
                </a:ln>
                <a:solidFill>
                  <a:srgbClr val="082F86"/>
                </a:solidFill>
                <a:effectLst/>
                <a:uLnTx/>
                <a:uFillTx/>
                <a:latin typeface="+mn-lt"/>
                <a:ea typeface="+mn-ea"/>
                <a:cs typeface="+mn-cs"/>
              </a:rPr>
              <a:t>Pantaleoni</a:t>
            </a:r>
            <a:r>
              <a:rPr kumimoji="0" lang="en-US" sz="1800" b="0" i="1" u="none" strike="noStrike" kern="0" cap="none" spc="0" normalizeH="0" baseline="0" noProof="0" dirty="0">
                <a:ln>
                  <a:noFill/>
                </a:ln>
                <a:solidFill>
                  <a:srgbClr val="082F86"/>
                </a:solidFill>
                <a:effectLst/>
                <a:uLnTx/>
                <a:uFillTx/>
                <a:latin typeface="+mn-lt"/>
                <a:ea typeface="+mn-ea"/>
                <a:cs typeface="+mn-cs"/>
              </a:rPr>
              <a:t>… </a:t>
            </a:r>
            <a:r>
              <a:rPr kumimoji="0" lang="el-GR" sz="1800" b="0" i="1" u="none" strike="noStrike" kern="0" cap="none" spc="0" normalizeH="0" baseline="0" noProof="0" dirty="0">
                <a:ln>
                  <a:noFill/>
                </a:ln>
                <a:solidFill>
                  <a:srgbClr val="082F86"/>
                </a:solidFill>
                <a:effectLst/>
                <a:uLnTx/>
                <a:uFillTx/>
                <a:latin typeface="+mn-lt"/>
                <a:ea typeface="+mn-ea"/>
                <a:cs typeface="+mn-cs"/>
              </a:rPr>
              <a:t>Σήμερα</a:t>
            </a:r>
            <a:br>
              <a:rPr kumimoji="0" lang="el-GR" sz="1800" b="0" i="1" u="none" strike="noStrike" kern="0" cap="none" spc="0" normalizeH="0" baseline="0" noProof="0" dirty="0">
                <a:ln>
                  <a:noFill/>
                </a:ln>
                <a:solidFill>
                  <a:srgbClr val="082F86"/>
                </a:solidFill>
                <a:effectLst/>
                <a:uLnTx/>
                <a:uFillTx/>
                <a:latin typeface="+mn-lt"/>
                <a:ea typeface="+mn-ea"/>
                <a:cs typeface="+mn-cs"/>
              </a:rPr>
            </a:br>
            <a:r>
              <a:rPr lang="el-GR" sz="1800" dirty="0">
                <a:solidFill>
                  <a:srgbClr val="CC3300"/>
                </a:solidFill>
                <a:latin typeface="Cambria" pitchFamily="18" charset="0"/>
              </a:rPr>
              <a:t>Υπέρβαση των ορίων της</a:t>
            </a:r>
            <a:endParaRPr lang="el-GR" sz="2000" b="1" dirty="0">
              <a:solidFill>
                <a:srgbClr val="CC3300"/>
              </a:solidFill>
              <a:latin typeface="Cambria" pitchFamily="18" charset="0"/>
            </a:endParaRPr>
          </a:p>
          <a:p>
            <a:pPr marL="342900" indent="-342900" algn="r">
              <a:spcBef>
                <a:spcPct val="20000"/>
              </a:spcBef>
            </a:pPr>
            <a:endParaRPr lang="el-GR" sz="1800" dirty="0">
              <a:solidFill>
                <a:srgbClr val="CC3300"/>
              </a:solidFill>
              <a:latin typeface="Cambria" pitchFamily="18"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endParaRPr kumimoji="0" lang="el-GR" sz="1800" b="0" i="1" u="none" strike="noStrike" kern="0" cap="none" spc="0" normalizeH="0" baseline="0" noProof="0" dirty="0">
              <a:ln>
                <a:noFill/>
              </a:ln>
              <a:solidFill>
                <a:srgbClr val="082F86"/>
              </a:solidFill>
              <a:effectLst/>
              <a:uLnTx/>
              <a:uFillTx/>
              <a:latin typeface="+mn-lt"/>
              <a:ea typeface="+mn-ea"/>
              <a:cs typeface="+mn-cs"/>
            </a:endParaRPr>
          </a:p>
        </p:txBody>
      </p:sp>
      <p:sp>
        <p:nvSpPr>
          <p:cNvPr id="16" name="Rectangle 5"/>
          <p:cNvSpPr>
            <a:spLocks noChangeArrowheads="1"/>
          </p:cNvSpPr>
          <p:nvPr/>
        </p:nvSpPr>
        <p:spPr bwMode="auto">
          <a:xfrm>
            <a:off x="685800" y="533400"/>
            <a:ext cx="7467600" cy="381000"/>
          </a:xfrm>
          <a:prstGeom prst="rect">
            <a:avLst/>
          </a:prstGeom>
          <a:noFill/>
          <a:ln w="9525">
            <a:noFill/>
            <a:miter lim="800000"/>
            <a:headEnd/>
            <a:tailEnd/>
          </a:ln>
        </p:spPr>
        <p:txBody>
          <a:bodyPr anchor="ctr"/>
          <a:lstStyle/>
          <a:p>
            <a:pPr algn="r"/>
            <a:r>
              <a:rPr lang="el-GR" dirty="0"/>
              <a:t>Διαγνωστική </a:t>
            </a:r>
            <a:r>
              <a:rPr lang="en-US" dirty="0"/>
              <a:t>HYS</a:t>
            </a:r>
            <a:endParaRPr lang="el-GR" dirty="0">
              <a:solidFill>
                <a:schemeClr val="tx2"/>
              </a:solidFill>
              <a:latin typeface="Cambria" pitchFamily="18" charset="0"/>
            </a:endParaRPr>
          </a:p>
        </p:txBody>
      </p:sp>
      <p:sp>
        <p:nvSpPr>
          <p:cNvPr id="17" name="Line 9"/>
          <p:cNvSpPr>
            <a:spLocks noChangeShapeType="1"/>
          </p:cNvSpPr>
          <p:nvPr/>
        </p:nvSpPr>
        <p:spPr bwMode="auto">
          <a:xfrm>
            <a:off x="1439863" y="1062038"/>
            <a:ext cx="6840538" cy="0"/>
          </a:xfrm>
          <a:prstGeom prst="line">
            <a:avLst/>
          </a:prstGeom>
          <a:noFill/>
          <a:ln w="9525">
            <a:solidFill>
              <a:schemeClr val="tx1"/>
            </a:solidFill>
            <a:round/>
            <a:headEnd/>
            <a:tailEnd/>
          </a:ln>
        </p:spPr>
        <p:txBody>
          <a:bodyPr/>
          <a:lstStyle/>
          <a:p>
            <a:endParaRPr lang="el-GR"/>
          </a:p>
        </p:txBody>
      </p:sp>
      <p:sp>
        <p:nvSpPr>
          <p:cNvPr id="18" name="Line 10"/>
          <p:cNvSpPr>
            <a:spLocks noChangeShapeType="1"/>
          </p:cNvSpPr>
          <p:nvPr/>
        </p:nvSpPr>
        <p:spPr bwMode="auto">
          <a:xfrm>
            <a:off x="1655763" y="990600"/>
            <a:ext cx="6840538" cy="0"/>
          </a:xfrm>
          <a:prstGeom prst="line">
            <a:avLst/>
          </a:prstGeom>
          <a:noFill/>
          <a:ln w="28575">
            <a:solidFill>
              <a:schemeClr val="tx1"/>
            </a:solidFill>
            <a:round/>
            <a:headEnd/>
            <a:tailEnd/>
          </a:ln>
        </p:spPr>
        <p:txBody>
          <a:bodyPr/>
          <a:lstStyle/>
          <a:p>
            <a:endParaRPr lang="el-GR"/>
          </a:p>
        </p:txBody>
      </p:sp>
      <p:sp>
        <p:nvSpPr>
          <p:cNvPr id="19" name="Rectangle 11"/>
          <p:cNvSpPr>
            <a:spLocks noChangeArrowheads="1"/>
          </p:cNvSpPr>
          <p:nvPr/>
        </p:nvSpPr>
        <p:spPr bwMode="auto">
          <a:xfrm>
            <a:off x="700061" y="1023921"/>
            <a:ext cx="7467600" cy="457200"/>
          </a:xfrm>
          <a:prstGeom prst="rect">
            <a:avLst/>
          </a:prstGeom>
          <a:noFill/>
          <a:ln w="9525">
            <a:noFill/>
            <a:miter lim="800000"/>
            <a:headEnd/>
            <a:tailEnd/>
          </a:ln>
        </p:spPr>
        <p:txBody>
          <a:bodyPr anchor="ctr"/>
          <a:lstStyle/>
          <a:p>
            <a:pPr algn="r"/>
            <a:r>
              <a:rPr lang="el-GR" sz="1800" dirty="0">
                <a:solidFill>
                  <a:srgbClr val="CC3300"/>
                </a:solidFill>
                <a:latin typeface="Cambria" pitchFamily="18" charset="0"/>
              </a:rPr>
              <a:t>Εκτίμηση </a:t>
            </a:r>
            <a:r>
              <a:rPr lang="el-GR" sz="1800" dirty="0" err="1">
                <a:solidFill>
                  <a:srgbClr val="CC3300"/>
                </a:solidFill>
                <a:latin typeface="Cambria" pitchFamily="18" charset="0"/>
              </a:rPr>
              <a:t>αγγείωσης</a:t>
            </a:r>
            <a:endParaRPr lang="en-US" sz="1800" dirty="0">
              <a:solidFill>
                <a:srgbClr val="CC3300"/>
              </a:solidFill>
              <a:latin typeface="Cambria" pitchFamily="18" charset="0"/>
            </a:endParaRPr>
          </a:p>
        </p:txBody>
      </p:sp>
      <p:pic>
        <p:nvPicPr>
          <p:cNvPr id="12" name="Table 6"/>
          <p:cNvPicPr>
            <a:picLocks noGrp="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5786" y="2410647"/>
            <a:ext cx="6357982" cy="2304237"/>
          </a:xfrm>
          <a:prstGeom prst="rect">
            <a:avLst/>
          </a:prstGeom>
          <a:noFill/>
          <a:ln w="9525" algn="ctr">
            <a:solidFill>
              <a:srgbClr val="990000"/>
            </a:solidFill>
            <a:miter lim="800000"/>
            <a:headEnd/>
            <a:tailEnd/>
          </a:ln>
        </p:spPr>
      </p:pic>
      <p:sp>
        <p:nvSpPr>
          <p:cNvPr id="20" name="TextBox 3"/>
          <p:cNvSpPr txBox="1">
            <a:spLocks noChangeArrowheads="1"/>
          </p:cNvSpPr>
          <p:nvPr/>
        </p:nvSpPr>
        <p:spPr bwMode="auto">
          <a:xfrm>
            <a:off x="676249" y="1857364"/>
            <a:ext cx="5868611" cy="400110"/>
          </a:xfrm>
          <a:prstGeom prst="rect">
            <a:avLst/>
          </a:prstGeom>
          <a:noFill/>
          <a:ln w="9525">
            <a:noFill/>
            <a:miter lim="800000"/>
            <a:headEnd/>
            <a:tailEnd/>
          </a:ln>
        </p:spPr>
        <p:txBody>
          <a:bodyPr wrap="square">
            <a:spAutoFit/>
          </a:bodyPr>
          <a:lstStyle/>
          <a:p>
            <a:pPr marL="180975" indent="-180975">
              <a:buFont typeface="Wingdings" pitchFamily="2" charset="2"/>
              <a:buChar char="§"/>
            </a:pPr>
            <a:r>
              <a:rPr lang="el-GR" sz="2000" dirty="0">
                <a:solidFill>
                  <a:schemeClr val="accent2"/>
                </a:solidFill>
              </a:rPr>
              <a:t>Αποτελέσματα - Χαρακτηριστικά υφής</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457200" y="2514600"/>
            <a:ext cx="8001000" cy="3124200"/>
          </a:xfrm>
          <a:prstGeom prst="rect">
            <a:avLst/>
          </a:prstGeom>
          <a:noFill/>
          <a:ln w="9525">
            <a:noFill/>
            <a:miter lim="800000"/>
            <a:headEnd/>
            <a:tailEnd/>
          </a:ln>
        </p:spPr>
        <p:txBody>
          <a:bodyPr wrap="none" anchor="ctr"/>
          <a:lstStyle/>
          <a:p>
            <a:endParaRPr kumimoji="1" lang="el-GR">
              <a:latin typeface="Book Antiqua" pitchFamily="18" charset="0"/>
              <a:ea typeface="ＭＳ Ｐゴシック" pitchFamily="34" charset="-128"/>
            </a:endParaRPr>
          </a:p>
        </p:txBody>
      </p:sp>
      <p:sp>
        <p:nvSpPr>
          <p:cNvPr id="37892" name="Rectangle 4"/>
          <p:cNvSpPr>
            <a:spLocks noChangeArrowheads="1"/>
          </p:cNvSpPr>
          <p:nvPr/>
        </p:nvSpPr>
        <p:spPr bwMode="auto">
          <a:xfrm>
            <a:off x="107950" y="981075"/>
            <a:ext cx="8229600" cy="647700"/>
          </a:xfrm>
          <a:prstGeom prst="rect">
            <a:avLst/>
          </a:prstGeom>
          <a:noFill/>
          <a:ln w="9525">
            <a:noFill/>
            <a:miter lim="800000"/>
            <a:headEnd/>
            <a:tailEnd/>
          </a:ln>
        </p:spPr>
        <p:txBody>
          <a:bodyPr anchor="ctr"/>
          <a:lstStyle/>
          <a:p>
            <a:endParaRPr lang="el-GR" sz="2000">
              <a:solidFill>
                <a:schemeClr val="tx2"/>
              </a:solidFill>
              <a:latin typeface="Book Antiqua" pitchFamily="18" charset="0"/>
            </a:endParaRPr>
          </a:p>
        </p:txBody>
      </p:sp>
      <p:sp>
        <p:nvSpPr>
          <p:cNvPr id="13" name="Line 7"/>
          <p:cNvSpPr>
            <a:spLocks noChangeShapeType="1"/>
          </p:cNvSpPr>
          <p:nvPr/>
        </p:nvSpPr>
        <p:spPr bwMode="auto">
          <a:xfrm>
            <a:off x="0" y="5597527"/>
            <a:ext cx="6119813" cy="0"/>
          </a:xfrm>
          <a:prstGeom prst="line">
            <a:avLst/>
          </a:prstGeom>
          <a:noFill/>
          <a:ln w="9525">
            <a:solidFill>
              <a:schemeClr val="tx1"/>
            </a:solidFill>
            <a:round/>
            <a:headEnd/>
            <a:tailEnd/>
          </a:ln>
        </p:spPr>
        <p:txBody>
          <a:bodyPr/>
          <a:lstStyle/>
          <a:p>
            <a:endParaRPr lang="el-GR"/>
          </a:p>
        </p:txBody>
      </p:sp>
      <p:sp>
        <p:nvSpPr>
          <p:cNvPr id="14" name="Line 8"/>
          <p:cNvSpPr>
            <a:spLocks noChangeShapeType="1"/>
          </p:cNvSpPr>
          <p:nvPr/>
        </p:nvSpPr>
        <p:spPr bwMode="auto">
          <a:xfrm flipV="1">
            <a:off x="215900" y="5524502"/>
            <a:ext cx="5688013" cy="1588"/>
          </a:xfrm>
          <a:prstGeom prst="line">
            <a:avLst/>
          </a:prstGeom>
          <a:noFill/>
          <a:ln w="28575">
            <a:solidFill>
              <a:schemeClr val="tx1"/>
            </a:solidFill>
            <a:round/>
            <a:headEnd/>
            <a:tailEnd/>
          </a:ln>
        </p:spPr>
        <p:txBody>
          <a:bodyPr/>
          <a:lstStyle/>
          <a:p>
            <a:endParaRPr lang="el-GR"/>
          </a:p>
        </p:txBody>
      </p:sp>
      <p:sp>
        <p:nvSpPr>
          <p:cNvPr id="15" name="Rectangle 3"/>
          <p:cNvSpPr txBox="1">
            <a:spLocks noChangeArrowheads="1"/>
          </p:cNvSpPr>
          <p:nvPr/>
        </p:nvSpPr>
        <p:spPr bwMode="auto">
          <a:xfrm>
            <a:off x="2143108" y="5643578"/>
            <a:ext cx="3990975" cy="7143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gn="r">
              <a:spcBef>
                <a:spcPct val="20000"/>
              </a:spcBef>
            </a:pPr>
            <a:r>
              <a:rPr kumimoji="0" lang="en-US" sz="1800" b="0" i="1" u="none" strike="noStrike" kern="0" cap="none" spc="0" normalizeH="0" baseline="0" noProof="0" dirty="0">
                <a:ln>
                  <a:noFill/>
                </a:ln>
                <a:solidFill>
                  <a:srgbClr val="082F86"/>
                </a:solidFill>
                <a:effectLst/>
                <a:uLnTx/>
                <a:uFillTx/>
                <a:latin typeface="+mn-lt"/>
                <a:ea typeface="+mn-ea"/>
                <a:cs typeface="+mn-cs"/>
              </a:rPr>
              <a:t>HYS… </a:t>
            </a:r>
            <a:r>
              <a:rPr kumimoji="0" lang="en-US" sz="1800" b="0" i="1" u="none" strike="noStrike" kern="0" cap="none" spc="0" normalizeH="0" baseline="0" noProof="0" dirty="0" err="1">
                <a:ln>
                  <a:noFill/>
                </a:ln>
                <a:solidFill>
                  <a:srgbClr val="082F86"/>
                </a:solidFill>
                <a:effectLst/>
                <a:uLnTx/>
                <a:uFillTx/>
                <a:latin typeface="+mn-lt"/>
                <a:ea typeface="+mn-ea"/>
                <a:cs typeface="+mn-cs"/>
              </a:rPr>
              <a:t>Pantaleoni</a:t>
            </a:r>
            <a:r>
              <a:rPr kumimoji="0" lang="en-US" sz="1800" b="0" i="1" u="none" strike="noStrike" kern="0" cap="none" spc="0" normalizeH="0" baseline="0" noProof="0" dirty="0">
                <a:ln>
                  <a:noFill/>
                </a:ln>
                <a:solidFill>
                  <a:srgbClr val="082F86"/>
                </a:solidFill>
                <a:effectLst/>
                <a:uLnTx/>
                <a:uFillTx/>
                <a:latin typeface="+mn-lt"/>
                <a:ea typeface="+mn-ea"/>
                <a:cs typeface="+mn-cs"/>
              </a:rPr>
              <a:t>… </a:t>
            </a:r>
            <a:r>
              <a:rPr kumimoji="0" lang="el-GR" sz="1800" b="0" i="1" u="none" strike="noStrike" kern="0" cap="none" spc="0" normalizeH="0" baseline="0" noProof="0" dirty="0">
                <a:ln>
                  <a:noFill/>
                </a:ln>
                <a:solidFill>
                  <a:srgbClr val="082F86"/>
                </a:solidFill>
                <a:effectLst/>
                <a:uLnTx/>
                <a:uFillTx/>
                <a:latin typeface="+mn-lt"/>
                <a:ea typeface="+mn-ea"/>
                <a:cs typeface="+mn-cs"/>
              </a:rPr>
              <a:t>Σήμερα</a:t>
            </a:r>
            <a:br>
              <a:rPr kumimoji="0" lang="el-GR" sz="1800" b="0" i="1" u="none" strike="noStrike" kern="0" cap="none" spc="0" normalizeH="0" baseline="0" noProof="0" dirty="0">
                <a:ln>
                  <a:noFill/>
                </a:ln>
                <a:solidFill>
                  <a:srgbClr val="082F86"/>
                </a:solidFill>
                <a:effectLst/>
                <a:uLnTx/>
                <a:uFillTx/>
                <a:latin typeface="+mn-lt"/>
                <a:ea typeface="+mn-ea"/>
                <a:cs typeface="+mn-cs"/>
              </a:rPr>
            </a:br>
            <a:r>
              <a:rPr lang="el-GR" sz="1800" dirty="0">
                <a:solidFill>
                  <a:srgbClr val="CC3300"/>
                </a:solidFill>
                <a:latin typeface="Cambria" pitchFamily="18" charset="0"/>
              </a:rPr>
              <a:t>Υπέρβαση των ορίων της</a:t>
            </a:r>
            <a:endParaRPr lang="el-GR" sz="2000" b="1" dirty="0">
              <a:solidFill>
                <a:srgbClr val="CC3300"/>
              </a:solidFill>
              <a:latin typeface="Cambria" pitchFamily="18" charset="0"/>
            </a:endParaRPr>
          </a:p>
          <a:p>
            <a:pPr marL="342900" indent="-342900" algn="r">
              <a:spcBef>
                <a:spcPct val="20000"/>
              </a:spcBef>
            </a:pPr>
            <a:endParaRPr lang="el-GR" sz="1800" dirty="0">
              <a:solidFill>
                <a:srgbClr val="CC3300"/>
              </a:solidFill>
              <a:latin typeface="Cambria" pitchFamily="18"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endParaRPr kumimoji="0" lang="el-GR" sz="1800" b="0" i="1" u="none" strike="noStrike" kern="0" cap="none" spc="0" normalizeH="0" baseline="0" noProof="0" dirty="0">
              <a:ln>
                <a:noFill/>
              </a:ln>
              <a:solidFill>
                <a:srgbClr val="082F86"/>
              </a:solidFill>
              <a:effectLst/>
              <a:uLnTx/>
              <a:uFillTx/>
              <a:latin typeface="+mn-lt"/>
              <a:ea typeface="+mn-ea"/>
              <a:cs typeface="+mn-cs"/>
            </a:endParaRPr>
          </a:p>
        </p:txBody>
      </p:sp>
      <p:sp>
        <p:nvSpPr>
          <p:cNvPr id="16" name="Rectangle 5"/>
          <p:cNvSpPr>
            <a:spLocks noChangeArrowheads="1"/>
          </p:cNvSpPr>
          <p:nvPr/>
        </p:nvSpPr>
        <p:spPr bwMode="auto">
          <a:xfrm>
            <a:off x="685800" y="533400"/>
            <a:ext cx="7467600" cy="381000"/>
          </a:xfrm>
          <a:prstGeom prst="rect">
            <a:avLst/>
          </a:prstGeom>
          <a:noFill/>
          <a:ln w="9525">
            <a:noFill/>
            <a:miter lim="800000"/>
            <a:headEnd/>
            <a:tailEnd/>
          </a:ln>
        </p:spPr>
        <p:txBody>
          <a:bodyPr anchor="ctr"/>
          <a:lstStyle/>
          <a:p>
            <a:pPr algn="r"/>
            <a:r>
              <a:rPr lang="el-GR" dirty="0"/>
              <a:t>Διαγνωστική </a:t>
            </a:r>
            <a:r>
              <a:rPr lang="en-US" dirty="0"/>
              <a:t>HYS</a:t>
            </a:r>
            <a:endParaRPr lang="el-GR" dirty="0">
              <a:solidFill>
                <a:schemeClr val="tx2"/>
              </a:solidFill>
              <a:latin typeface="Cambria" pitchFamily="18" charset="0"/>
            </a:endParaRPr>
          </a:p>
        </p:txBody>
      </p:sp>
      <p:sp>
        <p:nvSpPr>
          <p:cNvPr id="17" name="Line 9"/>
          <p:cNvSpPr>
            <a:spLocks noChangeShapeType="1"/>
          </p:cNvSpPr>
          <p:nvPr/>
        </p:nvSpPr>
        <p:spPr bwMode="auto">
          <a:xfrm>
            <a:off x="1439863" y="1062038"/>
            <a:ext cx="6840538" cy="0"/>
          </a:xfrm>
          <a:prstGeom prst="line">
            <a:avLst/>
          </a:prstGeom>
          <a:noFill/>
          <a:ln w="9525">
            <a:solidFill>
              <a:schemeClr val="tx1"/>
            </a:solidFill>
            <a:round/>
            <a:headEnd/>
            <a:tailEnd/>
          </a:ln>
        </p:spPr>
        <p:txBody>
          <a:bodyPr/>
          <a:lstStyle/>
          <a:p>
            <a:endParaRPr lang="el-GR"/>
          </a:p>
        </p:txBody>
      </p:sp>
      <p:sp>
        <p:nvSpPr>
          <p:cNvPr id="18" name="Line 10"/>
          <p:cNvSpPr>
            <a:spLocks noChangeShapeType="1"/>
          </p:cNvSpPr>
          <p:nvPr/>
        </p:nvSpPr>
        <p:spPr bwMode="auto">
          <a:xfrm>
            <a:off x="1655763" y="990600"/>
            <a:ext cx="6840538" cy="0"/>
          </a:xfrm>
          <a:prstGeom prst="line">
            <a:avLst/>
          </a:prstGeom>
          <a:noFill/>
          <a:ln w="28575">
            <a:solidFill>
              <a:schemeClr val="tx1"/>
            </a:solidFill>
            <a:round/>
            <a:headEnd/>
            <a:tailEnd/>
          </a:ln>
        </p:spPr>
        <p:txBody>
          <a:bodyPr/>
          <a:lstStyle/>
          <a:p>
            <a:endParaRPr lang="el-GR"/>
          </a:p>
        </p:txBody>
      </p:sp>
      <p:sp>
        <p:nvSpPr>
          <p:cNvPr id="19" name="Rectangle 11"/>
          <p:cNvSpPr>
            <a:spLocks noChangeArrowheads="1"/>
          </p:cNvSpPr>
          <p:nvPr/>
        </p:nvSpPr>
        <p:spPr bwMode="auto">
          <a:xfrm>
            <a:off x="700061" y="1023921"/>
            <a:ext cx="7467600" cy="457200"/>
          </a:xfrm>
          <a:prstGeom prst="rect">
            <a:avLst/>
          </a:prstGeom>
          <a:noFill/>
          <a:ln w="9525">
            <a:noFill/>
            <a:miter lim="800000"/>
            <a:headEnd/>
            <a:tailEnd/>
          </a:ln>
        </p:spPr>
        <p:txBody>
          <a:bodyPr anchor="ctr"/>
          <a:lstStyle/>
          <a:p>
            <a:pPr algn="r"/>
            <a:r>
              <a:rPr lang="el-GR" sz="1800" dirty="0">
                <a:solidFill>
                  <a:srgbClr val="CC3300"/>
                </a:solidFill>
                <a:latin typeface="Cambria" pitchFamily="18" charset="0"/>
              </a:rPr>
              <a:t>Εκτίμηση </a:t>
            </a:r>
            <a:r>
              <a:rPr lang="el-GR" sz="1800" dirty="0" err="1">
                <a:solidFill>
                  <a:srgbClr val="CC3300"/>
                </a:solidFill>
                <a:latin typeface="Cambria" pitchFamily="18" charset="0"/>
              </a:rPr>
              <a:t>αγγείωσης</a:t>
            </a:r>
            <a:endParaRPr lang="en-US" sz="1800" dirty="0">
              <a:solidFill>
                <a:srgbClr val="CC3300"/>
              </a:solidFill>
              <a:latin typeface="Cambria" pitchFamily="18" charset="0"/>
            </a:endParaRPr>
          </a:p>
        </p:txBody>
      </p:sp>
      <p:pic>
        <p:nvPicPr>
          <p:cNvPr id="11"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57224" y="1500174"/>
            <a:ext cx="2571768" cy="3757638"/>
          </a:xfrm>
          <a:prstGeom prst="rect">
            <a:avLst/>
          </a:prstGeom>
          <a:noFill/>
          <a:ln w="9525">
            <a:solidFill>
              <a:srgbClr val="CC3300"/>
            </a:solidFill>
            <a:miter lim="800000"/>
            <a:headEnd/>
            <a:tailEnd/>
          </a:ln>
        </p:spPr>
      </p:pic>
      <p:sp>
        <p:nvSpPr>
          <p:cNvPr id="12" name="11 - Ορθογώνιο"/>
          <p:cNvSpPr/>
          <p:nvPr/>
        </p:nvSpPr>
        <p:spPr>
          <a:xfrm>
            <a:off x="3428992" y="2500306"/>
            <a:ext cx="2571768" cy="1569660"/>
          </a:xfrm>
          <a:prstGeom prst="rect">
            <a:avLst/>
          </a:prstGeom>
        </p:spPr>
        <p:txBody>
          <a:bodyPr wrap="square">
            <a:spAutoFit/>
          </a:bodyPr>
          <a:lstStyle/>
          <a:p>
            <a:pPr algn="ctr"/>
            <a:r>
              <a:rPr lang="el-GR" dirty="0"/>
              <a:t>Εφαρμογή του συστήματος σε κλινικό περιβάλλον</a:t>
            </a:r>
          </a:p>
        </p:txBody>
      </p:sp>
      <p:pic>
        <p:nvPicPr>
          <p:cNvPr id="94210" name="Picture 2" descr="Αποτέλεσμα εικόνας για Γιώργος Ματσόπουλος πολυτεχνείο">
            <a:hlinkClick r:id="rId4"/>
          </p:cNvPr>
          <p:cNvPicPr>
            <a:picLocks noChangeAspect="1" noChangeArrowheads="1"/>
          </p:cNvPicPr>
          <p:nvPr/>
        </p:nvPicPr>
        <p:blipFill>
          <a:blip r:embed="rId5" cstate="print"/>
          <a:srcRect/>
          <a:stretch>
            <a:fillRect/>
          </a:stretch>
        </p:blipFill>
        <p:spPr bwMode="auto">
          <a:xfrm>
            <a:off x="6786578" y="3143238"/>
            <a:ext cx="1714512" cy="1714512"/>
          </a:xfrm>
          <a:prstGeom prst="rect">
            <a:avLst/>
          </a:prstGeom>
          <a:noFill/>
        </p:spPr>
      </p:pic>
      <p:sp>
        <p:nvSpPr>
          <p:cNvPr id="20" name="19 - Ορθογώνιο"/>
          <p:cNvSpPr/>
          <p:nvPr/>
        </p:nvSpPr>
        <p:spPr>
          <a:xfrm>
            <a:off x="6572264" y="4929198"/>
            <a:ext cx="2071734" cy="1077218"/>
          </a:xfrm>
          <a:prstGeom prst="rect">
            <a:avLst/>
          </a:prstGeom>
        </p:spPr>
        <p:txBody>
          <a:bodyPr wrap="square">
            <a:spAutoFit/>
          </a:bodyPr>
          <a:lstStyle/>
          <a:p>
            <a:pPr algn="ctr"/>
            <a:r>
              <a:rPr lang="el-GR" sz="1400" b="1" dirty="0"/>
              <a:t>Γιώργος </a:t>
            </a:r>
            <a:r>
              <a:rPr lang="el-GR" sz="1400" b="1" dirty="0" err="1"/>
              <a:t>Ματσόπουλος</a:t>
            </a:r>
            <a:br>
              <a:rPr lang="el-GR" sz="1400" dirty="0"/>
            </a:br>
            <a:r>
              <a:rPr lang="el-GR" sz="1400" dirty="0"/>
              <a:t>Αν. Καθηγητής ΕΜΠ</a:t>
            </a:r>
            <a:br>
              <a:rPr lang="el-GR" sz="1400" dirty="0"/>
            </a:br>
            <a:r>
              <a:rPr lang="el-GR" sz="1200" dirty="0"/>
              <a:t> Σχολή Ηλεκτρολόγων Μηχανικών και Μηχανικών Υπολογιστών</a:t>
            </a:r>
            <a:endParaRPr lang="el-GR" sz="1400" dirty="0"/>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457200" y="2514600"/>
            <a:ext cx="8001000" cy="3124200"/>
          </a:xfrm>
          <a:prstGeom prst="rect">
            <a:avLst/>
          </a:prstGeom>
          <a:noFill/>
          <a:ln w="9525">
            <a:noFill/>
            <a:miter lim="800000"/>
            <a:headEnd/>
            <a:tailEnd/>
          </a:ln>
        </p:spPr>
        <p:txBody>
          <a:bodyPr wrap="none" anchor="ctr"/>
          <a:lstStyle/>
          <a:p>
            <a:endParaRPr kumimoji="1" lang="el-GR">
              <a:latin typeface="Book Antiqua" pitchFamily="18" charset="0"/>
              <a:ea typeface="ＭＳ Ｐゴシック" pitchFamily="34" charset="-128"/>
            </a:endParaRPr>
          </a:p>
        </p:txBody>
      </p:sp>
      <p:sp>
        <p:nvSpPr>
          <p:cNvPr id="37892" name="Rectangle 4"/>
          <p:cNvSpPr>
            <a:spLocks noChangeArrowheads="1"/>
          </p:cNvSpPr>
          <p:nvPr/>
        </p:nvSpPr>
        <p:spPr bwMode="auto">
          <a:xfrm>
            <a:off x="107950" y="981075"/>
            <a:ext cx="8229600" cy="647700"/>
          </a:xfrm>
          <a:prstGeom prst="rect">
            <a:avLst/>
          </a:prstGeom>
          <a:noFill/>
          <a:ln w="9525">
            <a:noFill/>
            <a:miter lim="800000"/>
            <a:headEnd/>
            <a:tailEnd/>
          </a:ln>
        </p:spPr>
        <p:txBody>
          <a:bodyPr anchor="ctr"/>
          <a:lstStyle/>
          <a:p>
            <a:endParaRPr lang="el-GR" sz="2000">
              <a:solidFill>
                <a:schemeClr val="tx2"/>
              </a:solidFill>
              <a:latin typeface="Book Antiqua" pitchFamily="18" charset="0"/>
            </a:endParaRPr>
          </a:p>
        </p:txBody>
      </p:sp>
      <p:sp>
        <p:nvSpPr>
          <p:cNvPr id="13" name="Line 7"/>
          <p:cNvSpPr>
            <a:spLocks noChangeShapeType="1"/>
          </p:cNvSpPr>
          <p:nvPr/>
        </p:nvSpPr>
        <p:spPr bwMode="auto">
          <a:xfrm>
            <a:off x="0" y="5597527"/>
            <a:ext cx="6119813" cy="0"/>
          </a:xfrm>
          <a:prstGeom prst="line">
            <a:avLst/>
          </a:prstGeom>
          <a:noFill/>
          <a:ln w="9525">
            <a:solidFill>
              <a:schemeClr val="tx1"/>
            </a:solidFill>
            <a:round/>
            <a:headEnd/>
            <a:tailEnd/>
          </a:ln>
        </p:spPr>
        <p:txBody>
          <a:bodyPr/>
          <a:lstStyle/>
          <a:p>
            <a:endParaRPr lang="el-GR"/>
          </a:p>
        </p:txBody>
      </p:sp>
      <p:sp>
        <p:nvSpPr>
          <p:cNvPr id="14" name="Line 8"/>
          <p:cNvSpPr>
            <a:spLocks noChangeShapeType="1"/>
          </p:cNvSpPr>
          <p:nvPr/>
        </p:nvSpPr>
        <p:spPr bwMode="auto">
          <a:xfrm flipV="1">
            <a:off x="215900" y="5524502"/>
            <a:ext cx="5688013" cy="1588"/>
          </a:xfrm>
          <a:prstGeom prst="line">
            <a:avLst/>
          </a:prstGeom>
          <a:noFill/>
          <a:ln w="28575">
            <a:solidFill>
              <a:schemeClr val="tx1"/>
            </a:solidFill>
            <a:round/>
            <a:headEnd/>
            <a:tailEnd/>
          </a:ln>
        </p:spPr>
        <p:txBody>
          <a:bodyPr/>
          <a:lstStyle/>
          <a:p>
            <a:endParaRPr lang="el-GR"/>
          </a:p>
        </p:txBody>
      </p:sp>
      <p:sp>
        <p:nvSpPr>
          <p:cNvPr id="15" name="Rectangle 3"/>
          <p:cNvSpPr txBox="1">
            <a:spLocks noChangeArrowheads="1"/>
          </p:cNvSpPr>
          <p:nvPr/>
        </p:nvSpPr>
        <p:spPr bwMode="auto">
          <a:xfrm>
            <a:off x="2143108" y="5643578"/>
            <a:ext cx="3990975" cy="7143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gn="r">
              <a:spcBef>
                <a:spcPct val="20000"/>
              </a:spcBef>
            </a:pPr>
            <a:r>
              <a:rPr kumimoji="0" lang="en-US" sz="1800" b="0" i="1" u="none" strike="noStrike" kern="0" cap="none" spc="0" normalizeH="0" baseline="0" noProof="0" dirty="0">
                <a:ln>
                  <a:noFill/>
                </a:ln>
                <a:solidFill>
                  <a:srgbClr val="082F86"/>
                </a:solidFill>
                <a:effectLst/>
                <a:uLnTx/>
                <a:uFillTx/>
                <a:latin typeface="+mn-lt"/>
                <a:ea typeface="+mn-ea"/>
                <a:cs typeface="+mn-cs"/>
              </a:rPr>
              <a:t>HYS… </a:t>
            </a:r>
            <a:r>
              <a:rPr kumimoji="0" lang="en-US" sz="1800" b="0" i="1" u="none" strike="noStrike" kern="0" cap="none" spc="0" normalizeH="0" baseline="0" noProof="0" dirty="0" err="1">
                <a:ln>
                  <a:noFill/>
                </a:ln>
                <a:solidFill>
                  <a:srgbClr val="082F86"/>
                </a:solidFill>
                <a:effectLst/>
                <a:uLnTx/>
                <a:uFillTx/>
                <a:latin typeface="+mn-lt"/>
                <a:ea typeface="+mn-ea"/>
                <a:cs typeface="+mn-cs"/>
              </a:rPr>
              <a:t>Pantaleoni</a:t>
            </a:r>
            <a:r>
              <a:rPr kumimoji="0" lang="en-US" sz="1800" b="0" i="1" u="none" strike="noStrike" kern="0" cap="none" spc="0" normalizeH="0" baseline="0" noProof="0" dirty="0">
                <a:ln>
                  <a:noFill/>
                </a:ln>
                <a:solidFill>
                  <a:srgbClr val="082F86"/>
                </a:solidFill>
                <a:effectLst/>
                <a:uLnTx/>
                <a:uFillTx/>
                <a:latin typeface="+mn-lt"/>
                <a:ea typeface="+mn-ea"/>
                <a:cs typeface="+mn-cs"/>
              </a:rPr>
              <a:t>… </a:t>
            </a:r>
            <a:r>
              <a:rPr kumimoji="0" lang="el-GR" sz="1800" b="0" i="1" u="none" strike="noStrike" kern="0" cap="none" spc="0" normalizeH="0" baseline="0" noProof="0" dirty="0">
                <a:ln>
                  <a:noFill/>
                </a:ln>
                <a:solidFill>
                  <a:srgbClr val="082F86"/>
                </a:solidFill>
                <a:effectLst/>
                <a:uLnTx/>
                <a:uFillTx/>
                <a:latin typeface="+mn-lt"/>
                <a:ea typeface="+mn-ea"/>
                <a:cs typeface="+mn-cs"/>
              </a:rPr>
              <a:t>Σήμερα</a:t>
            </a:r>
            <a:br>
              <a:rPr kumimoji="0" lang="el-GR" sz="1800" b="0" i="1" u="none" strike="noStrike" kern="0" cap="none" spc="0" normalizeH="0" baseline="0" noProof="0" dirty="0">
                <a:ln>
                  <a:noFill/>
                </a:ln>
                <a:solidFill>
                  <a:srgbClr val="082F86"/>
                </a:solidFill>
                <a:effectLst/>
                <a:uLnTx/>
                <a:uFillTx/>
                <a:latin typeface="+mn-lt"/>
                <a:ea typeface="+mn-ea"/>
                <a:cs typeface="+mn-cs"/>
              </a:rPr>
            </a:br>
            <a:r>
              <a:rPr lang="el-GR" sz="1800" dirty="0">
                <a:solidFill>
                  <a:srgbClr val="CC3300"/>
                </a:solidFill>
                <a:latin typeface="Cambria" pitchFamily="18" charset="0"/>
              </a:rPr>
              <a:t>Υπέρβαση των ορίων της</a:t>
            </a:r>
            <a:endParaRPr lang="el-GR" sz="2000" b="1" dirty="0">
              <a:solidFill>
                <a:srgbClr val="CC3300"/>
              </a:solidFill>
              <a:latin typeface="Cambria" pitchFamily="18" charset="0"/>
            </a:endParaRPr>
          </a:p>
          <a:p>
            <a:pPr marL="342900" indent="-342900" algn="r">
              <a:spcBef>
                <a:spcPct val="20000"/>
              </a:spcBef>
            </a:pPr>
            <a:endParaRPr lang="el-GR" sz="1800" dirty="0">
              <a:solidFill>
                <a:srgbClr val="CC3300"/>
              </a:solidFill>
              <a:latin typeface="Cambria" pitchFamily="18"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endParaRPr kumimoji="0" lang="el-GR" sz="1800" b="0" i="1" u="none" strike="noStrike" kern="0" cap="none" spc="0" normalizeH="0" baseline="0" noProof="0" dirty="0">
              <a:ln>
                <a:noFill/>
              </a:ln>
              <a:solidFill>
                <a:srgbClr val="082F86"/>
              </a:solidFill>
              <a:effectLst/>
              <a:uLnTx/>
              <a:uFillTx/>
              <a:latin typeface="+mn-lt"/>
              <a:ea typeface="+mn-ea"/>
              <a:cs typeface="+mn-cs"/>
            </a:endParaRPr>
          </a:p>
        </p:txBody>
      </p:sp>
      <p:sp>
        <p:nvSpPr>
          <p:cNvPr id="16" name="Rectangle 5"/>
          <p:cNvSpPr>
            <a:spLocks noChangeArrowheads="1"/>
          </p:cNvSpPr>
          <p:nvPr/>
        </p:nvSpPr>
        <p:spPr bwMode="auto">
          <a:xfrm>
            <a:off x="685800" y="533400"/>
            <a:ext cx="7467600" cy="381000"/>
          </a:xfrm>
          <a:prstGeom prst="rect">
            <a:avLst/>
          </a:prstGeom>
          <a:noFill/>
          <a:ln w="9525">
            <a:noFill/>
            <a:miter lim="800000"/>
            <a:headEnd/>
            <a:tailEnd/>
          </a:ln>
        </p:spPr>
        <p:txBody>
          <a:bodyPr anchor="ctr"/>
          <a:lstStyle/>
          <a:p>
            <a:pPr algn="r"/>
            <a:r>
              <a:rPr lang="el-GR" dirty="0"/>
              <a:t>Διαγνωστική </a:t>
            </a:r>
            <a:r>
              <a:rPr lang="en-US" dirty="0"/>
              <a:t>HYS</a:t>
            </a:r>
            <a:endParaRPr lang="el-GR" dirty="0">
              <a:solidFill>
                <a:schemeClr val="tx2"/>
              </a:solidFill>
              <a:latin typeface="Cambria" pitchFamily="18" charset="0"/>
            </a:endParaRPr>
          </a:p>
        </p:txBody>
      </p:sp>
      <p:sp>
        <p:nvSpPr>
          <p:cNvPr id="17" name="Line 9"/>
          <p:cNvSpPr>
            <a:spLocks noChangeShapeType="1"/>
          </p:cNvSpPr>
          <p:nvPr/>
        </p:nvSpPr>
        <p:spPr bwMode="auto">
          <a:xfrm>
            <a:off x="1439863" y="1062038"/>
            <a:ext cx="6840538" cy="0"/>
          </a:xfrm>
          <a:prstGeom prst="line">
            <a:avLst/>
          </a:prstGeom>
          <a:noFill/>
          <a:ln w="9525">
            <a:solidFill>
              <a:schemeClr val="tx1"/>
            </a:solidFill>
            <a:round/>
            <a:headEnd/>
            <a:tailEnd/>
          </a:ln>
        </p:spPr>
        <p:txBody>
          <a:bodyPr/>
          <a:lstStyle/>
          <a:p>
            <a:endParaRPr lang="el-GR"/>
          </a:p>
        </p:txBody>
      </p:sp>
      <p:sp>
        <p:nvSpPr>
          <p:cNvPr id="18" name="Line 10"/>
          <p:cNvSpPr>
            <a:spLocks noChangeShapeType="1"/>
          </p:cNvSpPr>
          <p:nvPr/>
        </p:nvSpPr>
        <p:spPr bwMode="auto">
          <a:xfrm>
            <a:off x="1655763" y="990600"/>
            <a:ext cx="6840538" cy="0"/>
          </a:xfrm>
          <a:prstGeom prst="line">
            <a:avLst/>
          </a:prstGeom>
          <a:noFill/>
          <a:ln w="28575">
            <a:solidFill>
              <a:schemeClr val="tx1"/>
            </a:solidFill>
            <a:round/>
            <a:headEnd/>
            <a:tailEnd/>
          </a:ln>
        </p:spPr>
        <p:txBody>
          <a:bodyPr/>
          <a:lstStyle/>
          <a:p>
            <a:endParaRPr lang="el-GR"/>
          </a:p>
        </p:txBody>
      </p:sp>
      <p:sp>
        <p:nvSpPr>
          <p:cNvPr id="19" name="Rectangle 11"/>
          <p:cNvSpPr>
            <a:spLocks noChangeArrowheads="1"/>
          </p:cNvSpPr>
          <p:nvPr/>
        </p:nvSpPr>
        <p:spPr bwMode="auto">
          <a:xfrm>
            <a:off x="700061" y="1119171"/>
            <a:ext cx="7467600" cy="457200"/>
          </a:xfrm>
          <a:prstGeom prst="rect">
            <a:avLst/>
          </a:prstGeom>
          <a:noFill/>
          <a:ln w="9525">
            <a:noFill/>
            <a:miter lim="800000"/>
            <a:headEnd/>
            <a:tailEnd/>
          </a:ln>
        </p:spPr>
        <p:txBody>
          <a:bodyPr anchor="ctr"/>
          <a:lstStyle/>
          <a:p>
            <a:pPr algn="r"/>
            <a:r>
              <a:rPr lang="el-GR" sz="1800" dirty="0">
                <a:solidFill>
                  <a:srgbClr val="CC3300"/>
                </a:solidFill>
                <a:latin typeface="Cambria" pitchFamily="18" charset="0"/>
              </a:rPr>
              <a:t>Υποκειμενικότητα – Ακριβής Διάγνωση</a:t>
            </a:r>
            <a:br>
              <a:rPr lang="el-GR" sz="1800" dirty="0">
                <a:solidFill>
                  <a:srgbClr val="CC3300"/>
                </a:solidFill>
                <a:latin typeface="Cambria" pitchFamily="18" charset="0"/>
              </a:rPr>
            </a:br>
            <a:r>
              <a:rPr lang="el-GR" sz="1800" dirty="0">
                <a:solidFill>
                  <a:schemeClr val="accent6">
                    <a:lumMod val="75000"/>
                  </a:schemeClr>
                </a:solidFill>
                <a:latin typeface="Cambria" pitchFamily="18" charset="0"/>
              </a:rPr>
              <a:t>Πρόβλημα</a:t>
            </a:r>
            <a:endParaRPr lang="en-US" sz="1800" dirty="0">
              <a:solidFill>
                <a:schemeClr val="accent6">
                  <a:lumMod val="75000"/>
                </a:schemeClr>
              </a:solidFill>
              <a:latin typeface="Cambria" pitchFamily="18" charset="0"/>
            </a:endParaRPr>
          </a:p>
        </p:txBody>
      </p:sp>
      <p:sp>
        <p:nvSpPr>
          <p:cNvPr id="11" name="Rectangle 2"/>
          <p:cNvSpPr txBox="1">
            <a:spLocks noChangeArrowheads="1"/>
          </p:cNvSpPr>
          <p:nvPr/>
        </p:nvSpPr>
        <p:spPr>
          <a:xfrm>
            <a:off x="539750" y="1916113"/>
            <a:ext cx="7747000" cy="3227387"/>
          </a:xfrm>
          <a:prstGeom prst="rect">
            <a:avLst/>
          </a:prstGeom>
          <a:noFill/>
        </p:spPr>
        <p:txBody>
          <a:bodyPr/>
          <a:lstStyle/>
          <a:p>
            <a:pPr marL="449263" marR="0" lvl="0" indent="-361950" algn="l" defTabSz="914400" rtl="0" eaLnBrk="1" fontAlgn="base" latinLnBrk="0" hangingPunct="1">
              <a:lnSpc>
                <a:spcPct val="110000"/>
              </a:lnSpc>
              <a:spcBef>
                <a:spcPct val="45000"/>
              </a:spcBef>
              <a:spcAft>
                <a:spcPct val="40000"/>
              </a:spcAft>
              <a:buClrTx/>
              <a:buSzTx/>
              <a:buFont typeface="Book Antiqua" pitchFamily="18" charset="0"/>
              <a:buNone/>
              <a:tabLst/>
              <a:defRPr/>
            </a:pPr>
            <a:r>
              <a:rPr kumimoji="0" lang="el-GR" sz="2000" b="0" i="0" u="none" strike="noStrike" kern="0" cap="none" spc="0" normalizeH="0" baseline="0" noProof="0" dirty="0">
                <a:ln>
                  <a:noFill/>
                </a:ln>
                <a:solidFill>
                  <a:srgbClr val="000099"/>
                </a:solidFill>
                <a:effectLst/>
                <a:uLnTx/>
                <a:uFillTx/>
                <a:latin typeface="Book Antiqua" pitchFamily="18" charset="0"/>
                <a:ea typeface="+mn-ea"/>
                <a:cs typeface="+mn-cs"/>
              </a:rPr>
              <a:t>	   Η συμβατική </a:t>
            </a:r>
            <a:r>
              <a:rPr kumimoji="0" lang="el-GR" sz="2000" b="0" i="0" u="none" strike="noStrike" kern="0" cap="none" spc="0" normalizeH="0" baseline="0" noProof="0" dirty="0" err="1">
                <a:ln>
                  <a:noFill/>
                </a:ln>
                <a:solidFill>
                  <a:srgbClr val="000099"/>
                </a:solidFill>
                <a:effectLst/>
                <a:uLnTx/>
                <a:uFillTx/>
                <a:latin typeface="Book Antiqua" pitchFamily="18" charset="0"/>
                <a:ea typeface="+mn-ea"/>
                <a:cs typeface="+mn-cs"/>
              </a:rPr>
              <a:t>υστεροσκόπηση</a:t>
            </a:r>
            <a:r>
              <a:rPr kumimoji="0" lang="el-GR" sz="2000" b="0" i="0" u="none" strike="noStrike" kern="0" cap="none" spc="0" normalizeH="0" baseline="0" noProof="0" dirty="0">
                <a:ln>
                  <a:noFill/>
                </a:ln>
                <a:solidFill>
                  <a:srgbClr val="000099"/>
                </a:solidFill>
                <a:effectLst/>
                <a:uLnTx/>
                <a:uFillTx/>
                <a:latin typeface="Book Antiqua" pitchFamily="18" charset="0"/>
                <a:ea typeface="+mn-ea"/>
                <a:cs typeface="+mn-cs"/>
              </a:rPr>
              <a:t>:</a:t>
            </a:r>
            <a:endParaRPr kumimoji="0" lang="el-GR" sz="2000" b="0" i="0" u="none" strike="noStrike" kern="0" cap="none" spc="0" normalizeH="0" baseline="0" noProof="0" dirty="0">
              <a:ln>
                <a:noFill/>
              </a:ln>
              <a:solidFill>
                <a:srgbClr val="CC0000"/>
              </a:solidFill>
              <a:effectLst/>
              <a:uLnTx/>
              <a:uFillTx/>
              <a:latin typeface="Book Antiqua" pitchFamily="18" charset="0"/>
              <a:ea typeface="+mn-ea"/>
              <a:cs typeface="+mn-cs"/>
            </a:endParaRPr>
          </a:p>
          <a:p>
            <a:pPr marL="449263" marR="0" lvl="0" indent="-361950" algn="l" defTabSz="914400" rtl="0" eaLnBrk="1" fontAlgn="base" latinLnBrk="0" hangingPunct="1">
              <a:lnSpc>
                <a:spcPct val="110000"/>
              </a:lnSpc>
              <a:spcBef>
                <a:spcPct val="45000"/>
              </a:spcBef>
              <a:spcAft>
                <a:spcPct val="40000"/>
              </a:spcAft>
              <a:buClrTx/>
              <a:buSzTx/>
              <a:buFont typeface="Book Antiqua" pitchFamily="18" charset="0"/>
              <a:buNone/>
              <a:tabLst/>
              <a:defRPr/>
            </a:pPr>
            <a:r>
              <a:rPr kumimoji="0" lang="el-GR" sz="2000" b="0" i="0" u="none" strike="noStrike" kern="0" cap="none" spc="0" normalizeH="0" baseline="0" noProof="0" dirty="0">
                <a:ln>
                  <a:noFill/>
                </a:ln>
                <a:effectLst/>
                <a:uLnTx/>
                <a:uFillTx/>
                <a:latin typeface="Book Antiqua" pitchFamily="18" charset="0"/>
                <a:ea typeface="+mn-ea"/>
                <a:cs typeface="+mn-cs"/>
              </a:rPr>
              <a:t>       - “βλέπει” μόνο στο ορατό φως</a:t>
            </a:r>
          </a:p>
          <a:p>
            <a:pPr marL="449263" marR="0" lvl="0" indent="-361950" algn="l" defTabSz="914400" rtl="0" eaLnBrk="1" fontAlgn="base" latinLnBrk="0" hangingPunct="1">
              <a:lnSpc>
                <a:spcPct val="110000"/>
              </a:lnSpc>
              <a:spcBef>
                <a:spcPct val="45000"/>
              </a:spcBef>
              <a:spcAft>
                <a:spcPct val="40000"/>
              </a:spcAft>
              <a:buClrTx/>
              <a:buSzTx/>
              <a:buFont typeface="Book Antiqua" pitchFamily="18" charset="0"/>
              <a:buNone/>
              <a:tabLst/>
              <a:defRPr/>
            </a:pPr>
            <a:r>
              <a:rPr kumimoji="0" lang="el-GR" sz="2000" b="0" i="0" u="none" strike="noStrike" kern="0" cap="none" spc="0" normalizeH="0" baseline="0" noProof="0" dirty="0">
                <a:ln>
                  <a:noFill/>
                </a:ln>
                <a:effectLst/>
                <a:uLnTx/>
                <a:uFillTx/>
                <a:latin typeface="Book Antiqua" pitchFamily="18" charset="0"/>
                <a:ea typeface="+mn-ea"/>
                <a:cs typeface="+mn-cs"/>
              </a:rPr>
              <a:t>       -  δε “βλέπει” κάτω από την επιφάνεια</a:t>
            </a:r>
          </a:p>
          <a:p>
            <a:pPr marL="449263" marR="0" lvl="0" indent="-361950" algn="l" defTabSz="914400" rtl="0" eaLnBrk="1" fontAlgn="base" latinLnBrk="0" hangingPunct="1">
              <a:lnSpc>
                <a:spcPct val="110000"/>
              </a:lnSpc>
              <a:spcBef>
                <a:spcPct val="45000"/>
              </a:spcBef>
              <a:spcAft>
                <a:spcPct val="40000"/>
              </a:spcAft>
              <a:buClrTx/>
              <a:buSzTx/>
              <a:buFont typeface="Book Antiqua" pitchFamily="18" charset="0"/>
              <a:buNone/>
              <a:tabLst/>
              <a:defRPr/>
            </a:pPr>
            <a:r>
              <a:rPr kumimoji="0" lang="el-GR" sz="2000" b="0" i="0" u="none" strike="noStrike" kern="0" cap="none" spc="0" normalizeH="0" baseline="0" noProof="0" dirty="0">
                <a:ln>
                  <a:noFill/>
                </a:ln>
                <a:effectLst/>
                <a:uLnTx/>
                <a:uFillTx/>
                <a:latin typeface="Book Antiqua" pitchFamily="18" charset="0"/>
                <a:ea typeface="+mn-ea"/>
                <a:cs typeface="+mn-cs"/>
              </a:rPr>
              <a:t>       -  δεν  ξεχωρίζει με ευκρίνεια τις “ύποπτες” περιοχές στην  	επιφάνεια,  αν  ο </a:t>
            </a:r>
            <a:r>
              <a:rPr kumimoji="0" lang="el-GR" sz="2000" b="0" i="0" u="none" strike="noStrike" kern="0" cap="none" spc="0" normalizeH="0" baseline="0" noProof="0" dirty="0" err="1">
                <a:ln>
                  <a:noFill/>
                </a:ln>
                <a:effectLst/>
                <a:uLnTx/>
                <a:uFillTx/>
                <a:latin typeface="Book Antiqua" pitchFamily="18" charset="0"/>
                <a:ea typeface="+mn-ea"/>
                <a:cs typeface="+mn-cs"/>
              </a:rPr>
              <a:t>υστεροσκόπος</a:t>
            </a:r>
            <a:r>
              <a:rPr kumimoji="0" lang="el-GR" sz="2000" b="0" i="0" u="none" strike="noStrike" kern="0" cap="none" spc="0" normalizeH="0" baseline="0" noProof="0" dirty="0">
                <a:ln>
                  <a:noFill/>
                </a:ln>
                <a:effectLst/>
                <a:uLnTx/>
                <a:uFillTx/>
                <a:latin typeface="Book Antiqua" pitchFamily="18" charset="0"/>
                <a:ea typeface="+mn-ea"/>
                <a:cs typeface="+mn-cs"/>
              </a:rPr>
              <a:t> δεν είναι έμπειρος</a:t>
            </a: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457200" y="2514600"/>
            <a:ext cx="8001000" cy="3124200"/>
          </a:xfrm>
          <a:prstGeom prst="rect">
            <a:avLst/>
          </a:prstGeom>
          <a:noFill/>
          <a:ln w="9525">
            <a:noFill/>
            <a:miter lim="800000"/>
            <a:headEnd/>
            <a:tailEnd/>
          </a:ln>
        </p:spPr>
        <p:txBody>
          <a:bodyPr wrap="none" anchor="ctr"/>
          <a:lstStyle/>
          <a:p>
            <a:endParaRPr kumimoji="1" lang="el-GR">
              <a:latin typeface="Book Antiqua" pitchFamily="18" charset="0"/>
              <a:ea typeface="ＭＳ Ｐゴシック" pitchFamily="34" charset="-128"/>
            </a:endParaRPr>
          </a:p>
        </p:txBody>
      </p:sp>
      <p:sp>
        <p:nvSpPr>
          <p:cNvPr id="37892" name="Rectangle 4"/>
          <p:cNvSpPr>
            <a:spLocks noChangeArrowheads="1"/>
          </p:cNvSpPr>
          <p:nvPr/>
        </p:nvSpPr>
        <p:spPr bwMode="auto">
          <a:xfrm>
            <a:off x="107950" y="981075"/>
            <a:ext cx="8229600" cy="647700"/>
          </a:xfrm>
          <a:prstGeom prst="rect">
            <a:avLst/>
          </a:prstGeom>
          <a:noFill/>
          <a:ln w="9525">
            <a:noFill/>
            <a:miter lim="800000"/>
            <a:headEnd/>
            <a:tailEnd/>
          </a:ln>
        </p:spPr>
        <p:txBody>
          <a:bodyPr anchor="ctr"/>
          <a:lstStyle/>
          <a:p>
            <a:endParaRPr lang="el-GR" sz="2000">
              <a:solidFill>
                <a:schemeClr val="tx2"/>
              </a:solidFill>
              <a:latin typeface="Book Antiqua" pitchFamily="18" charset="0"/>
            </a:endParaRPr>
          </a:p>
        </p:txBody>
      </p:sp>
      <p:sp>
        <p:nvSpPr>
          <p:cNvPr id="13" name="Line 7"/>
          <p:cNvSpPr>
            <a:spLocks noChangeShapeType="1"/>
          </p:cNvSpPr>
          <p:nvPr/>
        </p:nvSpPr>
        <p:spPr bwMode="auto">
          <a:xfrm>
            <a:off x="0" y="5597527"/>
            <a:ext cx="6119813" cy="0"/>
          </a:xfrm>
          <a:prstGeom prst="line">
            <a:avLst/>
          </a:prstGeom>
          <a:noFill/>
          <a:ln w="9525">
            <a:solidFill>
              <a:schemeClr val="tx1"/>
            </a:solidFill>
            <a:round/>
            <a:headEnd/>
            <a:tailEnd/>
          </a:ln>
        </p:spPr>
        <p:txBody>
          <a:bodyPr/>
          <a:lstStyle/>
          <a:p>
            <a:endParaRPr lang="el-GR"/>
          </a:p>
        </p:txBody>
      </p:sp>
      <p:sp>
        <p:nvSpPr>
          <p:cNvPr id="14" name="Line 8"/>
          <p:cNvSpPr>
            <a:spLocks noChangeShapeType="1"/>
          </p:cNvSpPr>
          <p:nvPr/>
        </p:nvSpPr>
        <p:spPr bwMode="auto">
          <a:xfrm flipV="1">
            <a:off x="215900" y="5524502"/>
            <a:ext cx="5688013" cy="1588"/>
          </a:xfrm>
          <a:prstGeom prst="line">
            <a:avLst/>
          </a:prstGeom>
          <a:noFill/>
          <a:ln w="28575">
            <a:solidFill>
              <a:schemeClr val="tx1"/>
            </a:solidFill>
            <a:round/>
            <a:headEnd/>
            <a:tailEnd/>
          </a:ln>
        </p:spPr>
        <p:txBody>
          <a:bodyPr/>
          <a:lstStyle/>
          <a:p>
            <a:endParaRPr lang="el-GR"/>
          </a:p>
        </p:txBody>
      </p:sp>
      <p:sp>
        <p:nvSpPr>
          <p:cNvPr id="15" name="Rectangle 3"/>
          <p:cNvSpPr txBox="1">
            <a:spLocks noChangeArrowheads="1"/>
          </p:cNvSpPr>
          <p:nvPr/>
        </p:nvSpPr>
        <p:spPr bwMode="auto">
          <a:xfrm>
            <a:off x="2143108" y="5643578"/>
            <a:ext cx="3990975" cy="7143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gn="r">
              <a:spcBef>
                <a:spcPct val="20000"/>
              </a:spcBef>
            </a:pPr>
            <a:r>
              <a:rPr kumimoji="0" lang="en-US" sz="1800" b="0" i="1" u="none" strike="noStrike" kern="0" cap="none" spc="0" normalizeH="0" baseline="0" noProof="0" dirty="0">
                <a:ln>
                  <a:noFill/>
                </a:ln>
                <a:solidFill>
                  <a:srgbClr val="082F86"/>
                </a:solidFill>
                <a:effectLst/>
                <a:uLnTx/>
                <a:uFillTx/>
                <a:latin typeface="+mn-lt"/>
                <a:ea typeface="+mn-ea"/>
                <a:cs typeface="+mn-cs"/>
              </a:rPr>
              <a:t>HYS… </a:t>
            </a:r>
            <a:r>
              <a:rPr kumimoji="0" lang="en-US" sz="1800" b="0" i="1" u="none" strike="noStrike" kern="0" cap="none" spc="0" normalizeH="0" baseline="0" noProof="0" dirty="0" err="1">
                <a:ln>
                  <a:noFill/>
                </a:ln>
                <a:solidFill>
                  <a:srgbClr val="082F86"/>
                </a:solidFill>
                <a:effectLst/>
                <a:uLnTx/>
                <a:uFillTx/>
                <a:latin typeface="+mn-lt"/>
                <a:ea typeface="+mn-ea"/>
                <a:cs typeface="+mn-cs"/>
              </a:rPr>
              <a:t>Pantaleoni</a:t>
            </a:r>
            <a:r>
              <a:rPr kumimoji="0" lang="en-US" sz="1800" b="0" i="1" u="none" strike="noStrike" kern="0" cap="none" spc="0" normalizeH="0" baseline="0" noProof="0" dirty="0">
                <a:ln>
                  <a:noFill/>
                </a:ln>
                <a:solidFill>
                  <a:srgbClr val="082F86"/>
                </a:solidFill>
                <a:effectLst/>
                <a:uLnTx/>
                <a:uFillTx/>
                <a:latin typeface="+mn-lt"/>
                <a:ea typeface="+mn-ea"/>
                <a:cs typeface="+mn-cs"/>
              </a:rPr>
              <a:t>… </a:t>
            </a:r>
            <a:r>
              <a:rPr kumimoji="0" lang="el-GR" sz="1800" b="0" i="1" u="none" strike="noStrike" kern="0" cap="none" spc="0" normalizeH="0" baseline="0" noProof="0" dirty="0">
                <a:ln>
                  <a:noFill/>
                </a:ln>
                <a:solidFill>
                  <a:srgbClr val="082F86"/>
                </a:solidFill>
                <a:effectLst/>
                <a:uLnTx/>
                <a:uFillTx/>
                <a:latin typeface="+mn-lt"/>
                <a:ea typeface="+mn-ea"/>
                <a:cs typeface="+mn-cs"/>
              </a:rPr>
              <a:t>Σήμερα</a:t>
            </a:r>
            <a:br>
              <a:rPr kumimoji="0" lang="el-GR" sz="1800" b="0" i="1" u="none" strike="noStrike" kern="0" cap="none" spc="0" normalizeH="0" baseline="0" noProof="0" dirty="0">
                <a:ln>
                  <a:noFill/>
                </a:ln>
                <a:solidFill>
                  <a:srgbClr val="082F86"/>
                </a:solidFill>
                <a:effectLst/>
                <a:uLnTx/>
                <a:uFillTx/>
                <a:latin typeface="+mn-lt"/>
                <a:ea typeface="+mn-ea"/>
                <a:cs typeface="+mn-cs"/>
              </a:rPr>
            </a:br>
            <a:r>
              <a:rPr lang="el-GR" sz="1800" dirty="0">
                <a:solidFill>
                  <a:srgbClr val="CC3300"/>
                </a:solidFill>
                <a:latin typeface="Cambria" pitchFamily="18" charset="0"/>
              </a:rPr>
              <a:t>Υπέρβαση των ορίων της</a:t>
            </a:r>
            <a:endParaRPr lang="el-GR" sz="2000" b="1" dirty="0">
              <a:solidFill>
                <a:srgbClr val="CC3300"/>
              </a:solidFill>
              <a:latin typeface="Cambria" pitchFamily="18" charset="0"/>
            </a:endParaRPr>
          </a:p>
          <a:p>
            <a:pPr marL="342900" indent="-342900" algn="r">
              <a:spcBef>
                <a:spcPct val="20000"/>
              </a:spcBef>
            </a:pPr>
            <a:endParaRPr lang="el-GR" sz="1800" dirty="0">
              <a:solidFill>
                <a:srgbClr val="CC3300"/>
              </a:solidFill>
              <a:latin typeface="Cambria" pitchFamily="18"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endParaRPr kumimoji="0" lang="el-GR" sz="1800" b="0" i="1" u="none" strike="noStrike" kern="0" cap="none" spc="0" normalizeH="0" baseline="0" noProof="0" dirty="0">
              <a:ln>
                <a:noFill/>
              </a:ln>
              <a:solidFill>
                <a:srgbClr val="082F86"/>
              </a:solidFill>
              <a:effectLst/>
              <a:uLnTx/>
              <a:uFillTx/>
              <a:latin typeface="+mn-lt"/>
              <a:ea typeface="+mn-ea"/>
              <a:cs typeface="+mn-cs"/>
            </a:endParaRPr>
          </a:p>
        </p:txBody>
      </p:sp>
      <p:sp>
        <p:nvSpPr>
          <p:cNvPr id="16" name="Rectangle 5"/>
          <p:cNvSpPr>
            <a:spLocks noChangeArrowheads="1"/>
          </p:cNvSpPr>
          <p:nvPr/>
        </p:nvSpPr>
        <p:spPr bwMode="auto">
          <a:xfrm>
            <a:off x="685800" y="533400"/>
            <a:ext cx="7467600" cy="381000"/>
          </a:xfrm>
          <a:prstGeom prst="rect">
            <a:avLst/>
          </a:prstGeom>
          <a:noFill/>
          <a:ln w="9525">
            <a:noFill/>
            <a:miter lim="800000"/>
            <a:headEnd/>
            <a:tailEnd/>
          </a:ln>
        </p:spPr>
        <p:txBody>
          <a:bodyPr anchor="ctr"/>
          <a:lstStyle/>
          <a:p>
            <a:pPr algn="r"/>
            <a:r>
              <a:rPr lang="el-GR" dirty="0"/>
              <a:t>Διαγνωστική </a:t>
            </a:r>
            <a:r>
              <a:rPr lang="en-US" dirty="0"/>
              <a:t>HYS</a:t>
            </a:r>
            <a:endParaRPr lang="el-GR" dirty="0">
              <a:solidFill>
                <a:schemeClr val="tx2"/>
              </a:solidFill>
              <a:latin typeface="Cambria" pitchFamily="18" charset="0"/>
            </a:endParaRPr>
          </a:p>
        </p:txBody>
      </p:sp>
      <p:sp>
        <p:nvSpPr>
          <p:cNvPr id="17" name="Line 9"/>
          <p:cNvSpPr>
            <a:spLocks noChangeShapeType="1"/>
          </p:cNvSpPr>
          <p:nvPr/>
        </p:nvSpPr>
        <p:spPr bwMode="auto">
          <a:xfrm>
            <a:off x="1439863" y="1062038"/>
            <a:ext cx="6840538" cy="0"/>
          </a:xfrm>
          <a:prstGeom prst="line">
            <a:avLst/>
          </a:prstGeom>
          <a:noFill/>
          <a:ln w="9525">
            <a:solidFill>
              <a:schemeClr val="tx1"/>
            </a:solidFill>
            <a:round/>
            <a:headEnd/>
            <a:tailEnd/>
          </a:ln>
        </p:spPr>
        <p:txBody>
          <a:bodyPr/>
          <a:lstStyle/>
          <a:p>
            <a:endParaRPr lang="el-GR"/>
          </a:p>
        </p:txBody>
      </p:sp>
      <p:sp>
        <p:nvSpPr>
          <p:cNvPr id="18" name="Line 10"/>
          <p:cNvSpPr>
            <a:spLocks noChangeShapeType="1"/>
          </p:cNvSpPr>
          <p:nvPr/>
        </p:nvSpPr>
        <p:spPr bwMode="auto">
          <a:xfrm>
            <a:off x="1655763" y="990600"/>
            <a:ext cx="6840538" cy="0"/>
          </a:xfrm>
          <a:prstGeom prst="line">
            <a:avLst/>
          </a:prstGeom>
          <a:noFill/>
          <a:ln w="28575">
            <a:solidFill>
              <a:schemeClr val="tx1"/>
            </a:solidFill>
            <a:round/>
            <a:headEnd/>
            <a:tailEnd/>
          </a:ln>
        </p:spPr>
        <p:txBody>
          <a:bodyPr/>
          <a:lstStyle/>
          <a:p>
            <a:endParaRPr lang="el-GR"/>
          </a:p>
        </p:txBody>
      </p:sp>
      <p:sp>
        <p:nvSpPr>
          <p:cNvPr id="19" name="Rectangle 11"/>
          <p:cNvSpPr>
            <a:spLocks noChangeArrowheads="1"/>
          </p:cNvSpPr>
          <p:nvPr/>
        </p:nvSpPr>
        <p:spPr bwMode="auto">
          <a:xfrm>
            <a:off x="700061" y="1119171"/>
            <a:ext cx="7467600" cy="457200"/>
          </a:xfrm>
          <a:prstGeom prst="rect">
            <a:avLst/>
          </a:prstGeom>
          <a:noFill/>
          <a:ln w="9525">
            <a:noFill/>
            <a:miter lim="800000"/>
            <a:headEnd/>
            <a:tailEnd/>
          </a:ln>
        </p:spPr>
        <p:txBody>
          <a:bodyPr anchor="ctr"/>
          <a:lstStyle/>
          <a:p>
            <a:pPr algn="r"/>
            <a:r>
              <a:rPr lang="el-GR" sz="1800" dirty="0">
                <a:solidFill>
                  <a:srgbClr val="CC3300"/>
                </a:solidFill>
                <a:latin typeface="Cambria" pitchFamily="18" charset="0"/>
              </a:rPr>
              <a:t>Υποκειμενικότητα – Ακριβής Διάγνωση</a:t>
            </a:r>
            <a:br>
              <a:rPr lang="el-GR" sz="1800" dirty="0">
                <a:solidFill>
                  <a:srgbClr val="CC3300"/>
                </a:solidFill>
                <a:latin typeface="Cambria" pitchFamily="18" charset="0"/>
              </a:rPr>
            </a:br>
            <a:r>
              <a:rPr lang="el-GR" sz="1800" dirty="0">
                <a:solidFill>
                  <a:schemeClr val="accent6">
                    <a:lumMod val="75000"/>
                  </a:schemeClr>
                </a:solidFill>
                <a:latin typeface="Cambria" pitchFamily="18" charset="0"/>
              </a:rPr>
              <a:t>Επίλυση</a:t>
            </a:r>
            <a:endParaRPr lang="en-US" sz="1800" dirty="0">
              <a:solidFill>
                <a:schemeClr val="accent6">
                  <a:lumMod val="75000"/>
                </a:schemeClr>
              </a:solidFill>
              <a:latin typeface="Cambria" pitchFamily="18" charset="0"/>
            </a:endParaRPr>
          </a:p>
        </p:txBody>
      </p:sp>
      <p:sp>
        <p:nvSpPr>
          <p:cNvPr id="12" name="Rectangle 2"/>
          <p:cNvSpPr txBox="1">
            <a:spLocks noChangeArrowheads="1"/>
          </p:cNvSpPr>
          <p:nvPr/>
        </p:nvSpPr>
        <p:spPr>
          <a:xfrm>
            <a:off x="785786" y="1958974"/>
            <a:ext cx="7858180" cy="3041662"/>
          </a:xfrm>
          <a:prstGeom prst="rect">
            <a:avLst/>
          </a:prstGeom>
          <a:noFill/>
        </p:spPr>
        <p:txBody>
          <a:bodyPr/>
          <a:lstStyle/>
          <a:p>
            <a:pPr marL="900113" lvl="0" indent="-363538">
              <a:spcBef>
                <a:spcPts val="600"/>
              </a:spcBef>
              <a:spcAft>
                <a:spcPts val="600"/>
              </a:spcAft>
            </a:pPr>
            <a:r>
              <a:rPr lang="el-GR" sz="2000" kern="0" dirty="0">
                <a:solidFill>
                  <a:srgbClr val="000099"/>
                </a:solidFill>
                <a:latin typeface="Book Antiqua" pitchFamily="18" charset="0"/>
              </a:rPr>
              <a:t>Χρήση της τεχνολογίας:</a:t>
            </a:r>
            <a:endParaRPr kumimoji="0" lang="el-GR" sz="2000" b="0" i="0" u="none" strike="noStrike" kern="0" cap="none" spc="0" normalizeH="0" baseline="0" noProof="0" dirty="0">
              <a:ln>
                <a:noFill/>
              </a:ln>
              <a:effectLst/>
              <a:uLnTx/>
              <a:uFillTx/>
              <a:latin typeface="Book Antiqua" pitchFamily="18" charset="0"/>
              <a:ea typeface="+mn-ea"/>
              <a:cs typeface="+mn-cs"/>
            </a:endParaRPr>
          </a:p>
          <a:p>
            <a:pPr marL="900113" marR="0" lvl="0" indent="-363538" algn="l" defTabSz="914400" rtl="0" eaLnBrk="1" fontAlgn="base" latinLnBrk="0" hangingPunct="1">
              <a:lnSpc>
                <a:spcPct val="100000"/>
              </a:lnSpc>
              <a:spcBef>
                <a:spcPts val="600"/>
              </a:spcBef>
              <a:spcAft>
                <a:spcPts val="600"/>
              </a:spcAft>
              <a:buClrTx/>
              <a:buSzTx/>
              <a:buFont typeface="Book Antiqua" pitchFamily="18" charset="0"/>
              <a:buChar char="–"/>
              <a:tabLst/>
              <a:defRPr/>
            </a:pPr>
            <a:r>
              <a:rPr kumimoji="0" lang="el-GR" sz="2000" b="0" i="0" u="none" strike="noStrike" kern="0" cap="none" spc="0" normalizeH="0" baseline="0" noProof="0" dirty="0">
                <a:ln>
                  <a:noFill/>
                </a:ln>
                <a:effectLst/>
                <a:uLnTx/>
                <a:uFillTx/>
                <a:latin typeface="Book Antiqua" pitchFamily="18" charset="0"/>
                <a:ea typeface="+mn-ea"/>
                <a:cs typeface="+mn-cs"/>
              </a:rPr>
              <a:t>Απόδοση δομικών/λειτουργικών αλλαγών στους υπό εξέταση ιστούς </a:t>
            </a:r>
          </a:p>
          <a:p>
            <a:pPr marL="900113" marR="0" lvl="0" indent="-363538" algn="l" defTabSz="914400" rtl="0" eaLnBrk="1" fontAlgn="base" latinLnBrk="0" hangingPunct="1">
              <a:lnSpc>
                <a:spcPct val="100000"/>
              </a:lnSpc>
              <a:spcBef>
                <a:spcPts val="600"/>
              </a:spcBef>
              <a:spcAft>
                <a:spcPts val="600"/>
              </a:spcAft>
              <a:buClrTx/>
              <a:buSzTx/>
              <a:buFont typeface="Book Antiqua" pitchFamily="18" charset="0"/>
              <a:buChar char="–"/>
              <a:tabLst/>
              <a:defRPr/>
            </a:pPr>
            <a:r>
              <a:rPr lang="en-US" sz="2000" kern="0" dirty="0">
                <a:latin typeface="Book Antiqua" pitchFamily="18" charset="0"/>
                <a:cs typeface="+mn-cs"/>
              </a:rPr>
              <a:t>R</a:t>
            </a:r>
            <a:r>
              <a:rPr kumimoji="0" lang="el-GR" sz="2000" b="0" i="0" u="none" strike="noStrike" kern="0" cap="none" spc="0" normalizeH="0" baseline="0" noProof="0" dirty="0" err="1">
                <a:ln>
                  <a:noFill/>
                </a:ln>
                <a:effectLst/>
                <a:uLnTx/>
                <a:uFillTx/>
                <a:latin typeface="Book Antiqua" pitchFamily="18" charset="0"/>
                <a:ea typeface="+mn-ea"/>
                <a:cs typeface="+mn-cs"/>
              </a:rPr>
              <a:t>eal</a:t>
            </a:r>
            <a:r>
              <a:rPr kumimoji="0" lang="el-GR" sz="2000" b="0" i="0" u="none" strike="noStrike" kern="0" cap="none" spc="0" normalizeH="0" baseline="0" noProof="0" dirty="0">
                <a:ln>
                  <a:noFill/>
                </a:ln>
                <a:effectLst/>
                <a:uLnTx/>
                <a:uFillTx/>
                <a:latin typeface="Book Antiqua" pitchFamily="18" charset="0"/>
                <a:ea typeface="+mn-ea"/>
                <a:cs typeface="+mn-cs"/>
              </a:rPr>
              <a:t> </a:t>
            </a:r>
            <a:r>
              <a:rPr kumimoji="0" lang="el-GR" sz="2000" b="0" i="0" u="none" strike="noStrike" kern="0" cap="none" spc="0" normalizeH="0" baseline="0" noProof="0" dirty="0" err="1">
                <a:ln>
                  <a:noFill/>
                </a:ln>
                <a:effectLst/>
                <a:uLnTx/>
                <a:uFillTx/>
                <a:latin typeface="Book Antiqua" pitchFamily="18" charset="0"/>
                <a:ea typeface="+mn-ea"/>
                <a:cs typeface="+mn-cs"/>
              </a:rPr>
              <a:t>time</a:t>
            </a:r>
            <a:r>
              <a:rPr kumimoji="0" lang="el-GR" sz="2000" b="0" i="0" u="none" strike="noStrike" kern="0" cap="none" spc="0" normalizeH="0" baseline="0" noProof="0" dirty="0">
                <a:ln>
                  <a:noFill/>
                </a:ln>
                <a:effectLst/>
                <a:uLnTx/>
                <a:uFillTx/>
                <a:latin typeface="Book Antiqua" pitchFamily="18" charset="0"/>
                <a:ea typeface="+mn-ea"/>
                <a:cs typeface="+mn-cs"/>
              </a:rPr>
              <a:t> αποτελέσματα</a:t>
            </a:r>
          </a:p>
          <a:p>
            <a:pPr marL="900113" marR="0" lvl="0" indent="-363538" algn="l" defTabSz="914400" rtl="0" eaLnBrk="1" fontAlgn="base" latinLnBrk="0" hangingPunct="1">
              <a:lnSpc>
                <a:spcPct val="100000"/>
              </a:lnSpc>
              <a:spcBef>
                <a:spcPts val="600"/>
              </a:spcBef>
              <a:spcAft>
                <a:spcPts val="600"/>
              </a:spcAft>
              <a:buClrTx/>
              <a:buSzTx/>
              <a:buFont typeface="Book Antiqua" pitchFamily="18" charset="0"/>
              <a:buChar char="–"/>
              <a:tabLst/>
              <a:defRPr/>
            </a:pPr>
            <a:r>
              <a:rPr kumimoji="0" lang="el-GR" sz="2000" b="0" i="0" u="none" strike="noStrike" kern="0" cap="none" spc="0" normalizeH="0" baseline="0" noProof="0" dirty="0">
                <a:ln>
                  <a:noFill/>
                </a:ln>
                <a:effectLst/>
                <a:uLnTx/>
                <a:uFillTx/>
                <a:latin typeface="Book Antiqua" pitchFamily="18" charset="0"/>
                <a:ea typeface="+mn-ea"/>
                <a:cs typeface="+mn-cs"/>
              </a:rPr>
              <a:t>Επένδυση πληροφοριών με ποσοτικά χαρακτηριστικά</a:t>
            </a:r>
          </a:p>
          <a:p>
            <a:pPr marL="900113" marR="0" lvl="0" indent="-363538" algn="l" defTabSz="914400" rtl="0" eaLnBrk="1" fontAlgn="base" latinLnBrk="0" hangingPunct="1">
              <a:lnSpc>
                <a:spcPct val="100000"/>
              </a:lnSpc>
              <a:spcBef>
                <a:spcPts val="600"/>
              </a:spcBef>
              <a:spcAft>
                <a:spcPts val="600"/>
              </a:spcAft>
              <a:buClrTx/>
              <a:buSzTx/>
              <a:buFont typeface="Book Antiqua" pitchFamily="18" charset="0"/>
              <a:buChar char="–"/>
              <a:tabLst/>
              <a:defRPr/>
            </a:pPr>
            <a:r>
              <a:rPr kumimoji="0" lang="el-GR" sz="2200" b="0" i="0" u="none" strike="noStrike" kern="0" cap="none" spc="0" normalizeH="0" baseline="0" noProof="0" dirty="0">
                <a:ln>
                  <a:noFill/>
                </a:ln>
                <a:effectLst/>
                <a:uLnTx/>
                <a:uFillTx/>
                <a:latin typeface="Book Antiqua" pitchFamily="18" charset="0"/>
                <a:ea typeface="+mn-ea"/>
                <a:cs typeface="+mn-cs"/>
              </a:rPr>
              <a:t>“Οπτική Βιοψία”: διάγνωση με τη βοήθεια υψηλού επιπέδου επεξεργασίας των οπτικών δεδομένων</a:t>
            </a:r>
          </a:p>
          <a:p>
            <a:pPr marL="900113" marR="0" lvl="0" indent="-363538" algn="l" defTabSz="914400" rtl="0" eaLnBrk="1" fontAlgn="base" latinLnBrk="0" hangingPunct="1">
              <a:lnSpc>
                <a:spcPct val="110000"/>
              </a:lnSpc>
              <a:spcBef>
                <a:spcPct val="45000"/>
              </a:spcBef>
              <a:spcAft>
                <a:spcPts val="600"/>
              </a:spcAft>
              <a:buClrTx/>
              <a:buSzTx/>
              <a:buFont typeface="Book Antiqua" pitchFamily="18" charset="0"/>
              <a:buNone/>
              <a:tabLst/>
              <a:defRPr/>
            </a:pPr>
            <a:endParaRPr kumimoji="0" lang="el-GR" sz="2000" b="0" i="0" u="none" strike="noStrike" kern="0" cap="none" spc="0" normalizeH="0" baseline="0" noProof="0" dirty="0">
              <a:ln>
                <a:noFill/>
              </a:ln>
              <a:effectLst/>
              <a:uLnTx/>
              <a:uFillTx/>
              <a:latin typeface="Book Antiqua" pitchFamily="18" charset="0"/>
              <a:ea typeface="+mn-ea"/>
              <a:cs typeface="+mn-cs"/>
            </a:endParaRP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457200" y="2514600"/>
            <a:ext cx="8001000" cy="3124200"/>
          </a:xfrm>
          <a:prstGeom prst="rect">
            <a:avLst/>
          </a:prstGeom>
          <a:noFill/>
          <a:ln w="9525">
            <a:noFill/>
            <a:miter lim="800000"/>
            <a:headEnd/>
            <a:tailEnd/>
          </a:ln>
        </p:spPr>
        <p:txBody>
          <a:bodyPr wrap="none" anchor="ctr"/>
          <a:lstStyle/>
          <a:p>
            <a:endParaRPr kumimoji="1" lang="el-GR">
              <a:latin typeface="Book Antiqua" pitchFamily="18" charset="0"/>
              <a:ea typeface="ＭＳ Ｐゴシック" pitchFamily="34" charset="-128"/>
            </a:endParaRPr>
          </a:p>
        </p:txBody>
      </p:sp>
      <p:sp>
        <p:nvSpPr>
          <p:cNvPr id="37892" name="Rectangle 4"/>
          <p:cNvSpPr>
            <a:spLocks noChangeArrowheads="1"/>
          </p:cNvSpPr>
          <p:nvPr/>
        </p:nvSpPr>
        <p:spPr bwMode="auto">
          <a:xfrm>
            <a:off x="107950" y="981075"/>
            <a:ext cx="8229600" cy="647700"/>
          </a:xfrm>
          <a:prstGeom prst="rect">
            <a:avLst/>
          </a:prstGeom>
          <a:noFill/>
          <a:ln w="9525">
            <a:noFill/>
            <a:miter lim="800000"/>
            <a:headEnd/>
            <a:tailEnd/>
          </a:ln>
        </p:spPr>
        <p:txBody>
          <a:bodyPr anchor="ctr"/>
          <a:lstStyle/>
          <a:p>
            <a:endParaRPr lang="el-GR" sz="2000">
              <a:solidFill>
                <a:schemeClr val="tx2"/>
              </a:solidFill>
              <a:latin typeface="Book Antiqua" pitchFamily="18" charset="0"/>
            </a:endParaRPr>
          </a:p>
        </p:txBody>
      </p:sp>
      <p:sp>
        <p:nvSpPr>
          <p:cNvPr id="13" name="Line 7"/>
          <p:cNvSpPr>
            <a:spLocks noChangeShapeType="1"/>
          </p:cNvSpPr>
          <p:nvPr/>
        </p:nvSpPr>
        <p:spPr bwMode="auto">
          <a:xfrm>
            <a:off x="0" y="5597527"/>
            <a:ext cx="6119813" cy="0"/>
          </a:xfrm>
          <a:prstGeom prst="line">
            <a:avLst/>
          </a:prstGeom>
          <a:noFill/>
          <a:ln w="9525">
            <a:solidFill>
              <a:schemeClr val="tx1"/>
            </a:solidFill>
            <a:round/>
            <a:headEnd/>
            <a:tailEnd/>
          </a:ln>
        </p:spPr>
        <p:txBody>
          <a:bodyPr/>
          <a:lstStyle/>
          <a:p>
            <a:endParaRPr lang="el-GR"/>
          </a:p>
        </p:txBody>
      </p:sp>
      <p:sp>
        <p:nvSpPr>
          <p:cNvPr id="14" name="Line 8"/>
          <p:cNvSpPr>
            <a:spLocks noChangeShapeType="1"/>
          </p:cNvSpPr>
          <p:nvPr/>
        </p:nvSpPr>
        <p:spPr bwMode="auto">
          <a:xfrm flipV="1">
            <a:off x="215900" y="5524502"/>
            <a:ext cx="5688013" cy="1588"/>
          </a:xfrm>
          <a:prstGeom prst="line">
            <a:avLst/>
          </a:prstGeom>
          <a:noFill/>
          <a:ln w="28575">
            <a:solidFill>
              <a:schemeClr val="tx1"/>
            </a:solidFill>
            <a:round/>
            <a:headEnd/>
            <a:tailEnd/>
          </a:ln>
        </p:spPr>
        <p:txBody>
          <a:bodyPr/>
          <a:lstStyle/>
          <a:p>
            <a:endParaRPr lang="el-GR"/>
          </a:p>
        </p:txBody>
      </p:sp>
      <p:sp>
        <p:nvSpPr>
          <p:cNvPr id="15" name="Rectangle 3"/>
          <p:cNvSpPr txBox="1">
            <a:spLocks noChangeArrowheads="1"/>
          </p:cNvSpPr>
          <p:nvPr/>
        </p:nvSpPr>
        <p:spPr bwMode="auto">
          <a:xfrm>
            <a:off x="2143108" y="5643578"/>
            <a:ext cx="3990975" cy="7143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gn="r">
              <a:spcBef>
                <a:spcPct val="20000"/>
              </a:spcBef>
            </a:pPr>
            <a:r>
              <a:rPr kumimoji="0" lang="en-US" sz="1800" b="0" i="1" u="none" strike="noStrike" kern="0" cap="none" spc="0" normalizeH="0" baseline="0" noProof="0" dirty="0">
                <a:ln>
                  <a:noFill/>
                </a:ln>
                <a:solidFill>
                  <a:srgbClr val="082F86"/>
                </a:solidFill>
                <a:effectLst/>
                <a:uLnTx/>
                <a:uFillTx/>
                <a:latin typeface="+mn-lt"/>
                <a:ea typeface="+mn-ea"/>
                <a:cs typeface="+mn-cs"/>
              </a:rPr>
              <a:t>HYS… </a:t>
            </a:r>
            <a:r>
              <a:rPr kumimoji="0" lang="en-US" sz="1800" b="0" i="1" u="none" strike="noStrike" kern="0" cap="none" spc="0" normalizeH="0" baseline="0" noProof="0" dirty="0" err="1">
                <a:ln>
                  <a:noFill/>
                </a:ln>
                <a:solidFill>
                  <a:srgbClr val="082F86"/>
                </a:solidFill>
                <a:effectLst/>
                <a:uLnTx/>
                <a:uFillTx/>
                <a:latin typeface="+mn-lt"/>
                <a:ea typeface="+mn-ea"/>
                <a:cs typeface="+mn-cs"/>
              </a:rPr>
              <a:t>Pantaleoni</a:t>
            </a:r>
            <a:r>
              <a:rPr kumimoji="0" lang="en-US" sz="1800" b="0" i="1" u="none" strike="noStrike" kern="0" cap="none" spc="0" normalizeH="0" baseline="0" noProof="0" dirty="0">
                <a:ln>
                  <a:noFill/>
                </a:ln>
                <a:solidFill>
                  <a:srgbClr val="082F86"/>
                </a:solidFill>
                <a:effectLst/>
                <a:uLnTx/>
                <a:uFillTx/>
                <a:latin typeface="+mn-lt"/>
                <a:ea typeface="+mn-ea"/>
                <a:cs typeface="+mn-cs"/>
              </a:rPr>
              <a:t>… </a:t>
            </a:r>
            <a:r>
              <a:rPr kumimoji="0" lang="el-GR" sz="1800" b="0" i="1" u="none" strike="noStrike" kern="0" cap="none" spc="0" normalizeH="0" baseline="0" noProof="0" dirty="0">
                <a:ln>
                  <a:noFill/>
                </a:ln>
                <a:solidFill>
                  <a:srgbClr val="082F86"/>
                </a:solidFill>
                <a:effectLst/>
                <a:uLnTx/>
                <a:uFillTx/>
                <a:latin typeface="+mn-lt"/>
                <a:ea typeface="+mn-ea"/>
                <a:cs typeface="+mn-cs"/>
              </a:rPr>
              <a:t>Σήμερα</a:t>
            </a:r>
            <a:br>
              <a:rPr kumimoji="0" lang="el-GR" sz="1800" b="0" i="1" u="none" strike="noStrike" kern="0" cap="none" spc="0" normalizeH="0" baseline="0" noProof="0" dirty="0">
                <a:ln>
                  <a:noFill/>
                </a:ln>
                <a:solidFill>
                  <a:srgbClr val="082F86"/>
                </a:solidFill>
                <a:effectLst/>
                <a:uLnTx/>
                <a:uFillTx/>
                <a:latin typeface="+mn-lt"/>
                <a:ea typeface="+mn-ea"/>
                <a:cs typeface="+mn-cs"/>
              </a:rPr>
            </a:br>
            <a:r>
              <a:rPr lang="el-GR" sz="1800" dirty="0">
                <a:solidFill>
                  <a:srgbClr val="CC3300"/>
                </a:solidFill>
                <a:latin typeface="Cambria" pitchFamily="18" charset="0"/>
              </a:rPr>
              <a:t>Υπέρβαση των ορίων της</a:t>
            </a:r>
            <a:endParaRPr lang="el-GR" sz="2000" b="1" dirty="0">
              <a:solidFill>
                <a:srgbClr val="CC3300"/>
              </a:solidFill>
              <a:latin typeface="Cambria" pitchFamily="18" charset="0"/>
            </a:endParaRPr>
          </a:p>
          <a:p>
            <a:pPr marL="342900" indent="-342900" algn="r">
              <a:spcBef>
                <a:spcPct val="20000"/>
              </a:spcBef>
            </a:pPr>
            <a:endParaRPr lang="el-GR" sz="1800" dirty="0">
              <a:solidFill>
                <a:srgbClr val="CC3300"/>
              </a:solidFill>
              <a:latin typeface="Cambria" pitchFamily="18"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endParaRPr kumimoji="0" lang="el-GR" sz="1800" b="0" i="1" u="none" strike="noStrike" kern="0" cap="none" spc="0" normalizeH="0" baseline="0" noProof="0" dirty="0">
              <a:ln>
                <a:noFill/>
              </a:ln>
              <a:solidFill>
                <a:srgbClr val="082F86"/>
              </a:solidFill>
              <a:effectLst/>
              <a:uLnTx/>
              <a:uFillTx/>
              <a:latin typeface="+mn-lt"/>
              <a:ea typeface="+mn-ea"/>
              <a:cs typeface="+mn-cs"/>
            </a:endParaRPr>
          </a:p>
        </p:txBody>
      </p:sp>
      <p:sp>
        <p:nvSpPr>
          <p:cNvPr id="16" name="Rectangle 5"/>
          <p:cNvSpPr>
            <a:spLocks noChangeArrowheads="1"/>
          </p:cNvSpPr>
          <p:nvPr/>
        </p:nvSpPr>
        <p:spPr bwMode="auto">
          <a:xfrm>
            <a:off x="685800" y="533400"/>
            <a:ext cx="7467600" cy="381000"/>
          </a:xfrm>
          <a:prstGeom prst="rect">
            <a:avLst/>
          </a:prstGeom>
          <a:noFill/>
          <a:ln w="9525">
            <a:noFill/>
            <a:miter lim="800000"/>
            <a:headEnd/>
            <a:tailEnd/>
          </a:ln>
        </p:spPr>
        <p:txBody>
          <a:bodyPr anchor="ctr"/>
          <a:lstStyle/>
          <a:p>
            <a:pPr algn="r"/>
            <a:r>
              <a:rPr lang="el-GR" dirty="0"/>
              <a:t>Διαγνωστική </a:t>
            </a:r>
            <a:r>
              <a:rPr lang="en-US" dirty="0"/>
              <a:t>HYS</a:t>
            </a:r>
            <a:endParaRPr lang="el-GR" dirty="0">
              <a:solidFill>
                <a:schemeClr val="tx2"/>
              </a:solidFill>
              <a:latin typeface="Cambria" pitchFamily="18" charset="0"/>
            </a:endParaRPr>
          </a:p>
        </p:txBody>
      </p:sp>
      <p:sp>
        <p:nvSpPr>
          <p:cNvPr id="17" name="Line 9"/>
          <p:cNvSpPr>
            <a:spLocks noChangeShapeType="1"/>
          </p:cNvSpPr>
          <p:nvPr/>
        </p:nvSpPr>
        <p:spPr bwMode="auto">
          <a:xfrm>
            <a:off x="1439863" y="1062038"/>
            <a:ext cx="6840538" cy="0"/>
          </a:xfrm>
          <a:prstGeom prst="line">
            <a:avLst/>
          </a:prstGeom>
          <a:noFill/>
          <a:ln w="9525">
            <a:solidFill>
              <a:schemeClr val="tx1"/>
            </a:solidFill>
            <a:round/>
            <a:headEnd/>
            <a:tailEnd/>
          </a:ln>
        </p:spPr>
        <p:txBody>
          <a:bodyPr/>
          <a:lstStyle/>
          <a:p>
            <a:endParaRPr lang="el-GR"/>
          </a:p>
        </p:txBody>
      </p:sp>
      <p:sp>
        <p:nvSpPr>
          <p:cNvPr id="18" name="Line 10"/>
          <p:cNvSpPr>
            <a:spLocks noChangeShapeType="1"/>
          </p:cNvSpPr>
          <p:nvPr/>
        </p:nvSpPr>
        <p:spPr bwMode="auto">
          <a:xfrm>
            <a:off x="1655763" y="990600"/>
            <a:ext cx="6840538" cy="0"/>
          </a:xfrm>
          <a:prstGeom prst="line">
            <a:avLst/>
          </a:prstGeom>
          <a:noFill/>
          <a:ln w="28575">
            <a:solidFill>
              <a:schemeClr val="tx1"/>
            </a:solidFill>
            <a:round/>
            <a:headEnd/>
            <a:tailEnd/>
          </a:ln>
        </p:spPr>
        <p:txBody>
          <a:bodyPr/>
          <a:lstStyle/>
          <a:p>
            <a:endParaRPr lang="el-GR"/>
          </a:p>
        </p:txBody>
      </p:sp>
      <p:sp>
        <p:nvSpPr>
          <p:cNvPr id="19" name="Rectangle 11"/>
          <p:cNvSpPr>
            <a:spLocks noChangeArrowheads="1"/>
          </p:cNvSpPr>
          <p:nvPr/>
        </p:nvSpPr>
        <p:spPr bwMode="auto">
          <a:xfrm>
            <a:off x="700061" y="1119171"/>
            <a:ext cx="7467600" cy="457200"/>
          </a:xfrm>
          <a:prstGeom prst="rect">
            <a:avLst/>
          </a:prstGeom>
          <a:noFill/>
          <a:ln w="9525">
            <a:noFill/>
            <a:miter lim="800000"/>
            <a:headEnd/>
            <a:tailEnd/>
          </a:ln>
        </p:spPr>
        <p:txBody>
          <a:bodyPr anchor="ctr"/>
          <a:lstStyle/>
          <a:p>
            <a:pPr algn="r"/>
            <a:r>
              <a:rPr lang="el-GR" sz="1800" dirty="0">
                <a:solidFill>
                  <a:srgbClr val="CC3300"/>
                </a:solidFill>
                <a:latin typeface="Cambria" pitchFamily="18" charset="0"/>
              </a:rPr>
              <a:t>Υποκειμενικότητα – Ακριβής Διάγνωση</a:t>
            </a:r>
            <a:br>
              <a:rPr lang="el-GR" sz="1800" dirty="0">
                <a:solidFill>
                  <a:srgbClr val="CC3300"/>
                </a:solidFill>
                <a:latin typeface="Cambria" pitchFamily="18" charset="0"/>
              </a:rPr>
            </a:br>
            <a:r>
              <a:rPr lang="el-GR" sz="1800" dirty="0">
                <a:solidFill>
                  <a:schemeClr val="accent6">
                    <a:lumMod val="75000"/>
                  </a:schemeClr>
                </a:solidFill>
                <a:latin typeface="Cambria" pitchFamily="18" charset="0"/>
              </a:rPr>
              <a:t>Επίλυση</a:t>
            </a:r>
            <a:endParaRPr lang="en-US" sz="1800" dirty="0">
              <a:solidFill>
                <a:schemeClr val="accent6">
                  <a:lumMod val="75000"/>
                </a:schemeClr>
              </a:solidFill>
              <a:latin typeface="Cambria" pitchFamily="18" charset="0"/>
            </a:endParaRPr>
          </a:p>
        </p:txBody>
      </p:sp>
      <p:sp>
        <p:nvSpPr>
          <p:cNvPr id="20" name="19 - Ορθογώνιο"/>
          <p:cNvSpPr/>
          <p:nvPr/>
        </p:nvSpPr>
        <p:spPr>
          <a:xfrm>
            <a:off x="571472" y="2000240"/>
            <a:ext cx="3500446" cy="2123658"/>
          </a:xfrm>
          <a:prstGeom prst="rect">
            <a:avLst/>
          </a:prstGeom>
        </p:spPr>
        <p:txBody>
          <a:bodyPr wrap="square">
            <a:spAutoFit/>
          </a:bodyPr>
          <a:lstStyle/>
          <a:p>
            <a:pPr algn="ctr"/>
            <a:r>
              <a:rPr lang="el-GR" sz="2200" i="1" dirty="0" err="1">
                <a:solidFill>
                  <a:srgbClr val="0A3FB6"/>
                </a:solidFill>
              </a:rPr>
              <a:t>Υπερφασματική</a:t>
            </a:r>
            <a:r>
              <a:rPr lang="el-GR" sz="2200" i="1" dirty="0">
                <a:solidFill>
                  <a:srgbClr val="0A3FB6"/>
                </a:solidFill>
              </a:rPr>
              <a:t> απεικόνιση και τεχνητή νοημοσύνη στην </a:t>
            </a:r>
            <a:r>
              <a:rPr lang="el-GR" sz="2200" i="1" dirty="0" err="1">
                <a:solidFill>
                  <a:srgbClr val="0A3FB6"/>
                </a:solidFill>
              </a:rPr>
              <a:t>υστεροσκόπηση</a:t>
            </a:r>
            <a:br>
              <a:rPr lang="el-GR" sz="2200" i="1" dirty="0">
                <a:solidFill>
                  <a:srgbClr val="0A3FB6"/>
                </a:solidFill>
              </a:rPr>
            </a:br>
            <a:r>
              <a:rPr lang="el-GR" sz="2200" i="1" dirty="0">
                <a:solidFill>
                  <a:srgbClr val="0A3FB6"/>
                </a:solidFill>
              </a:rPr>
              <a:t>   </a:t>
            </a:r>
            <a:br>
              <a:rPr lang="el-GR" sz="2200" i="1" dirty="0">
                <a:solidFill>
                  <a:srgbClr val="0A3FB6"/>
                </a:solidFill>
              </a:rPr>
            </a:br>
            <a:r>
              <a:rPr lang="el-GR" sz="2200" i="1" dirty="0">
                <a:solidFill>
                  <a:srgbClr val="0A3FB6"/>
                </a:solidFill>
              </a:rPr>
              <a:t>… για μη επεμβατική-προσωποποιημένη Ιατρική</a:t>
            </a:r>
          </a:p>
        </p:txBody>
      </p:sp>
      <p:pic>
        <p:nvPicPr>
          <p:cNvPr id="16691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14876" y="1857364"/>
            <a:ext cx="3825180" cy="2214578"/>
          </a:xfrm>
          <a:prstGeom prst="rect">
            <a:avLst/>
          </a:prstGeom>
          <a:noFill/>
          <a:ln w="9525">
            <a:noFill/>
            <a:miter lim="800000"/>
            <a:headEnd/>
            <a:tailEnd/>
          </a:ln>
          <a:effectLst/>
        </p:spPr>
      </p:pic>
      <p:pic>
        <p:nvPicPr>
          <p:cNvPr id="21"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14348" y="4929198"/>
            <a:ext cx="2071473" cy="1357322"/>
          </a:xfrm>
          <a:prstGeom prst="rect">
            <a:avLst/>
          </a:prstGeom>
          <a:noFill/>
          <a:ln w="9525">
            <a:noFill/>
            <a:miter lim="800000"/>
            <a:headEnd/>
            <a:tailEnd/>
          </a:ln>
          <a:effectLst/>
        </p:spPr>
      </p:pic>
      <p:sp>
        <p:nvSpPr>
          <p:cNvPr id="22" name="21 - Ορθογώνιο"/>
          <p:cNvSpPr/>
          <p:nvPr/>
        </p:nvSpPr>
        <p:spPr>
          <a:xfrm>
            <a:off x="5857884" y="4143380"/>
            <a:ext cx="2714644" cy="1384995"/>
          </a:xfrm>
          <a:prstGeom prst="rect">
            <a:avLst/>
          </a:prstGeom>
        </p:spPr>
        <p:txBody>
          <a:bodyPr wrap="square">
            <a:spAutoFit/>
          </a:bodyPr>
          <a:lstStyle/>
          <a:p>
            <a:pPr algn="r"/>
            <a:r>
              <a:rPr lang="el-GR" sz="1600" dirty="0"/>
              <a:t>Καθηγητής </a:t>
            </a:r>
            <a:br>
              <a:rPr lang="el-GR" sz="1600" dirty="0"/>
            </a:br>
            <a:r>
              <a:rPr lang="el-GR" sz="1600" b="1" dirty="0" err="1"/>
              <a:t>Κωσταντίνος</a:t>
            </a:r>
            <a:r>
              <a:rPr lang="el-GR" sz="1600" b="1" dirty="0"/>
              <a:t> Μπάλας </a:t>
            </a:r>
          </a:p>
          <a:p>
            <a:pPr algn="r"/>
            <a:r>
              <a:rPr lang="el-GR" sz="1200" dirty="0"/>
              <a:t>Διευθυντής Εργαστηρίου Ηλεκτρονικής </a:t>
            </a:r>
          </a:p>
          <a:p>
            <a:pPr algn="r"/>
            <a:r>
              <a:rPr lang="el-GR" sz="1200" dirty="0"/>
              <a:t>Σχολή Ηλεκτρολόγων Μηχανικών και Μηχανικών Υπολογιστών </a:t>
            </a:r>
          </a:p>
          <a:p>
            <a:pPr algn="r"/>
            <a:r>
              <a:rPr lang="el-GR" sz="1200" dirty="0"/>
              <a:t>Πολυτεχνείο Κρήτη</a:t>
            </a:r>
            <a:r>
              <a:rPr lang="el-GR" sz="1600" dirty="0"/>
              <a:t>ς </a:t>
            </a: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body" idx="1"/>
          </p:nvPr>
        </p:nvSpPr>
        <p:spPr>
          <a:xfrm>
            <a:off x="3286116" y="1785926"/>
            <a:ext cx="3857625" cy="3429000"/>
          </a:xfrm>
          <a:noFill/>
        </p:spPr>
        <p:txBody>
          <a:bodyPr/>
          <a:lstStyle/>
          <a:p>
            <a:pPr marL="536575" indent="0" eaLnBrk="1" hangingPunct="1">
              <a:lnSpc>
                <a:spcPct val="125000"/>
              </a:lnSpc>
              <a:spcBef>
                <a:spcPct val="45000"/>
              </a:spcBef>
              <a:spcAft>
                <a:spcPct val="35000"/>
              </a:spcAft>
              <a:buFontTx/>
              <a:buNone/>
            </a:pPr>
            <a:r>
              <a:rPr lang="el-GR" sz="1800" dirty="0">
                <a:latin typeface="Book Antiqua" pitchFamily="18" charset="0"/>
              </a:rPr>
              <a:t> Η κλινική εφαρμογή ενός νέου συστήματος λήψης και επεξεργασίας πληροφοριών, </a:t>
            </a:r>
            <a:br>
              <a:rPr lang="el-GR" sz="1800" dirty="0">
                <a:latin typeface="Book Antiqua" pitchFamily="18" charset="0"/>
              </a:rPr>
            </a:br>
            <a:r>
              <a:rPr lang="el-GR" sz="1800" dirty="0">
                <a:latin typeface="Book Antiqua" pitchFamily="18" charset="0"/>
              </a:rPr>
              <a:t>οι οποίες προέρχονται από το μη ορατό τμήμα της ακτινοβολίας που προσπίπτει στις υπό εξέταση περιοχές θα συνέβαλλε δραστικά στη βελτίωση της μεθόδου</a:t>
            </a:r>
          </a:p>
          <a:p>
            <a:pPr marL="536575" indent="0" eaLnBrk="1" hangingPunct="1">
              <a:lnSpc>
                <a:spcPct val="125000"/>
              </a:lnSpc>
              <a:spcBef>
                <a:spcPct val="45000"/>
              </a:spcBef>
              <a:spcAft>
                <a:spcPct val="35000"/>
              </a:spcAft>
              <a:buFontTx/>
              <a:buNone/>
            </a:pPr>
            <a:endParaRPr lang="el-GR" sz="1800" dirty="0">
              <a:latin typeface="Book Antiqua" pitchFamily="18" charset="0"/>
            </a:endParaRPr>
          </a:p>
        </p:txBody>
      </p:sp>
      <p:pic>
        <p:nvPicPr>
          <p:cNvPr id="64520"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85813" y="1769001"/>
            <a:ext cx="2197747" cy="1149886"/>
          </a:xfrm>
          <a:prstGeom prst="rect">
            <a:avLst/>
          </a:prstGeom>
          <a:noFill/>
          <a:ln w="9525">
            <a:noFill/>
            <a:miter lim="800000"/>
            <a:headEnd/>
            <a:tailEnd/>
          </a:ln>
        </p:spPr>
      </p:pic>
      <p:pic>
        <p:nvPicPr>
          <p:cNvPr id="64521" name="Picture 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785786" y="3197747"/>
            <a:ext cx="2214551" cy="1660013"/>
          </a:xfrm>
          <a:prstGeom prst="rect">
            <a:avLst/>
          </a:prstGeom>
          <a:noFill/>
          <a:ln w="9525">
            <a:solidFill>
              <a:srgbClr val="C00000"/>
            </a:solidFill>
            <a:miter lim="800000"/>
            <a:headEnd/>
            <a:tailEnd/>
          </a:ln>
        </p:spPr>
      </p:pic>
      <p:sp>
        <p:nvSpPr>
          <p:cNvPr id="10" name="Rectangle 4"/>
          <p:cNvSpPr>
            <a:spLocks noChangeArrowheads="1"/>
          </p:cNvSpPr>
          <p:nvPr/>
        </p:nvSpPr>
        <p:spPr bwMode="auto">
          <a:xfrm>
            <a:off x="107950" y="981075"/>
            <a:ext cx="8229600" cy="647700"/>
          </a:xfrm>
          <a:prstGeom prst="rect">
            <a:avLst/>
          </a:prstGeom>
          <a:noFill/>
          <a:ln w="9525">
            <a:noFill/>
            <a:miter lim="800000"/>
            <a:headEnd/>
            <a:tailEnd/>
          </a:ln>
        </p:spPr>
        <p:txBody>
          <a:bodyPr anchor="ctr"/>
          <a:lstStyle/>
          <a:p>
            <a:endParaRPr lang="el-GR" sz="2000">
              <a:solidFill>
                <a:schemeClr val="tx2"/>
              </a:solidFill>
              <a:latin typeface="Book Antiqua" pitchFamily="18" charset="0"/>
            </a:endParaRPr>
          </a:p>
        </p:txBody>
      </p:sp>
      <p:sp>
        <p:nvSpPr>
          <p:cNvPr id="11" name="Line 7"/>
          <p:cNvSpPr>
            <a:spLocks noChangeShapeType="1"/>
          </p:cNvSpPr>
          <p:nvPr/>
        </p:nvSpPr>
        <p:spPr bwMode="auto">
          <a:xfrm>
            <a:off x="0" y="5597527"/>
            <a:ext cx="6119813" cy="0"/>
          </a:xfrm>
          <a:prstGeom prst="line">
            <a:avLst/>
          </a:prstGeom>
          <a:noFill/>
          <a:ln w="9525">
            <a:solidFill>
              <a:schemeClr val="tx1"/>
            </a:solidFill>
            <a:round/>
            <a:headEnd/>
            <a:tailEnd/>
          </a:ln>
        </p:spPr>
        <p:txBody>
          <a:bodyPr/>
          <a:lstStyle/>
          <a:p>
            <a:endParaRPr lang="el-GR"/>
          </a:p>
        </p:txBody>
      </p:sp>
      <p:sp>
        <p:nvSpPr>
          <p:cNvPr id="12" name="Line 8"/>
          <p:cNvSpPr>
            <a:spLocks noChangeShapeType="1"/>
          </p:cNvSpPr>
          <p:nvPr/>
        </p:nvSpPr>
        <p:spPr bwMode="auto">
          <a:xfrm flipV="1">
            <a:off x="215900" y="5524502"/>
            <a:ext cx="5688013" cy="1588"/>
          </a:xfrm>
          <a:prstGeom prst="line">
            <a:avLst/>
          </a:prstGeom>
          <a:noFill/>
          <a:ln w="28575">
            <a:solidFill>
              <a:schemeClr val="tx1"/>
            </a:solidFill>
            <a:round/>
            <a:headEnd/>
            <a:tailEnd/>
          </a:ln>
        </p:spPr>
        <p:txBody>
          <a:bodyPr/>
          <a:lstStyle/>
          <a:p>
            <a:endParaRPr lang="el-GR"/>
          </a:p>
        </p:txBody>
      </p:sp>
      <p:sp>
        <p:nvSpPr>
          <p:cNvPr id="13" name="Rectangle 3"/>
          <p:cNvSpPr txBox="1">
            <a:spLocks noChangeArrowheads="1"/>
          </p:cNvSpPr>
          <p:nvPr/>
        </p:nvSpPr>
        <p:spPr bwMode="auto">
          <a:xfrm>
            <a:off x="2143108" y="5643578"/>
            <a:ext cx="3990975" cy="7143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gn="r">
              <a:spcBef>
                <a:spcPct val="20000"/>
              </a:spcBef>
            </a:pPr>
            <a:r>
              <a:rPr kumimoji="0" lang="en-US" sz="1800" b="0" i="1" u="none" strike="noStrike" kern="0" cap="none" spc="0" normalizeH="0" baseline="0" noProof="0" dirty="0">
                <a:ln>
                  <a:noFill/>
                </a:ln>
                <a:solidFill>
                  <a:srgbClr val="082F86"/>
                </a:solidFill>
                <a:effectLst/>
                <a:uLnTx/>
                <a:uFillTx/>
                <a:latin typeface="+mn-lt"/>
                <a:ea typeface="+mn-ea"/>
                <a:cs typeface="+mn-cs"/>
              </a:rPr>
              <a:t>HYS… </a:t>
            </a:r>
            <a:r>
              <a:rPr kumimoji="0" lang="en-US" sz="1800" b="0" i="1" u="none" strike="noStrike" kern="0" cap="none" spc="0" normalizeH="0" baseline="0" noProof="0" dirty="0" err="1">
                <a:ln>
                  <a:noFill/>
                </a:ln>
                <a:solidFill>
                  <a:srgbClr val="082F86"/>
                </a:solidFill>
                <a:effectLst/>
                <a:uLnTx/>
                <a:uFillTx/>
                <a:latin typeface="+mn-lt"/>
                <a:ea typeface="+mn-ea"/>
                <a:cs typeface="+mn-cs"/>
              </a:rPr>
              <a:t>Pantaleoni</a:t>
            </a:r>
            <a:r>
              <a:rPr kumimoji="0" lang="en-US" sz="1800" b="0" i="1" u="none" strike="noStrike" kern="0" cap="none" spc="0" normalizeH="0" baseline="0" noProof="0" dirty="0">
                <a:ln>
                  <a:noFill/>
                </a:ln>
                <a:solidFill>
                  <a:srgbClr val="082F86"/>
                </a:solidFill>
                <a:effectLst/>
                <a:uLnTx/>
                <a:uFillTx/>
                <a:latin typeface="+mn-lt"/>
                <a:ea typeface="+mn-ea"/>
                <a:cs typeface="+mn-cs"/>
              </a:rPr>
              <a:t>… </a:t>
            </a:r>
            <a:r>
              <a:rPr kumimoji="0" lang="el-GR" sz="1800" b="0" i="1" u="none" strike="noStrike" kern="0" cap="none" spc="0" normalizeH="0" baseline="0" noProof="0" dirty="0">
                <a:ln>
                  <a:noFill/>
                </a:ln>
                <a:solidFill>
                  <a:srgbClr val="082F86"/>
                </a:solidFill>
                <a:effectLst/>
                <a:uLnTx/>
                <a:uFillTx/>
                <a:latin typeface="+mn-lt"/>
                <a:ea typeface="+mn-ea"/>
                <a:cs typeface="+mn-cs"/>
              </a:rPr>
              <a:t>Σήμερα</a:t>
            </a:r>
            <a:br>
              <a:rPr kumimoji="0" lang="el-GR" sz="1800" b="0" i="1" u="none" strike="noStrike" kern="0" cap="none" spc="0" normalizeH="0" baseline="0" noProof="0" dirty="0">
                <a:ln>
                  <a:noFill/>
                </a:ln>
                <a:solidFill>
                  <a:srgbClr val="082F86"/>
                </a:solidFill>
                <a:effectLst/>
                <a:uLnTx/>
                <a:uFillTx/>
                <a:latin typeface="+mn-lt"/>
                <a:ea typeface="+mn-ea"/>
                <a:cs typeface="+mn-cs"/>
              </a:rPr>
            </a:br>
            <a:r>
              <a:rPr lang="el-GR" sz="1800" dirty="0">
                <a:solidFill>
                  <a:srgbClr val="CC3300"/>
                </a:solidFill>
                <a:latin typeface="Cambria" pitchFamily="18" charset="0"/>
              </a:rPr>
              <a:t>Υπέρβαση των ορίων της</a:t>
            </a:r>
            <a:endParaRPr lang="el-GR" sz="2000" b="1" dirty="0">
              <a:solidFill>
                <a:srgbClr val="CC3300"/>
              </a:solidFill>
              <a:latin typeface="Cambria" pitchFamily="18" charset="0"/>
            </a:endParaRPr>
          </a:p>
          <a:p>
            <a:pPr marL="342900" indent="-342900" algn="r">
              <a:spcBef>
                <a:spcPct val="20000"/>
              </a:spcBef>
            </a:pPr>
            <a:endParaRPr lang="el-GR" sz="1800" dirty="0">
              <a:solidFill>
                <a:srgbClr val="CC3300"/>
              </a:solidFill>
              <a:latin typeface="Cambria" pitchFamily="18"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endParaRPr kumimoji="0" lang="el-GR" sz="1800" b="0" i="1" u="none" strike="noStrike" kern="0" cap="none" spc="0" normalizeH="0" baseline="0" noProof="0" dirty="0">
              <a:ln>
                <a:noFill/>
              </a:ln>
              <a:solidFill>
                <a:srgbClr val="082F86"/>
              </a:solidFill>
              <a:effectLst/>
              <a:uLnTx/>
              <a:uFillTx/>
              <a:latin typeface="+mn-lt"/>
              <a:ea typeface="+mn-ea"/>
              <a:cs typeface="+mn-cs"/>
            </a:endParaRPr>
          </a:p>
        </p:txBody>
      </p:sp>
      <p:sp>
        <p:nvSpPr>
          <p:cNvPr id="14" name="Rectangle 5"/>
          <p:cNvSpPr>
            <a:spLocks noChangeArrowheads="1"/>
          </p:cNvSpPr>
          <p:nvPr/>
        </p:nvSpPr>
        <p:spPr bwMode="auto">
          <a:xfrm>
            <a:off x="685800" y="533400"/>
            <a:ext cx="7467600" cy="381000"/>
          </a:xfrm>
          <a:prstGeom prst="rect">
            <a:avLst/>
          </a:prstGeom>
          <a:noFill/>
          <a:ln w="9525">
            <a:noFill/>
            <a:miter lim="800000"/>
            <a:headEnd/>
            <a:tailEnd/>
          </a:ln>
        </p:spPr>
        <p:txBody>
          <a:bodyPr anchor="ctr"/>
          <a:lstStyle/>
          <a:p>
            <a:pPr algn="r"/>
            <a:r>
              <a:rPr lang="el-GR" dirty="0"/>
              <a:t>Διαγνωστική </a:t>
            </a:r>
            <a:r>
              <a:rPr lang="en-US" dirty="0"/>
              <a:t>HYS</a:t>
            </a:r>
            <a:endParaRPr lang="el-GR" dirty="0">
              <a:solidFill>
                <a:schemeClr val="tx2"/>
              </a:solidFill>
              <a:latin typeface="Cambria" pitchFamily="18" charset="0"/>
            </a:endParaRPr>
          </a:p>
        </p:txBody>
      </p:sp>
      <p:sp>
        <p:nvSpPr>
          <p:cNvPr id="15" name="Line 9"/>
          <p:cNvSpPr>
            <a:spLocks noChangeShapeType="1"/>
          </p:cNvSpPr>
          <p:nvPr/>
        </p:nvSpPr>
        <p:spPr bwMode="auto">
          <a:xfrm>
            <a:off x="1439863" y="1062038"/>
            <a:ext cx="6840538" cy="0"/>
          </a:xfrm>
          <a:prstGeom prst="line">
            <a:avLst/>
          </a:prstGeom>
          <a:noFill/>
          <a:ln w="9525">
            <a:solidFill>
              <a:schemeClr val="tx1"/>
            </a:solidFill>
            <a:round/>
            <a:headEnd/>
            <a:tailEnd/>
          </a:ln>
        </p:spPr>
        <p:txBody>
          <a:bodyPr/>
          <a:lstStyle/>
          <a:p>
            <a:endParaRPr lang="el-GR"/>
          </a:p>
        </p:txBody>
      </p:sp>
      <p:sp>
        <p:nvSpPr>
          <p:cNvPr id="16" name="Line 10"/>
          <p:cNvSpPr>
            <a:spLocks noChangeShapeType="1"/>
          </p:cNvSpPr>
          <p:nvPr/>
        </p:nvSpPr>
        <p:spPr bwMode="auto">
          <a:xfrm>
            <a:off x="1655763" y="990600"/>
            <a:ext cx="6840538" cy="0"/>
          </a:xfrm>
          <a:prstGeom prst="line">
            <a:avLst/>
          </a:prstGeom>
          <a:noFill/>
          <a:ln w="28575">
            <a:solidFill>
              <a:schemeClr val="tx1"/>
            </a:solidFill>
            <a:round/>
            <a:headEnd/>
            <a:tailEnd/>
          </a:ln>
        </p:spPr>
        <p:txBody>
          <a:bodyPr/>
          <a:lstStyle/>
          <a:p>
            <a:endParaRPr lang="el-GR"/>
          </a:p>
        </p:txBody>
      </p:sp>
      <p:sp>
        <p:nvSpPr>
          <p:cNvPr id="17" name="Rectangle 11"/>
          <p:cNvSpPr>
            <a:spLocks noChangeArrowheads="1"/>
          </p:cNvSpPr>
          <p:nvPr/>
        </p:nvSpPr>
        <p:spPr bwMode="auto">
          <a:xfrm>
            <a:off x="747738" y="1004871"/>
            <a:ext cx="7467600" cy="457200"/>
          </a:xfrm>
          <a:prstGeom prst="rect">
            <a:avLst/>
          </a:prstGeom>
          <a:noFill/>
          <a:ln w="9525">
            <a:noFill/>
            <a:miter lim="800000"/>
            <a:headEnd/>
            <a:tailEnd/>
          </a:ln>
        </p:spPr>
        <p:txBody>
          <a:bodyPr anchor="ctr"/>
          <a:lstStyle/>
          <a:p>
            <a:pPr algn="r"/>
            <a:r>
              <a:rPr lang="el-GR" sz="1800" b="1" dirty="0" err="1">
                <a:solidFill>
                  <a:srgbClr val="CC3300"/>
                </a:solidFill>
                <a:latin typeface="Cambria" pitchFamily="18" charset="0"/>
              </a:rPr>
              <a:t>Υπερφασματική</a:t>
            </a:r>
            <a:r>
              <a:rPr lang="el-GR" sz="1800" dirty="0">
                <a:solidFill>
                  <a:srgbClr val="CC3300"/>
                </a:solidFill>
                <a:latin typeface="Cambria" pitchFamily="18" charset="0"/>
              </a:rPr>
              <a:t>  </a:t>
            </a:r>
            <a:r>
              <a:rPr lang="el-GR" sz="1800" dirty="0" err="1">
                <a:solidFill>
                  <a:srgbClr val="CC3300"/>
                </a:solidFill>
                <a:latin typeface="Cambria" pitchFamily="18" charset="0"/>
              </a:rPr>
              <a:t>υστεροσκόπηση</a:t>
            </a:r>
            <a:endParaRPr lang="en-US" sz="1800" dirty="0">
              <a:solidFill>
                <a:schemeClr val="accent6">
                  <a:lumMod val="75000"/>
                </a:schemeClr>
              </a:solidFill>
              <a:latin typeface="Cambria" pitchFamily="18" charset="0"/>
            </a:endParaRP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85800" y="533400"/>
            <a:ext cx="7467600" cy="381000"/>
          </a:xfrm>
        </p:spPr>
        <p:txBody>
          <a:bodyPr/>
          <a:lstStyle/>
          <a:p>
            <a:pPr algn="r" eaLnBrk="1" hangingPunct="1"/>
            <a:r>
              <a:rPr lang="el-GR" dirty="0"/>
              <a:t>Περιεχόμενα</a:t>
            </a:r>
          </a:p>
        </p:txBody>
      </p:sp>
      <p:grpSp>
        <p:nvGrpSpPr>
          <p:cNvPr id="2" name="Group 4"/>
          <p:cNvGrpSpPr>
            <a:grpSpLocks/>
          </p:cNvGrpSpPr>
          <p:nvPr/>
        </p:nvGrpSpPr>
        <p:grpSpPr bwMode="auto">
          <a:xfrm>
            <a:off x="0" y="990600"/>
            <a:ext cx="8496300" cy="4392613"/>
            <a:chOff x="68" y="845"/>
            <a:chExt cx="5352" cy="2767"/>
          </a:xfrm>
        </p:grpSpPr>
        <p:sp>
          <p:nvSpPr>
            <p:cNvPr id="12295" name="Line 5"/>
            <p:cNvSpPr>
              <a:spLocks noChangeShapeType="1"/>
            </p:cNvSpPr>
            <p:nvPr/>
          </p:nvSpPr>
          <p:spPr bwMode="auto">
            <a:xfrm>
              <a:off x="68" y="3612"/>
              <a:ext cx="3855" cy="0"/>
            </a:xfrm>
            <a:prstGeom prst="line">
              <a:avLst/>
            </a:prstGeom>
            <a:noFill/>
            <a:ln w="9525">
              <a:solidFill>
                <a:schemeClr val="tx1"/>
              </a:solidFill>
              <a:round/>
              <a:headEnd/>
              <a:tailEnd/>
            </a:ln>
          </p:spPr>
          <p:txBody>
            <a:bodyPr/>
            <a:lstStyle/>
            <a:p>
              <a:endParaRPr lang="el-GR"/>
            </a:p>
          </p:txBody>
        </p:sp>
        <p:sp>
          <p:nvSpPr>
            <p:cNvPr id="12296" name="Line 6"/>
            <p:cNvSpPr>
              <a:spLocks noChangeShapeType="1"/>
            </p:cNvSpPr>
            <p:nvPr/>
          </p:nvSpPr>
          <p:spPr bwMode="auto">
            <a:xfrm flipV="1">
              <a:off x="204" y="3566"/>
              <a:ext cx="3583" cy="1"/>
            </a:xfrm>
            <a:prstGeom prst="line">
              <a:avLst/>
            </a:prstGeom>
            <a:noFill/>
            <a:ln w="28575">
              <a:solidFill>
                <a:schemeClr val="tx1"/>
              </a:solidFill>
              <a:round/>
              <a:headEnd/>
              <a:tailEnd/>
            </a:ln>
          </p:spPr>
          <p:txBody>
            <a:bodyPr/>
            <a:lstStyle/>
            <a:p>
              <a:endParaRPr lang="el-GR"/>
            </a:p>
          </p:txBody>
        </p:sp>
        <p:sp>
          <p:nvSpPr>
            <p:cNvPr id="12297" name="Line 7"/>
            <p:cNvSpPr>
              <a:spLocks noChangeShapeType="1"/>
            </p:cNvSpPr>
            <p:nvPr/>
          </p:nvSpPr>
          <p:spPr bwMode="auto">
            <a:xfrm>
              <a:off x="975" y="890"/>
              <a:ext cx="4309" cy="0"/>
            </a:xfrm>
            <a:prstGeom prst="line">
              <a:avLst/>
            </a:prstGeom>
            <a:noFill/>
            <a:ln w="9525">
              <a:solidFill>
                <a:schemeClr val="tx1"/>
              </a:solidFill>
              <a:round/>
              <a:headEnd/>
              <a:tailEnd/>
            </a:ln>
          </p:spPr>
          <p:txBody>
            <a:bodyPr/>
            <a:lstStyle/>
            <a:p>
              <a:endParaRPr lang="el-GR"/>
            </a:p>
          </p:txBody>
        </p:sp>
        <p:sp>
          <p:nvSpPr>
            <p:cNvPr id="12298" name="Line 8"/>
            <p:cNvSpPr>
              <a:spLocks noChangeShapeType="1"/>
            </p:cNvSpPr>
            <p:nvPr/>
          </p:nvSpPr>
          <p:spPr bwMode="auto">
            <a:xfrm>
              <a:off x="1111" y="845"/>
              <a:ext cx="4309" cy="0"/>
            </a:xfrm>
            <a:prstGeom prst="line">
              <a:avLst/>
            </a:prstGeom>
            <a:noFill/>
            <a:ln w="28575">
              <a:solidFill>
                <a:schemeClr val="tx1"/>
              </a:solidFill>
              <a:round/>
              <a:headEnd/>
              <a:tailEnd/>
            </a:ln>
          </p:spPr>
          <p:txBody>
            <a:bodyPr/>
            <a:lstStyle/>
            <a:p>
              <a:endParaRPr lang="el-GR"/>
            </a:p>
          </p:txBody>
        </p:sp>
      </p:grpSp>
      <p:sp>
        <p:nvSpPr>
          <p:cNvPr id="11" name="Rectangle 3"/>
          <p:cNvSpPr txBox="1">
            <a:spLocks noChangeArrowheads="1"/>
          </p:cNvSpPr>
          <p:nvPr/>
        </p:nvSpPr>
        <p:spPr bwMode="auto">
          <a:xfrm>
            <a:off x="2143108" y="5429264"/>
            <a:ext cx="3990975" cy="4286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en-US" sz="1800" b="0" i="1" u="none" strike="noStrike" kern="0" cap="none" spc="0" normalizeH="0" baseline="0" noProof="0" dirty="0">
                <a:ln>
                  <a:noFill/>
                </a:ln>
                <a:solidFill>
                  <a:srgbClr val="082F86"/>
                </a:solidFill>
                <a:effectLst/>
                <a:uLnTx/>
                <a:uFillTx/>
                <a:latin typeface="+mn-lt"/>
                <a:ea typeface="+mn-ea"/>
                <a:cs typeface="+mn-cs"/>
              </a:rPr>
              <a:t>HYS… </a:t>
            </a:r>
            <a:r>
              <a:rPr kumimoji="0" lang="en-US" sz="1800" b="0" i="1" u="none" strike="noStrike" kern="0" cap="none" spc="0" normalizeH="0" baseline="0" noProof="0" dirty="0" err="1">
                <a:ln>
                  <a:noFill/>
                </a:ln>
                <a:solidFill>
                  <a:srgbClr val="082F86"/>
                </a:solidFill>
                <a:effectLst/>
                <a:uLnTx/>
                <a:uFillTx/>
                <a:latin typeface="+mn-lt"/>
                <a:ea typeface="+mn-ea"/>
                <a:cs typeface="+mn-cs"/>
              </a:rPr>
              <a:t>Pantaleoni</a:t>
            </a:r>
            <a:r>
              <a:rPr kumimoji="0" lang="en-US" sz="1800" b="0" i="1" u="none" strike="noStrike" kern="0" cap="none" spc="0" normalizeH="0" baseline="0" noProof="0" dirty="0">
                <a:ln>
                  <a:noFill/>
                </a:ln>
                <a:solidFill>
                  <a:srgbClr val="082F86"/>
                </a:solidFill>
                <a:effectLst/>
                <a:uLnTx/>
                <a:uFillTx/>
                <a:latin typeface="+mn-lt"/>
                <a:ea typeface="+mn-ea"/>
                <a:cs typeface="+mn-cs"/>
              </a:rPr>
              <a:t>… </a:t>
            </a:r>
            <a:r>
              <a:rPr kumimoji="0" lang="el-GR" sz="1800" b="0" i="1" u="none" strike="noStrike" kern="0" cap="none" spc="0" normalizeH="0" baseline="0" noProof="0" dirty="0">
                <a:ln>
                  <a:noFill/>
                </a:ln>
                <a:solidFill>
                  <a:srgbClr val="082F86"/>
                </a:solidFill>
                <a:effectLst/>
                <a:uLnTx/>
                <a:uFillTx/>
                <a:latin typeface="+mn-lt"/>
                <a:ea typeface="+mn-ea"/>
                <a:cs typeface="+mn-cs"/>
              </a:rPr>
              <a:t>Σήμερα</a:t>
            </a:r>
          </a:p>
        </p:txBody>
      </p:sp>
      <p:sp>
        <p:nvSpPr>
          <p:cNvPr id="14" name="Rectangle 3"/>
          <p:cNvSpPr txBox="1">
            <a:spLocks noChangeArrowheads="1"/>
          </p:cNvSpPr>
          <p:nvPr/>
        </p:nvSpPr>
        <p:spPr bwMode="auto">
          <a:xfrm>
            <a:off x="2643174" y="2643182"/>
            <a:ext cx="4214842" cy="64294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l-GR" sz="2800" b="0" i="1" u="none" strike="noStrike" kern="0" cap="none" spc="0" normalizeH="0" baseline="0" noProof="0" dirty="0">
                <a:ln>
                  <a:noFill/>
                </a:ln>
                <a:solidFill>
                  <a:schemeClr val="tx1"/>
                </a:solidFill>
                <a:effectLst/>
                <a:uLnTx/>
                <a:uFillTx/>
                <a:latin typeface="+mn-lt"/>
                <a:ea typeface="+mn-ea"/>
                <a:cs typeface="+mn-cs"/>
              </a:rPr>
              <a:t>Απόψεις  </a:t>
            </a:r>
            <a:r>
              <a:rPr kumimoji="0" lang="el-GR" sz="2800" b="0" i="1" u="none" strike="noStrike" kern="0" cap="none" spc="0" normalizeH="0" baseline="0" noProof="0" dirty="0" err="1">
                <a:ln>
                  <a:noFill/>
                </a:ln>
                <a:solidFill>
                  <a:schemeClr val="tx1"/>
                </a:solidFill>
                <a:effectLst/>
                <a:uLnTx/>
                <a:uFillTx/>
                <a:latin typeface="+mn-lt"/>
                <a:ea typeface="+mn-ea"/>
                <a:cs typeface="+mn-cs"/>
              </a:rPr>
              <a:t>Υστεροσκόπων</a:t>
            </a:r>
            <a:endParaRPr kumimoji="0" lang="el-GR" sz="2800" b="0" i="1" u="none" strike="noStrike" kern="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a:spLocks noChangeArrowheads="1"/>
          </p:cNvSpPr>
          <p:nvPr/>
        </p:nvSpPr>
        <p:spPr bwMode="auto">
          <a:xfrm>
            <a:off x="107950" y="981075"/>
            <a:ext cx="8229600" cy="647700"/>
          </a:xfrm>
          <a:prstGeom prst="rect">
            <a:avLst/>
          </a:prstGeom>
          <a:noFill/>
          <a:ln w="9525">
            <a:noFill/>
            <a:miter lim="800000"/>
            <a:headEnd/>
            <a:tailEnd/>
          </a:ln>
        </p:spPr>
        <p:txBody>
          <a:bodyPr anchor="ctr"/>
          <a:lstStyle/>
          <a:p>
            <a:endParaRPr lang="el-GR" sz="2000">
              <a:solidFill>
                <a:schemeClr val="tx2"/>
              </a:solidFill>
              <a:latin typeface="Book Antiqua" pitchFamily="18" charset="0"/>
            </a:endParaRPr>
          </a:p>
        </p:txBody>
      </p:sp>
      <p:sp>
        <p:nvSpPr>
          <p:cNvPr id="11" name="Line 7"/>
          <p:cNvSpPr>
            <a:spLocks noChangeShapeType="1"/>
          </p:cNvSpPr>
          <p:nvPr/>
        </p:nvSpPr>
        <p:spPr bwMode="auto">
          <a:xfrm>
            <a:off x="0" y="5597527"/>
            <a:ext cx="6119813" cy="0"/>
          </a:xfrm>
          <a:prstGeom prst="line">
            <a:avLst/>
          </a:prstGeom>
          <a:noFill/>
          <a:ln w="9525">
            <a:solidFill>
              <a:schemeClr val="tx1"/>
            </a:solidFill>
            <a:round/>
            <a:headEnd/>
            <a:tailEnd/>
          </a:ln>
        </p:spPr>
        <p:txBody>
          <a:bodyPr/>
          <a:lstStyle/>
          <a:p>
            <a:endParaRPr lang="el-GR"/>
          </a:p>
        </p:txBody>
      </p:sp>
      <p:sp>
        <p:nvSpPr>
          <p:cNvPr id="12" name="Line 8"/>
          <p:cNvSpPr>
            <a:spLocks noChangeShapeType="1"/>
          </p:cNvSpPr>
          <p:nvPr/>
        </p:nvSpPr>
        <p:spPr bwMode="auto">
          <a:xfrm flipV="1">
            <a:off x="215900" y="5524502"/>
            <a:ext cx="5688013" cy="1588"/>
          </a:xfrm>
          <a:prstGeom prst="line">
            <a:avLst/>
          </a:prstGeom>
          <a:noFill/>
          <a:ln w="28575">
            <a:solidFill>
              <a:schemeClr val="tx1"/>
            </a:solidFill>
            <a:round/>
            <a:headEnd/>
            <a:tailEnd/>
          </a:ln>
        </p:spPr>
        <p:txBody>
          <a:bodyPr/>
          <a:lstStyle/>
          <a:p>
            <a:endParaRPr lang="el-GR"/>
          </a:p>
        </p:txBody>
      </p:sp>
      <p:sp>
        <p:nvSpPr>
          <p:cNvPr id="13" name="Rectangle 3"/>
          <p:cNvSpPr txBox="1">
            <a:spLocks noChangeArrowheads="1"/>
          </p:cNvSpPr>
          <p:nvPr/>
        </p:nvSpPr>
        <p:spPr bwMode="auto">
          <a:xfrm>
            <a:off x="2143108" y="5643578"/>
            <a:ext cx="3990975" cy="7143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gn="r">
              <a:spcBef>
                <a:spcPct val="20000"/>
              </a:spcBef>
            </a:pPr>
            <a:r>
              <a:rPr kumimoji="0" lang="en-US" sz="1800" b="0" i="1" u="none" strike="noStrike" kern="0" cap="none" spc="0" normalizeH="0" baseline="0" noProof="0" dirty="0">
                <a:ln>
                  <a:noFill/>
                </a:ln>
                <a:solidFill>
                  <a:srgbClr val="082F86"/>
                </a:solidFill>
                <a:effectLst/>
                <a:uLnTx/>
                <a:uFillTx/>
                <a:latin typeface="+mn-lt"/>
                <a:ea typeface="+mn-ea"/>
                <a:cs typeface="+mn-cs"/>
              </a:rPr>
              <a:t>HYS… </a:t>
            </a:r>
            <a:r>
              <a:rPr kumimoji="0" lang="en-US" sz="1800" b="0" i="1" u="none" strike="noStrike" kern="0" cap="none" spc="0" normalizeH="0" baseline="0" noProof="0" dirty="0" err="1">
                <a:ln>
                  <a:noFill/>
                </a:ln>
                <a:solidFill>
                  <a:srgbClr val="082F86"/>
                </a:solidFill>
                <a:effectLst/>
                <a:uLnTx/>
                <a:uFillTx/>
                <a:latin typeface="+mn-lt"/>
                <a:ea typeface="+mn-ea"/>
                <a:cs typeface="+mn-cs"/>
              </a:rPr>
              <a:t>Pantaleoni</a:t>
            </a:r>
            <a:r>
              <a:rPr kumimoji="0" lang="en-US" sz="1800" b="0" i="1" u="none" strike="noStrike" kern="0" cap="none" spc="0" normalizeH="0" baseline="0" noProof="0" dirty="0">
                <a:ln>
                  <a:noFill/>
                </a:ln>
                <a:solidFill>
                  <a:srgbClr val="082F86"/>
                </a:solidFill>
                <a:effectLst/>
                <a:uLnTx/>
                <a:uFillTx/>
                <a:latin typeface="+mn-lt"/>
                <a:ea typeface="+mn-ea"/>
                <a:cs typeface="+mn-cs"/>
              </a:rPr>
              <a:t>… </a:t>
            </a:r>
            <a:r>
              <a:rPr kumimoji="0" lang="el-GR" sz="1800" b="0" i="1" u="none" strike="noStrike" kern="0" cap="none" spc="0" normalizeH="0" baseline="0" noProof="0" dirty="0">
                <a:ln>
                  <a:noFill/>
                </a:ln>
                <a:solidFill>
                  <a:srgbClr val="082F86"/>
                </a:solidFill>
                <a:effectLst/>
                <a:uLnTx/>
                <a:uFillTx/>
                <a:latin typeface="+mn-lt"/>
                <a:ea typeface="+mn-ea"/>
                <a:cs typeface="+mn-cs"/>
              </a:rPr>
              <a:t>Σήμερα</a:t>
            </a:r>
            <a:br>
              <a:rPr kumimoji="0" lang="el-GR" sz="1800" b="0" i="1" u="none" strike="noStrike" kern="0" cap="none" spc="0" normalizeH="0" baseline="0" noProof="0" dirty="0">
                <a:ln>
                  <a:noFill/>
                </a:ln>
                <a:solidFill>
                  <a:srgbClr val="082F86"/>
                </a:solidFill>
                <a:effectLst/>
                <a:uLnTx/>
                <a:uFillTx/>
                <a:latin typeface="+mn-lt"/>
                <a:ea typeface="+mn-ea"/>
                <a:cs typeface="+mn-cs"/>
              </a:rPr>
            </a:br>
            <a:r>
              <a:rPr lang="el-GR" sz="1800" dirty="0">
                <a:solidFill>
                  <a:srgbClr val="CC3300"/>
                </a:solidFill>
                <a:latin typeface="Cambria" pitchFamily="18" charset="0"/>
              </a:rPr>
              <a:t>Υπέρβαση των ορίων της</a:t>
            </a:r>
            <a:endParaRPr lang="el-GR" sz="2000" b="1" dirty="0">
              <a:solidFill>
                <a:srgbClr val="CC3300"/>
              </a:solidFill>
              <a:latin typeface="Cambria" pitchFamily="18" charset="0"/>
            </a:endParaRPr>
          </a:p>
          <a:p>
            <a:pPr marL="342900" indent="-342900" algn="r">
              <a:spcBef>
                <a:spcPct val="20000"/>
              </a:spcBef>
            </a:pPr>
            <a:endParaRPr lang="el-GR" sz="1800" dirty="0">
              <a:solidFill>
                <a:srgbClr val="CC3300"/>
              </a:solidFill>
              <a:latin typeface="Cambria" pitchFamily="18"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endParaRPr kumimoji="0" lang="el-GR" sz="1800" b="0" i="1" u="none" strike="noStrike" kern="0" cap="none" spc="0" normalizeH="0" baseline="0" noProof="0" dirty="0">
              <a:ln>
                <a:noFill/>
              </a:ln>
              <a:solidFill>
                <a:srgbClr val="082F86"/>
              </a:solidFill>
              <a:effectLst/>
              <a:uLnTx/>
              <a:uFillTx/>
              <a:latin typeface="+mn-lt"/>
              <a:ea typeface="+mn-ea"/>
              <a:cs typeface="+mn-cs"/>
            </a:endParaRPr>
          </a:p>
        </p:txBody>
      </p:sp>
      <p:sp>
        <p:nvSpPr>
          <p:cNvPr id="14" name="Rectangle 5"/>
          <p:cNvSpPr>
            <a:spLocks noChangeArrowheads="1"/>
          </p:cNvSpPr>
          <p:nvPr/>
        </p:nvSpPr>
        <p:spPr bwMode="auto">
          <a:xfrm>
            <a:off x="685800" y="533400"/>
            <a:ext cx="7467600" cy="381000"/>
          </a:xfrm>
          <a:prstGeom prst="rect">
            <a:avLst/>
          </a:prstGeom>
          <a:noFill/>
          <a:ln w="9525">
            <a:noFill/>
            <a:miter lim="800000"/>
            <a:headEnd/>
            <a:tailEnd/>
          </a:ln>
        </p:spPr>
        <p:txBody>
          <a:bodyPr anchor="ctr"/>
          <a:lstStyle/>
          <a:p>
            <a:pPr algn="r"/>
            <a:r>
              <a:rPr lang="el-GR" dirty="0"/>
              <a:t>Διαγνωστική </a:t>
            </a:r>
            <a:r>
              <a:rPr lang="en-US" dirty="0"/>
              <a:t>HYS</a:t>
            </a:r>
            <a:endParaRPr lang="el-GR" dirty="0">
              <a:solidFill>
                <a:schemeClr val="tx2"/>
              </a:solidFill>
              <a:latin typeface="Cambria" pitchFamily="18" charset="0"/>
            </a:endParaRPr>
          </a:p>
        </p:txBody>
      </p:sp>
      <p:sp>
        <p:nvSpPr>
          <p:cNvPr id="15" name="Line 9"/>
          <p:cNvSpPr>
            <a:spLocks noChangeShapeType="1"/>
          </p:cNvSpPr>
          <p:nvPr/>
        </p:nvSpPr>
        <p:spPr bwMode="auto">
          <a:xfrm>
            <a:off x="1439863" y="1062038"/>
            <a:ext cx="6840538" cy="0"/>
          </a:xfrm>
          <a:prstGeom prst="line">
            <a:avLst/>
          </a:prstGeom>
          <a:noFill/>
          <a:ln w="9525">
            <a:solidFill>
              <a:schemeClr val="tx1"/>
            </a:solidFill>
            <a:round/>
            <a:headEnd/>
            <a:tailEnd/>
          </a:ln>
        </p:spPr>
        <p:txBody>
          <a:bodyPr/>
          <a:lstStyle/>
          <a:p>
            <a:endParaRPr lang="el-GR"/>
          </a:p>
        </p:txBody>
      </p:sp>
      <p:sp>
        <p:nvSpPr>
          <p:cNvPr id="16" name="Line 10"/>
          <p:cNvSpPr>
            <a:spLocks noChangeShapeType="1"/>
          </p:cNvSpPr>
          <p:nvPr/>
        </p:nvSpPr>
        <p:spPr bwMode="auto">
          <a:xfrm>
            <a:off x="1655763" y="990600"/>
            <a:ext cx="6840538" cy="0"/>
          </a:xfrm>
          <a:prstGeom prst="line">
            <a:avLst/>
          </a:prstGeom>
          <a:noFill/>
          <a:ln w="28575">
            <a:solidFill>
              <a:schemeClr val="tx1"/>
            </a:solidFill>
            <a:round/>
            <a:headEnd/>
            <a:tailEnd/>
          </a:ln>
        </p:spPr>
        <p:txBody>
          <a:bodyPr/>
          <a:lstStyle/>
          <a:p>
            <a:endParaRPr lang="el-GR"/>
          </a:p>
        </p:txBody>
      </p:sp>
      <p:sp>
        <p:nvSpPr>
          <p:cNvPr id="17" name="Rectangle 11"/>
          <p:cNvSpPr>
            <a:spLocks noChangeArrowheads="1"/>
          </p:cNvSpPr>
          <p:nvPr/>
        </p:nvSpPr>
        <p:spPr bwMode="auto">
          <a:xfrm>
            <a:off x="747738" y="1004871"/>
            <a:ext cx="7467600" cy="457200"/>
          </a:xfrm>
          <a:prstGeom prst="rect">
            <a:avLst/>
          </a:prstGeom>
          <a:noFill/>
          <a:ln w="9525">
            <a:noFill/>
            <a:miter lim="800000"/>
            <a:headEnd/>
            <a:tailEnd/>
          </a:ln>
        </p:spPr>
        <p:txBody>
          <a:bodyPr anchor="ctr"/>
          <a:lstStyle/>
          <a:p>
            <a:pPr algn="r"/>
            <a:r>
              <a:rPr lang="el-GR" sz="1800" b="1" dirty="0" err="1">
                <a:solidFill>
                  <a:srgbClr val="CC3300"/>
                </a:solidFill>
                <a:latin typeface="Cambria" pitchFamily="18" charset="0"/>
              </a:rPr>
              <a:t>Υπερφασματική</a:t>
            </a:r>
            <a:endParaRPr lang="en-US" sz="1800" b="1" dirty="0">
              <a:solidFill>
                <a:schemeClr val="accent6">
                  <a:lumMod val="75000"/>
                </a:schemeClr>
              </a:solidFill>
              <a:latin typeface="Cambria" pitchFamily="18" charset="0"/>
            </a:endParaRPr>
          </a:p>
        </p:txBody>
      </p:sp>
      <p:sp>
        <p:nvSpPr>
          <p:cNvPr id="19" name="Rectangle 7"/>
          <p:cNvSpPr txBox="1">
            <a:spLocks noChangeArrowheads="1"/>
          </p:cNvSpPr>
          <p:nvPr/>
        </p:nvSpPr>
        <p:spPr bwMode="auto">
          <a:xfrm>
            <a:off x="3857654" y="2000240"/>
            <a:ext cx="4643436" cy="28575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5000"/>
              </a:spcBef>
              <a:spcAft>
                <a:spcPts val="0"/>
              </a:spcAft>
              <a:buClrTx/>
              <a:buSzTx/>
              <a:buFontTx/>
              <a:buChar char="•"/>
              <a:tabLst/>
              <a:defRPr/>
            </a:pPr>
            <a:r>
              <a:rPr kumimoji="0" lang="el-GR" sz="1800" b="0" i="0" u="none" strike="noStrike" kern="0" cap="none" spc="0" normalizeH="0" baseline="0" noProof="0" dirty="0" err="1">
                <a:ln>
                  <a:noFill/>
                </a:ln>
                <a:solidFill>
                  <a:schemeClr val="tx1"/>
                </a:solidFill>
                <a:effectLst/>
                <a:uLnTx/>
                <a:uFillTx/>
                <a:latin typeface="Book Antiqua" pitchFamily="18" charset="0"/>
                <a:ea typeface="+mn-ea"/>
                <a:cs typeface="+mn-cs"/>
              </a:rPr>
              <a:t>Φασματομετρία</a:t>
            </a:r>
            <a:r>
              <a:rPr kumimoji="0" lang="el-GR" sz="1800" b="0" i="0" u="none" strike="noStrike" kern="0" cap="none" spc="0" normalizeH="0" baseline="0" noProof="0" dirty="0">
                <a:ln>
                  <a:noFill/>
                </a:ln>
                <a:solidFill>
                  <a:schemeClr val="tx1"/>
                </a:solidFill>
                <a:effectLst/>
                <a:uLnTx/>
                <a:uFillTx/>
                <a:latin typeface="Book Antiqua" pitchFamily="18" charset="0"/>
                <a:ea typeface="+mn-ea"/>
                <a:cs typeface="+mn-cs"/>
              </a:rPr>
              <a:t> &amp; καινοτόμες απεικονιστικές τεχνικές</a:t>
            </a:r>
          </a:p>
          <a:p>
            <a:pPr marL="342900" marR="0" lvl="0" indent="-342900" algn="l" defTabSz="914400" rtl="0" eaLnBrk="1" fontAlgn="base" latinLnBrk="0" hangingPunct="1">
              <a:lnSpc>
                <a:spcPct val="100000"/>
              </a:lnSpc>
              <a:spcBef>
                <a:spcPct val="25000"/>
              </a:spcBef>
              <a:spcAft>
                <a:spcPts val="0"/>
              </a:spcAft>
              <a:buClrTx/>
              <a:buSzTx/>
              <a:buFontTx/>
              <a:buChar char="•"/>
              <a:tabLst/>
              <a:defRPr/>
            </a:pPr>
            <a:r>
              <a:rPr kumimoji="0" lang="el-GR" sz="1800" b="0" i="0" u="none" strike="noStrike" kern="0" cap="none" spc="0" normalizeH="0" baseline="0" noProof="0" dirty="0">
                <a:ln>
                  <a:noFill/>
                </a:ln>
                <a:solidFill>
                  <a:schemeClr val="tx1"/>
                </a:solidFill>
                <a:effectLst/>
                <a:uLnTx/>
                <a:uFillTx/>
                <a:latin typeface="Book Antiqua" pitchFamily="18" charset="0"/>
                <a:ea typeface="+mn-ea"/>
                <a:cs typeface="+mn-cs"/>
              </a:rPr>
              <a:t>Ανάλυση μερικών εκατοντάδων φασματικών ζωνών</a:t>
            </a:r>
          </a:p>
          <a:p>
            <a:pPr marL="342900" marR="0" lvl="0" indent="-342900" algn="l" defTabSz="914400" rtl="0" eaLnBrk="1" fontAlgn="base" latinLnBrk="0" hangingPunct="1">
              <a:lnSpc>
                <a:spcPct val="100000"/>
              </a:lnSpc>
              <a:spcBef>
                <a:spcPct val="25000"/>
              </a:spcBef>
              <a:spcAft>
                <a:spcPts val="0"/>
              </a:spcAft>
              <a:buClrTx/>
              <a:buSzTx/>
              <a:buFontTx/>
              <a:buChar char="•"/>
              <a:tabLst/>
              <a:defRPr/>
            </a:pPr>
            <a:r>
              <a:rPr kumimoji="0" lang="el-GR" sz="1800" b="0" i="0" u="none" strike="noStrike" kern="0" cap="none" spc="0" normalizeH="0" baseline="0" noProof="0" dirty="0" err="1">
                <a:ln>
                  <a:noFill/>
                </a:ln>
                <a:solidFill>
                  <a:schemeClr val="tx1"/>
                </a:solidFill>
                <a:effectLst/>
                <a:uLnTx/>
                <a:uFillTx/>
                <a:latin typeface="Book Antiqua" pitchFamily="18" charset="0"/>
                <a:ea typeface="+mn-ea"/>
                <a:cs typeface="+mn-cs"/>
              </a:rPr>
              <a:t>Οπτικοποίηση</a:t>
            </a:r>
            <a:r>
              <a:rPr kumimoji="0" lang="el-GR" sz="1800" b="0" i="0" u="none" strike="noStrike" kern="0" cap="none" spc="0" normalizeH="0" baseline="0" noProof="0" dirty="0">
                <a:ln>
                  <a:noFill/>
                </a:ln>
                <a:solidFill>
                  <a:schemeClr val="tx1"/>
                </a:solidFill>
                <a:effectLst/>
                <a:uLnTx/>
                <a:uFillTx/>
                <a:latin typeface="Book Antiqua" pitchFamily="18" charset="0"/>
                <a:ea typeface="+mn-ea"/>
                <a:cs typeface="+mn-cs"/>
              </a:rPr>
              <a:t> </a:t>
            </a:r>
            <a:r>
              <a:rPr kumimoji="0" lang="el-GR" sz="1800" b="0" i="0" u="none" strike="noStrike" kern="0" cap="none" spc="0" normalizeH="0" baseline="0" noProof="0" dirty="0" err="1">
                <a:ln>
                  <a:noFill/>
                </a:ln>
                <a:solidFill>
                  <a:schemeClr val="tx1"/>
                </a:solidFill>
                <a:effectLst/>
                <a:uLnTx/>
                <a:uFillTx/>
                <a:latin typeface="Book Antiqua" pitchFamily="18" charset="0"/>
                <a:ea typeface="+mn-ea"/>
                <a:cs typeface="+mn-cs"/>
              </a:rPr>
              <a:t>μικροδομικών</a:t>
            </a:r>
            <a:r>
              <a:rPr kumimoji="0" lang="el-GR" sz="1800" b="0" i="0" u="none" strike="noStrike" kern="0" cap="none" spc="0" normalizeH="0" baseline="0" noProof="0" dirty="0">
                <a:ln>
                  <a:noFill/>
                </a:ln>
                <a:solidFill>
                  <a:schemeClr val="tx1"/>
                </a:solidFill>
                <a:effectLst/>
                <a:uLnTx/>
                <a:uFillTx/>
                <a:latin typeface="Book Antiqua" pitchFamily="18" charset="0"/>
                <a:ea typeface="+mn-ea"/>
                <a:cs typeface="+mn-cs"/>
              </a:rPr>
              <a:t> χαρακτηριστικών των ιστών</a:t>
            </a:r>
          </a:p>
          <a:p>
            <a:pPr marL="342900" marR="0" lvl="0" indent="-342900" algn="l" defTabSz="914400" rtl="0" eaLnBrk="1" fontAlgn="base" latinLnBrk="0" hangingPunct="1">
              <a:lnSpc>
                <a:spcPct val="100000"/>
              </a:lnSpc>
              <a:spcBef>
                <a:spcPct val="25000"/>
              </a:spcBef>
              <a:spcAft>
                <a:spcPts val="0"/>
              </a:spcAft>
              <a:buClrTx/>
              <a:buSzTx/>
              <a:buFontTx/>
              <a:buChar char="•"/>
              <a:tabLst/>
              <a:defRPr/>
            </a:pPr>
            <a:r>
              <a:rPr kumimoji="0" lang="el-GR" sz="1800" b="0" i="0" u="none" strike="noStrike" kern="0" cap="none" spc="0" normalizeH="0" baseline="0" noProof="0" dirty="0">
                <a:ln>
                  <a:noFill/>
                </a:ln>
                <a:solidFill>
                  <a:schemeClr val="tx1"/>
                </a:solidFill>
                <a:effectLst/>
                <a:uLnTx/>
                <a:uFillTx/>
                <a:latin typeface="Book Antiqua" pitchFamily="18" charset="0"/>
                <a:ea typeface="+mn-ea"/>
                <a:cs typeface="+mn-cs"/>
              </a:rPr>
              <a:t>Ποσοτική χαρτογράφηση ύποπτων περιοχών</a:t>
            </a:r>
          </a:p>
        </p:txBody>
      </p:sp>
      <p:pic>
        <p:nvPicPr>
          <p:cNvPr id="20"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2944" y="2143116"/>
            <a:ext cx="2879905" cy="2190150"/>
          </a:xfrm>
          <a:prstGeom prst="rect">
            <a:avLst/>
          </a:prstGeom>
          <a:noFill/>
          <a:ln w="9525">
            <a:noFill/>
            <a:miter lim="800000"/>
            <a:headEnd/>
            <a:tailEnd/>
          </a:ln>
        </p:spPr>
      </p:pic>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a:spLocks noChangeArrowheads="1"/>
          </p:cNvSpPr>
          <p:nvPr/>
        </p:nvSpPr>
        <p:spPr bwMode="auto">
          <a:xfrm>
            <a:off x="107950" y="981075"/>
            <a:ext cx="8229600" cy="647700"/>
          </a:xfrm>
          <a:prstGeom prst="rect">
            <a:avLst/>
          </a:prstGeom>
          <a:noFill/>
          <a:ln w="9525">
            <a:noFill/>
            <a:miter lim="800000"/>
            <a:headEnd/>
            <a:tailEnd/>
          </a:ln>
        </p:spPr>
        <p:txBody>
          <a:bodyPr anchor="ctr"/>
          <a:lstStyle/>
          <a:p>
            <a:endParaRPr lang="el-GR" sz="2000">
              <a:solidFill>
                <a:schemeClr val="tx2"/>
              </a:solidFill>
              <a:latin typeface="Book Antiqua" pitchFamily="18" charset="0"/>
            </a:endParaRPr>
          </a:p>
        </p:txBody>
      </p:sp>
      <p:sp>
        <p:nvSpPr>
          <p:cNvPr id="11" name="Line 7"/>
          <p:cNvSpPr>
            <a:spLocks noChangeShapeType="1"/>
          </p:cNvSpPr>
          <p:nvPr/>
        </p:nvSpPr>
        <p:spPr bwMode="auto">
          <a:xfrm>
            <a:off x="0" y="5597527"/>
            <a:ext cx="6119813" cy="0"/>
          </a:xfrm>
          <a:prstGeom prst="line">
            <a:avLst/>
          </a:prstGeom>
          <a:noFill/>
          <a:ln w="9525">
            <a:solidFill>
              <a:schemeClr val="tx1"/>
            </a:solidFill>
            <a:round/>
            <a:headEnd/>
            <a:tailEnd/>
          </a:ln>
        </p:spPr>
        <p:txBody>
          <a:bodyPr/>
          <a:lstStyle/>
          <a:p>
            <a:endParaRPr lang="el-GR"/>
          </a:p>
        </p:txBody>
      </p:sp>
      <p:sp>
        <p:nvSpPr>
          <p:cNvPr id="12" name="Line 8"/>
          <p:cNvSpPr>
            <a:spLocks noChangeShapeType="1"/>
          </p:cNvSpPr>
          <p:nvPr/>
        </p:nvSpPr>
        <p:spPr bwMode="auto">
          <a:xfrm flipV="1">
            <a:off x="215900" y="5524502"/>
            <a:ext cx="5688013" cy="1588"/>
          </a:xfrm>
          <a:prstGeom prst="line">
            <a:avLst/>
          </a:prstGeom>
          <a:noFill/>
          <a:ln w="28575">
            <a:solidFill>
              <a:schemeClr val="tx1"/>
            </a:solidFill>
            <a:round/>
            <a:headEnd/>
            <a:tailEnd/>
          </a:ln>
        </p:spPr>
        <p:txBody>
          <a:bodyPr/>
          <a:lstStyle/>
          <a:p>
            <a:endParaRPr lang="el-GR"/>
          </a:p>
        </p:txBody>
      </p:sp>
      <p:sp>
        <p:nvSpPr>
          <p:cNvPr id="13" name="Rectangle 3"/>
          <p:cNvSpPr txBox="1">
            <a:spLocks noChangeArrowheads="1"/>
          </p:cNvSpPr>
          <p:nvPr/>
        </p:nvSpPr>
        <p:spPr bwMode="auto">
          <a:xfrm>
            <a:off x="2143108" y="5643578"/>
            <a:ext cx="3990975" cy="7143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gn="r">
              <a:spcBef>
                <a:spcPct val="20000"/>
              </a:spcBef>
            </a:pPr>
            <a:r>
              <a:rPr kumimoji="0" lang="en-US" sz="1800" b="0" i="1" u="none" strike="noStrike" kern="0" cap="none" spc="0" normalizeH="0" baseline="0" noProof="0" dirty="0">
                <a:ln>
                  <a:noFill/>
                </a:ln>
                <a:solidFill>
                  <a:srgbClr val="082F86"/>
                </a:solidFill>
                <a:effectLst/>
                <a:uLnTx/>
                <a:uFillTx/>
                <a:latin typeface="+mn-lt"/>
                <a:ea typeface="+mn-ea"/>
                <a:cs typeface="+mn-cs"/>
              </a:rPr>
              <a:t>HYS… </a:t>
            </a:r>
            <a:r>
              <a:rPr kumimoji="0" lang="en-US" sz="1800" b="0" i="1" u="none" strike="noStrike" kern="0" cap="none" spc="0" normalizeH="0" baseline="0" noProof="0" dirty="0" err="1">
                <a:ln>
                  <a:noFill/>
                </a:ln>
                <a:solidFill>
                  <a:srgbClr val="082F86"/>
                </a:solidFill>
                <a:effectLst/>
                <a:uLnTx/>
                <a:uFillTx/>
                <a:latin typeface="+mn-lt"/>
                <a:ea typeface="+mn-ea"/>
                <a:cs typeface="+mn-cs"/>
              </a:rPr>
              <a:t>Pantaleoni</a:t>
            </a:r>
            <a:r>
              <a:rPr kumimoji="0" lang="en-US" sz="1800" b="0" i="1" u="none" strike="noStrike" kern="0" cap="none" spc="0" normalizeH="0" baseline="0" noProof="0" dirty="0">
                <a:ln>
                  <a:noFill/>
                </a:ln>
                <a:solidFill>
                  <a:srgbClr val="082F86"/>
                </a:solidFill>
                <a:effectLst/>
                <a:uLnTx/>
                <a:uFillTx/>
                <a:latin typeface="+mn-lt"/>
                <a:ea typeface="+mn-ea"/>
                <a:cs typeface="+mn-cs"/>
              </a:rPr>
              <a:t>… </a:t>
            </a:r>
            <a:r>
              <a:rPr kumimoji="0" lang="el-GR" sz="1800" b="0" i="1" u="none" strike="noStrike" kern="0" cap="none" spc="0" normalizeH="0" baseline="0" noProof="0" dirty="0">
                <a:ln>
                  <a:noFill/>
                </a:ln>
                <a:solidFill>
                  <a:srgbClr val="082F86"/>
                </a:solidFill>
                <a:effectLst/>
                <a:uLnTx/>
                <a:uFillTx/>
                <a:latin typeface="+mn-lt"/>
                <a:ea typeface="+mn-ea"/>
                <a:cs typeface="+mn-cs"/>
              </a:rPr>
              <a:t>Σήμερα</a:t>
            </a:r>
            <a:br>
              <a:rPr kumimoji="0" lang="el-GR" sz="1800" b="0" i="1" u="none" strike="noStrike" kern="0" cap="none" spc="0" normalizeH="0" baseline="0" noProof="0" dirty="0">
                <a:ln>
                  <a:noFill/>
                </a:ln>
                <a:solidFill>
                  <a:srgbClr val="082F86"/>
                </a:solidFill>
                <a:effectLst/>
                <a:uLnTx/>
                <a:uFillTx/>
                <a:latin typeface="+mn-lt"/>
                <a:ea typeface="+mn-ea"/>
                <a:cs typeface="+mn-cs"/>
              </a:rPr>
            </a:br>
            <a:r>
              <a:rPr lang="el-GR" sz="1800" dirty="0">
                <a:solidFill>
                  <a:srgbClr val="CC3300"/>
                </a:solidFill>
                <a:latin typeface="Cambria" pitchFamily="18" charset="0"/>
              </a:rPr>
              <a:t>Υπέρβαση των ορίων της</a:t>
            </a:r>
            <a:endParaRPr lang="el-GR" sz="2000" b="1" dirty="0">
              <a:solidFill>
                <a:srgbClr val="CC3300"/>
              </a:solidFill>
              <a:latin typeface="Cambria" pitchFamily="18" charset="0"/>
            </a:endParaRPr>
          </a:p>
          <a:p>
            <a:pPr marL="342900" indent="-342900" algn="r">
              <a:spcBef>
                <a:spcPct val="20000"/>
              </a:spcBef>
            </a:pPr>
            <a:endParaRPr lang="el-GR" sz="1800" dirty="0">
              <a:solidFill>
                <a:srgbClr val="CC3300"/>
              </a:solidFill>
              <a:latin typeface="Cambria" pitchFamily="18"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endParaRPr kumimoji="0" lang="el-GR" sz="1800" b="0" i="1" u="none" strike="noStrike" kern="0" cap="none" spc="0" normalizeH="0" baseline="0" noProof="0" dirty="0">
              <a:ln>
                <a:noFill/>
              </a:ln>
              <a:solidFill>
                <a:srgbClr val="082F86"/>
              </a:solidFill>
              <a:effectLst/>
              <a:uLnTx/>
              <a:uFillTx/>
              <a:latin typeface="+mn-lt"/>
              <a:ea typeface="+mn-ea"/>
              <a:cs typeface="+mn-cs"/>
            </a:endParaRPr>
          </a:p>
        </p:txBody>
      </p:sp>
      <p:sp>
        <p:nvSpPr>
          <p:cNvPr id="14" name="Rectangle 5"/>
          <p:cNvSpPr>
            <a:spLocks noChangeArrowheads="1"/>
          </p:cNvSpPr>
          <p:nvPr/>
        </p:nvSpPr>
        <p:spPr bwMode="auto">
          <a:xfrm>
            <a:off x="685800" y="533400"/>
            <a:ext cx="7467600" cy="381000"/>
          </a:xfrm>
          <a:prstGeom prst="rect">
            <a:avLst/>
          </a:prstGeom>
          <a:noFill/>
          <a:ln w="9525">
            <a:noFill/>
            <a:miter lim="800000"/>
            <a:headEnd/>
            <a:tailEnd/>
          </a:ln>
        </p:spPr>
        <p:txBody>
          <a:bodyPr anchor="ctr"/>
          <a:lstStyle/>
          <a:p>
            <a:pPr algn="r"/>
            <a:r>
              <a:rPr lang="el-GR" dirty="0"/>
              <a:t>Διαγνωστική </a:t>
            </a:r>
            <a:r>
              <a:rPr lang="en-US" dirty="0"/>
              <a:t>HYS</a:t>
            </a:r>
            <a:endParaRPr lang="el-GR" dirty="0">
              <a:solidFill>
                <a:schemeClr val="tx2"/>
              </a:solidFill>
              <a:latin typeface="Cambria" pitchFamily="18" charset="0"/>
            </a:endParaRPr>
          </a:p>
        </p:txBody>
      </p:sp>
      <p:sp>
        <p:nvSpPr>
          <p:cNvPr id="15" name="Line 9"/>
          <p:cNvSpPr>
            <a:spLocks noChangeShapeType="1"/>
          </p:cNvSpPr>
          <p:nvPr/>
        </p:nvSpPr>
        <p:spPr bwMode="auto">
          <a:xfrm>
            <a:off x="1439863" y="1062038"/>
            <a:ext cx="6840538" cy="0"/>
          </a:xfrm>
          <a:prstGeom prst="line">
            <a:avLst/>
          </a:prstGeom>
          <a:noFill/>
          <a:ln w="9525">
            <a:solidFill>
              <a:schemeClr val="tx1"/>
            </a:solidFill>
            <a:round/>
            <a:headEnd/>
            <a:tailEnd/>
          </a:ln>
        </p:spPr>
        <p:txBody>
          <a:bodyPr/>
          <a:lstStyle/>
          <a:p>
            <a:endParaRPr lang="el-GR"/>
          </a:p>
        </p:txBody>
      </p:sp>
      <p:sp>
        <p:nvSpPr>
          <p:cNvPr id="16" name="Line 10"/>
          <p:cNvSpPr>
            <a:spLocks noChangeShapeType="1"/>
          </p:cNvSpPr>
          <p:nvPr/>
        </p:nvSpPr>
        <p:spPr bwMode="auto">
          <a:xfrm>
            <a:off x="1655763" y="990600"/>
            <a:ext cx="6840538" cy="0"/>
          </a:xfrm>
          <a:prstGeom prst="line">
            <a:avLst/>
          </a:prstGeom>
          <a:noFill/>
          <a:ln w="28575">
            <a:solidFill>
              <a:schemeClr val="tx1"/>
            </a:solidFill>
            <a:round/>
            <a:headEnd/>
            <a:tailEnd/>
          </a:ln>
        </p:spPr>
        <p:txBody>
          <a:bodyPr/>
          <a:lstStyle/>
          <a:p>
            <a:endParaRPr lang="el-GR"/>
          </a:p>
        </p:txBody>
      </p:sp>
      <p:sp>
        <p:nvSpPr>
          <p:cNvPr id="17" name="Rectangle 11"/>
          <p:cNvSpPr>
            <a:spLocks noChangeArrowheads="1"/>
          </p:cNvSpPr>
          <p:nvPr/>
        </p:nvSpPr>
        <p:spPr bwMode="auto">
          <a:xfrm>
            <a:off x="747738" y="1004871"/>
            <a:ext cx="7467600" cy="457200"/>
          </a:xfrm>
          <a:prstGeom prst="rect">
            <a:avLst/>
          </a:prstGeom>
          <a:noFill/>
          <a:ln w="9525">
            <a:noFill/>
            <a:miter lim="800000"/>
            <a:headEnd/>
            <a:tailEnd/>
          </a:ln>
        </p:spPr>
        <p:txBody>
          <a:bodyPr anchor="ctr"/>
          <a:lstStyle/>
          <a:p>
            <a:pPr algn="r"/>
            <a:r>
              <a:rPr lang="el-GR" sz="1800" b="1" dirty="0" err="1">
                <a:solidFill>
                  <a:srgbClr val="CC3300"/>
                </a:solidFill>
                <a:latin typeface="Cambria" pitchFamily="18" charset="0"/>
              </a:rPr>
              <a:t>Υπερφασματική</a:t>
            </a:r>
            <a:endParaRPr lang="en-US" sz="1800" b="1" dirty="0">
              <a:solidFill>
                <a:schemeClr val="accent6">
                  <a:lumMod val="75000"/>
                </a:schemeClr>
              </a:solidFill>
              <a:latin typeface="Cambria" pitchFamily="18" charset="0"/>
            </a:endParaRPr>
          </a:p>
        </p:txBody>
      </p:sp>
      <p:sp>
        <p:nvSpPr>
          <p:cNvPr id="18" name="Rectangle 6"/>
          <p:cNvSpPr>
            <a:spLocks noGrp="1" noChangeArrowheads="1"/>
          </p:cNvSpPr>
          <p:nvPr>
            <p:ph type="title"/>
          </p:nvPr>
        </p:nvSpPr>
        <p:spPr>
          <a:xfrm>
            <a:off x="571504" y="4643446"/>
            <a:ext cx="4572000" cy="566738"/>
          </a:xfrm>
          <a:noFill/>
        </p:spPr>
        <p:txBody>
          <a:bodyPr/>
          <a:lstStyle/>
          <a:p>
            <a:pPr eaLnBrk="1" hangingPunct="1"/>
            <a:r>
              <a:rPr lang="el-GR" i="1" dirty="0">
                <a:solidFill>
                  <a:srgbClr val="000099"/>
                </a:solidFill>
                <a:latin typeface="Book Antiqua" pitchFamily="18" charset="0"/>
              </a:rPr>
              <a:t>Άμεσα κλινικά πλεονεκτήματα</a:t>
            </a:r>
          </a:p>
        </p:txBody>
      </p:sp>
      <p:sp>
        <p:nvSpPr>
          <p:cNvPr id="19" name="Rectangle 9"/>
          <p:cNvSpPr>
            <a:spLocks noChangeArrowheads="1"/>
          </p:cNvSpPr>
          <p:nvPr/>
        </p:nvSpPr>
        <p:spPr bwMode="auto">
          <a:xfrm>
            <a:off x="823932" y="2214554"/>
            <a:ext cx="6534150" cy="1928826"/>
          </a:xfrm>
          <a:prstGeom prst="rect">
            <a:avLst/>
          </a:prstGeom>
          <a:noFill/>
          <a:ln w="9525">
            <a:noFill/>
            <a:miter lim="800000"/>
            <a:headEnd/>
            <a:tailEnd/>
          </a:ln>
        </p:spPr>
        <p:txBody>
          <a:bodyPr/>
          <a:lstStyle/>
          <a:p>
            <a:pPr marL="342900" indent="-342900">
              <a:spcBef>
                <a:spcPct val="30000"/>
              </a:spcBef>
              <a:spcAft>
                <a:spcPct val="20000"/>
              </a:spcAft>
              <a:buFontTx/>
              <a:buChar char="•"/>
            </a:pPr>
            <a:r>
              <a:rPr lang="el-GR" sz="1800" dirty="0">
                <a:latin typeface="Book Antiqua" pitchFamily="18" charset="0"/>
              </a:rPr>
              <a:t>Εύκολη ταυτοποίηση του φυσιολογικού ενδομητρίου</a:t>
            </a:r>
          </a:p>
          <a:p>
            <a:pPr marL="342900" indent="-342900">
              <a:spcBef>
                <a:spcPct val="30000"/>
              </a:spcBef>
              <a:spcAft>
                <a:spcPct val="20000"/>
              </a:spcAft>
              <a:buFontTx/>
              <a:buChar char="•"/>
            </a:pPr>
            <a:r>
              <a:rPr lang="el-GR" sz="1800" dirty="0">
                <a:latin typeface="Book Antiqua" pitchFamily="18" charset="0"/>
              </a:rPr>
              <a:t>Διαχωρισμός των </a:t>
            </a:r>
            <a:r>
              <a:rPr lang="el-GR" sz="1800" dirty="0" err="1">
                <a:latin typeface="Book Antiqua" pitchFamily="18" charset="0"/>
              </a:rPr>
              <a:t>ενδομητρικών</a:t>
            </a:r>
            <a:r>
              <a:rPr lang="el-GR" sz="1800" dirty="0">
                <a:latin typeface="Book Antiqua" pitchFamily="18" charset="0"/>
              </a:rPr>
              <a:t> πολυπόδων σε λειτουργικούς και </a:t>
            </a:r>
            <a:r>
              <a:rPr lang="el-GR" sz="1800" dirty="0" err="1">
                <a:latin typeface="Book Antiqua" pitchFamily="18" charset="0"/>
              </a:rPr>
              <a:t>υπερπλαστικούς</a:t>
            </a:r>
            <a:endParaRPr lang="el-GR" sz="1800" dirty="0">
              <a:latin typeface="Book Antiqua" pitchFamily="18" charset="0"/>
            </a:endParaRPr>
          </a:p>
          <a:p>
            <a:pPr marL="342900" indent="-342900">
              <a:spcBef>
                <a:spcPct val="30000"/>
              </a:spcBef>
              <a:spcAft>
                <a:spcPct val="20000"/>
              </a:spcAft>
              <a:buFontTx/>
              <a:buChar char="•"/>
            </a:pPr>
            <a:r>
              <a:rPr lang="el-GR" sz="1800" dirty="0">
                <a:latin typeface="Book Antiqua" pitchFamily="18" charset="0"/>
              </a:rPr>
              <a:t>Περισσότερες πληροφορίες σε πραγματικό χρόνο για τις </a:t>
            </a:r>
            <a:r>
              <a:rPr lang="el-GR" sz="1800" dirty="0" err="1">
                <a:latin typeface="Book Antiqua" pitchFamily="18" charset="0"/>
              </a:rPr>
              <a:t>ενδομητρικές</a:t>
            </a:r>
            <a:r>
              <a:rPr lang="el-GR" sz="1800" dirty="0">
                <a:latin typeface="Book Antiqua" pitchFamily="18" charset="0"/>
              </a:rPr>
              <a:t> αλλοιώσεις</a:t>
            </a: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a:spLocks noChangeArrowheads="1"/>
          </p:cNvSpPr>
          <p:nvPr/>
        </p:nvSpPr>
        <p:spPr bwMode="auto">
          <a:xfrm>
            <a:off x="107950" y="981075"/>
            <a:ext cx="8229600" cy="647700"/>
          </a:xfrm>
          <a:prstGeom prst="rect">
            <a:avLst/>
          </a:prstGeom>
          <a:noFill/>
          <a:ln w="9525">
            <a:noFill/>
            <a:miter lim="800000"/>
            <a:headEnd/>
            <a:tailEnd/>
          </a:ln>
        </p:spPr>
        <p:txBody>
          <a:bodyPr anchor="ctr"/>
          <a:lstStyle/>
          <a:p>
            <a:endParaRPr lang="el-GR" sz="2000">
              <a:solidFill>
                <a:schemeClr val="tx2"/>
              </a:solidFill>
              <a:latin typeface="Book Antiqua" pitchFamily="18" charset="0"/>
            </a:endParaRPr>
          </a:p>
        </p:txBody>
      </p:sp>
      <p:sp>
        <p:nvSpPr>
          <p:cNvPr id="11" name="Line 7"/>
          <p:cNvSpPr>
            <a:spLocks noChangeShapeType="1"/>
          </p:cNvSpPr>
          <p:nvPr/>
        </p:nvSpPr>
        <p:spPr bwMode="auto">
          <a:xfrm>
            <a:off x="0" y="5597527"/>
            <a:ext cx="6119813" cy="0"/>
          </a:xfrm>
          <a:prstGeom prst="line">
            <a:avLst/>
          </a:prstGeom>
          <a:noFill/>
          <a:ln w="9525">
            <a:solidFill>
              <a:schemeClr val="tx1"/>
            </a:solidFill>
            <a:round/>
            <a:headEnd/>
            <a:tailEnd/>
          </a:ln>
        </p:spPr>
        <p:txBody>
          <a:bodyPr/>
          <a:lstStyle/>
          <a:p>
            <a:endParaRPr lang="el-GR"/>
          </a:p>
        </p:txBody>
      </p:sp>
      <p:sp>
        <p:nvSpPr>
          <p:cNvPr id="12" name="Line 8"/>
          <p:cNvSpPr>
            <a:spLocks noChangeShapeType="1"/>
          </p:cNvSpPr>
          <p:nvPr/>
        </p:nvSpPr>
        <p:spPr bwMode="auto">
          <a:xfrm flipV="1">
            <a:off x="215900" y="5524502"/>
            <a:ext cx="5688013" cy="1588"/>
          </a:xfrm>
          <a:prstGeom prst="line">
            <a:avLst/>
          </a:prstGeom>
          <a:noFill/>
          <a:ln w="28575">
            <a:solidFill>
              <a:schemeClr val="tx1"/>
            </a:solidFill>
            <a:round/>
            <a:headEnd/>
            <a:tailEnd/>
          </a:ln>
        </p:spPr>
        <p:txBody>
          <a:bodyPr/>
          <a:lstStyle/>
          <a:p>
            <a:endParaRPr lang="el-GR"/>
          </a:p>
        </p:txBody>
      </p:sp>
      <p:sp>
        <p:nvSpPr>
          <p:cNvPr id="13" name="Rectangle 3"/>
          <p:cNvSpPr txBox="1">
            <a:spLocks noChangeArrowheads="1"/>
          </p:cNvSpPr>
          <p:nvPr/>
        </p:nvSpPr>
        <p:spPr bwMode="auto">
          <a:xfrm>
            <a:off x="2143108" y="5643578"/>
            <a:ext cx="3990975" cy="7143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gn="r">
              <a:spcBef>
                <a:spcPct val="20000"/>
              </a:spcBef>
            </a:pPr>
            <a:r>
              <a:rPr kumimoji="0" lang="en-US" sz="1800" b="0" i="1" u="none" strike="noStrike" kern="0" cap="none" spc="0" normalizeH="0" baseline="0" noProof="0" dirty="0">
                <a:ln>
                  <a:noFill/>
                </a:ln>
                <a:solidFill>
                  <a:srgbClr val="082F86"/>
                </a:solidFill>
                <a:effectLst/>
                <a:uLnTx/>
                <a:uFillTx/>
                <a:latin typeface="+mn-lt"/>
                <a:ea typeface="+mn-ea"/>
                <a:cs typeface="+mn-cs"/>
              </a:rPr>
              <a:t>HYS… </a:t>
            </a:r>
            <a:r>
              <a:rPr kumimoji="0" lang="en-US" sz="1800" b="0" i="1" u="none" strike="noStrike" kern="0" cap="none" spc="0" normalizeH="0" baseline="0" noProof="0" dirty="0" err="1">
                <a:ln>
                  <a:noFill/>
                </a:ln>
                <a:solidFill>
                  <a:srgbClr val="082F86"/>
                </a:solidFill>
                <a:effectLst/>
                <a:uLnTx/>
                <a:uFillTx/>
                <a:latin typeface="+mn-lt"/>
                <a:ea typeface="+mn-ea"/>
                <a:cs typeface="+mn-cs"/>
              </a:rPr>
              <a:t>Pantaleoni</a:t>
            </a:r>
            <a:r>
              <a:rPr kumimoji="0" lang="en-US" sz="1800" b="0" i="1" u="none" strike="noStrike" kern="0" cap="none" spc="0" normalizeH="0" baseline="0" noProof="0" dirty="0">
                <a:ln>
                  <a:noFill/>
                </a:ln>
                <a:solidFill>
                  <a:srgbClr val="082F86"/>
                </a:solidFill>
                <a:effectLst/>
                <a:uLnTx/>
                <a:uFillTx/>
                <a:latin typeface="+mn-lt"/>
                <a:ea typeface="+mn-ea"/>
                <a:cs typeface="+mn-cs"/>
              </a:rPr>
              <a:t>… </a:t>
            </a:r>
            <a:r>
              <a:rPr kumimoji="0" lang="el-GR" sz="1800" b="0" i="1" u="none" strike="noStrike" kern="0" cap="none" spc="0" normalizeH="0" baseline="0" noProof="0" dirty="0">
                <a:ln>
                  <a:noFill/>
                </a:ln>
                <a:solidFill>
                  <a:srgbClr val="082F86"/>
                </a:solidFill>
                <a:effectLst/>
                <a:uLnTx/>
                <a:uFillTx/>
                <a:latin typeface="+mn-lt"/>
                <a:ea typeface="+mn-ea"/>
                <a:cs typeface="+mn-cs"/>
              </a:rPr>
              <a:t>Σήμερα</a:t>
            </a:r>
            <a:br>
              <a:rPr kumimoji="0" lang="el-GR" sz="1800" b="0" i="1" u="none" strike="noStrike" kern="0" cap="none" spc="0" normalizeH="0" baseline="0" noProof="0" dirty="0">
                <a:ln>
                  <a:noFill/>
                </a:ln>
                <a:solidFill>
                  <a:srgbClr val="082F86"/>
                </a:solidFill>
                <a:effectLst/>
                <a:uLnTx/>
                <a:uFillTx/>
                <a:latin typeface="+mn-lt"/>
                <a:ea typeface="+mn-ea"/>
                <a:cs typeface="+mn-cs"/>
              </a:rPr>
            </a:br>
            <a:r>
              <a:rPr lang="el-GR" sz="1800" dirty="0">
                <a:solidFill>
                  <a:srgbClr val="CC3300"/>
                </a:solidFill>
                <a:latin typeface="Cambria" pitchFamily="18" charset="0"/>
              </a:rPr>
              <a:t>Υπέρβαση των ορίων της</a:t>
            </a:r>
            <a:endParaRPr lang="el-GR" sz="2000" b="1" dirty="0">
              <a:solidFill>
                <a:srgbClr val="CC3300"/>
              </a:solidFill>
              <a:latin typeface="Cambria" pitchFamily="18" charset="0"/>
            </a:endParaRPr>
          </a:p>
          <a:p>
            <a:pPr marL="342900" indent="-342900" algn="r">
              <a:spcBef>
                <a:spcPct val="20000"/>
              </a:spcBef>
            </a:pPr>
            <a:endParaRPr lang="el-GR" sz="1800" dirty="0">
              <a:solidFill>
                <a:srgbClr val="CC3300"/>
              </a:solidFill>
              <a:latin typeface="Cambria" pitchFamily="18"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endParaRPr kumimoji="0" lang="el-GR" sz="1800" b="0" i="1" u="none" strike="noStrike" kern="0" cap="none" spc="0" normalizeH="0" baseline="0" noProof="0" dirty="0">
              <a:ln>
                <a:noFill/>
              </a:ln>
              <a:solidFill>
                <a:srgbClr val="082F86"/>
              </a:solidFill>
              <a:effectLst/>
              <a:uLnTx/>
              <a:uFillTx/>
              <a:latin typeface="+mn-lt"/>
              <a:ea typeface="+mn-ea"/>
              <a:cs typeface="+mn-cs"/>
            </a:endParaRPr>
          </a:p>
        </p:txBody>
      </p:sp>
      <p:sp>
        <p:nvSpPr>
          <p:cNvPr id="14" name="Rectangle 5"/>
          <p:cNvSpPr>
            <a:spLocks noChangeArrowheads="1"/>
          </p:cNvSpPr>
          <p:nvPr/>
        </p:nvSpPr>
        <p:spPr bwMode="auto">
          <a:xfrm>
            <a:off x="685800" y="533400"/>
            <a:ext cx="7467600" cy="381000"/>
          </a:xfrm>
          <a:prstGeom prst="rect">
            <a:avLst/>
          </a:prstGeom>
          <a:noFill/>
          <a:ln w="9525">
            <a:noFill/>
            <a:miter lim="800000"/>
            <a:headEnd/>
            <a:tailEnd/>
          </a:ln>
        </p:spPr>
        <p:txBody>
          <a:bodyPr anchor="ctr"/>
          <a:lstStyle/>
          <a:p>
            <a:pPr algn="r"/>
            <a:r>
              <a:rPr lang="el-GR" dirty="0"/>
              <a:t>Διαγνωστική </a:t>
            </a:r>
            <a:r>
              <a:rPr lang="en-US" dirty="0"/>
              <a:t>HYS</a:t>
            </a:r>
            <a:endParaRPr lang="el-GR" dirty="0">
              <a:solidFill>
                <a:schemeClr val="tx2"/>
              </a:solidFill>
              <a:latin typeface="Cambria" pitchFamily="18" charset="0"/>
            </a:endParaRPr>
          </a:p>
        </p:txBody>
      </p:sp>
      <p:sp>
        <p:nvSpPr>
          <p:cNvPr id="15" name="Line 9"/>
          <p:cNvSpPr>
            <a:spLocks noChangeShapeType="1"/>
          </p:cNvSpPr>
          <p:nvPr/>
        </p:nvSpPr>
        <p:spPr bwMode="auto">
          <a:xfrm>
            <a:off x="1439863" y="1062038"/>
            <a:ext cx="6840538" cy="0"/>
          </a:xfrm>
          <a:prstGeom prst="line">
            <a:avLst/>
          </a:prstGeom>
          <a:noFill/>
          <a:ln w="9525">
            <a:solidFill>
              <a:schemeClr val="tx1"/>
            </a:solidFill>
            <a:round/>
            <a:headEnd/>
            <a:tailEnd/>
          </a:ln>
        </p:spPr>
        <p:txBody>
          <a:bodyPr/>
          <a:lstStyle/>
          <a:p>
            <a:endParaRPr lang="el-GR"/>
          </a:p>
        </p:txBody>
      </p:sp>
      <p:sp>
        <p:nvSpPr>
          <p:cNvPr id="16" name="Line 10"/>
          <p:cNvSpPr>
            <a:spLocks noChangeShapeType="1"/>
          </p:cNvSpPr>
          <p:nvPr/>
        </p:nvSpPr>
        <p:spPr bwMode="auto">
          <a:xfrm>
            <a:off x="1655763" y="990600"/>
            <a:ext cx="6840538" cy="0"/>
          </a:xfrm>
          <a:prstGeom prst="line">
            <a:avLst/>
          </a:prstGeom>
          <a:noFill/>
          <a:ln w="28575">
            <a:solidFill>
              <a:schemeClr val="tx1"/>
            </a:solidFill>
            <a:round/>
            <a:headEnd/>
            <a:tailEnd/>
          </a:ln>
        </p:spPr>
        <p:txBody>
          <a:bodyPr/>
          <a:lstStyle/>
          <a:p>
            <a:endParaRPr lang="el-GR"/>
          </a:p>
        </p:txBody>
      </p:sp>
      <p:sp>
        <p:nvSpPr>
          <p:cNvPr id="17" name="Rectangle 11"/>
          <p:cNvSpPr>
            <a:spLocks noChangeArrowheads="1"/>
          </p:cNvSpPr>
          <p:nvPr/>
        </p:nvSpPr>
        <p:spPr bwMode="auto">
          <a:xfrm>
            <a:off x="747738" y="1004871"/>
            <a:ext cx="7467600" cy="457200"/>
          </a:xfrm>
          <a:prstGeom prst="rect">
            <a:avLst/>
          </a:prstGeom>
          <a:noFill/>
          <a:ln w="9525">
            <a:noFill/>
            <a:miter lim="800000"/>
            <a:headEnd/>
            <a:tailEnd/>
          </a:ln>
        </p:spPr>
        <p:txBody>
          <a:bodyPr anchor="ctr"/>
          <a:lstStyle/>
          <a:p>
            <a:pPr algn="r"/>
            <a:r>
              <a:rPr lang="el-GR" sz="1800" b="1" dirty="0" err="1">
                <a:solidFill>
                  <a:srgbClr val="CC3300"/>
                </a:solidFill>
                <a:latin typeface="Cambria" pitchFamily="18" charset="0"/>
              </a:rPr>
              <a:t>Υπερφασματική</a:t>
            </a:r>
            <a:endParaRPr lang="en-US" sz="1800" b="1" dirty="0">
              <a:solidFill>
                <a:schemeClr val="accent6">
                  <a:lumMod val="75000"/>
                </a:schemeClr>
              </a:solidFill>
              <a:latin typeface="Cambria" pitchFamily="18" charset="0"/>
            </a:endParaRPr>
          </a:p>
        </p:txBody>
      </p:sp>
      <p:pic>
        <p:nvPicPr>
          <p:cNvPr id="19" name="Picture 6" descr="38-2Map.bmp"/>
          <p:cNvPicPr>
            <a:picLocks noChangeAspect="1"/>
          </p:cNvPicPr>
          <p:nvPr/>
        </p:nvPicPr>
        <p:blipFill>
          <a:blip r:embed="rId3" cstate="print"/>
          <a:srcRect/>
          <a:stretch>
            <a:fillRect/>
          </a:stretch>
        </p:blipFill>
        <p:spPr bwMode="auto">
          <a:xfrm>
            <a:off x="3143240" y="2161848"/>
            <a:ext cx="3429024" cy="2922916"/>
          </a:xfrm>
          <a:prstGeom prst="rect">
            <a:avLst/>
          </a:prstGeom>
          <a:noFill/>
          <a:ln w="28575" algn="ctr">
            <a:solidFill>
              <a:srgbClr val="CC0000"/>
            </a:solidFill>
            <a:miter lim="800000"/>
            <a:headEnd/>
            <a:tailEnd/>
          </a:ln>
        </p:spPr>
      </p:pic>
      <p:pic>
        <p:nvPicPr>
          <p:cNvPr id="20" name="Picture 9" descr="38-2.bmp"/>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71472" y="3289311"/>
            <a:ext cx="2376487" cy="1782763"/>
          </a:xfrm>
          <a:prstGeom prst="rect">
            <a:avLst/>
          </a:prstGeom>
          <a:noFill/>
          <a:ln w="28575" algn="ctr">
            <a:solidFill>
              <a:srgbClr val="CC0000"/>
            </a:solidFill>
            <a:miter lim="800000"/>
            <a:headEnd/>
            <a:tailEnd/>
          </a:ln>
        </p:spPr>
      </p:pic>
      <p:pic>
        <p:nvPicPr>
          <p:cNvPr id="21" name="Picture 10" descr="img2_WL.bmp">
            <a:hlinkClick r:id="rId5" action="ppaction://hlinkfile"/>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571472" y="1360485"/>
            <a:ext cx="2357454" cy="1768682"/>
          </a:xfrm>
          <a:prstGeom prst="rect">
            <a:avLst/>
          </a:prstGeom>
          <a:noFill/>
          <a:ln w="28575">
            <a:solidFill>
              <a:srgbClr val="CC0000"/>
            </a:solidFill>
            <a:miter lim="800000"/>
            <a:headEnd/>
            <a:tailEnd/>
          </a:ln>
        </p:spPr>
      </p:pic>
      <p:sp>
        <p:nvSpPr>
          <p:cNvPr id="23" name="Rectangle 13"/>
          <p:cNvSpPr>
            <a:spLocks noChangeArrowheads="1"/>
          </p:cNvSpPr>
          <p:nvPr/>
        </p:nvSpPr>
        <p:spPr bwMode="auto">
          <a:xfrm>
            <a:off x="6715140" y="4786322"/>
            <a:ext cx="1720343" cy="369332"/>
          </a:xfrm>
          <a:prstGeom prst="rect">
            <a:avLst/>
          </a:prstGeom>
          <a:noFill/>
          <a:ln w="9525" algn="ctr">
            <a:noFill/>
            <a:miter lim="800000"/>
            <a:headEnd/>
            <a:tailEnd/>
          </a:ln>
        </p:spPr>
        <p:txBody>
          <a:bodyPr wrap="none">
            <a:spAutoFit/>
          </a:bodyPr>
          <a:lstStyle/>
          <a:p>
            <a:r>
              <a:rPr lang="el-GR" sz="1800" dirty="0" err="1">
                <a:solidFill>
                  <a:srgbClr val="000099"/>
                </a:solidFill>
                <a:latin typeface="Book Antiqua" pitchFamily="18" charset="0"/>
              </a:rPr>
              <a:t>Ενδομητρίτιδα</a:t>
            </a:r>
            <a:endParaRPr lang="el-GR" sz="1800" dirty="0">
              <a:solidFill>
                <a:srgbClr val="000099"/>
              </a:solidFill>
              <a:latin typeface="Book Antiqua" pitchFamily="18" charset="0"/>
            </a:endParaRP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a:spLocks noChangeArrowheads="1"/>
          </p:cNvSpPr>
          <p:nvPr/>
        </p:nvSpPr>
        <p:spPr bwMode="auto">
          <a:xfrm>
            <a:off x="107950" y="981075"/>
            <a:ext cx="8229600" cy="647700"/>
          </a:xfrm>
          <a:prstGeom prst="rect">
            <a:avLst/>
          </a:prstGeom>
          <a:noFill/>
          <a:ln w="9525">
            <a:noFill/>
            <a:miter lim="800000"/>
            <a:headEnd/>
            <a:tailEnd/>
          </a:ln>
        </p:spPr>
        <p:txBody>
          <a:bodyPr anchor="ctr"/>
          <a:lstStyle/>
          <a:p>
            <a:endParaRPr lang="el-GR" sz="2000">
              <a:solidFill>
                <a:schemeClr val="tx2"/>
              </a:solidFill>
              <a:latin typeface="Book Antiqua" pitchFamily="18" charset="0"/>
            </a:endParaRPr>
          </a:p>
        </p:txBody>
      </p:sp>
      <p:sp>
        <p:nvSpPr>
          <p:cNvPr id="11" name="Line 7"/>
          <p:cNvSpPr>
            <a:spLocks noChangeShapeType="1"/>
          </p:cNvSpPr>
          <p:nvPr/>
        </p:nvSpPr>
        <p:spPr bwMode="auto">
          <a:xfrm>
            <a:off x="0" y="5597527"/>
            <a:ext cx="6119813" cy="0"/>
          </a:xfrm>
          <a:prstGeom prst="line">
            <a:avLst/>
          </a:prstGeom>
          <a:noFill/>
          <a:ln w="9525">
            <a:solidFill>
              <a:schemeClr val="tx1"/>
            </a:solidFill>
            <a:round/>
            <a:headEnd/>
            <a:tailEnd/>
          </a:ln>
        </p:spPr>
        <p:txBody>
          <a:bodyPr/>
          <a:lstStyle/>
          <a:p>
            <a:endParaRPr lang="el-GR"/>
          </a:p>
        </p:txBody>
      </p:sp>
      <p:sp>
        <p:nvSpPr>
          <p:cNvPr id="12" name="Line 8"/>
          <p:cNvSpPr>
            <a:spLocks noChangeShapeType="1"/>
          </p:cNvSpPr>
          <p:nvPr/>
        </p:nvSpPr>
        <p:spPr bwMode="auto">
          <a:xfrm flipV="1">
            <a:off x="215900" y="5524502"/>
            <a:ext cx="5688013" cy="1588"/>
          </a:xfrm>
          <a:prstGeom prst="line">
            <a:avLst/>
          </a:prstGeom>
          <a:noFill/>
          <a:ln w="28575">
            <a:solidFill>
              <a:schemeClr val="tx1"/>
            </a:solidFill>
            <a:round/>
            <a:headEnd/>
            <a:tailEnd/>
          </a:ln>
        </p:spPr>
        <p:txBody>
          <a:bodyPr/>
          <a:lstStyle/>
          <a:p>
            <a:endParaRPr lang="el-GR"/>
          </a:p>
        </p:txBody>
      </p:sp>
      <p:sp>
        <p:nvSpPr>
          <p:cNvPr id="13" name="Rectangle 3"/>
          <p:cNvSpPr txBox="1">
            <a:spLocks noChangeArrowheads="1"/>
          </p:cNvSpPr>
          <p:nvPr/>
        </p:nvSpPr>
        <p:spPr bwMode="auto">
          <a:xfrm>
            <a:off x="2143108" y="5643578"/>
            <a:ext cx="3990975" cy="7143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gn="r">
              <a:spcBef>
                <a:spcPct val="20000"/>
              </a:spcBef>
            </a:pPr>
            <a:r>
              <a:rPr kumimoji="0" lang="en-US" sz="1800" b="0" i="1" u="none" strike="noStrike" kern="0" cap="none" spc="0" normalizeH="0" baseline="0" noProof="0" dirty="0">
                <a:ln>
                  <a:noFill/>
                </a:ln>
                <a:solidFill>
                  <a:srgbClr val="082F86"/>
                </a:solidFill>
                <a:effectLst/>
                <a:uLnTx/>
                <a:uFillTx/>
                <a:latin typeface="+mn-lt"/>
                <a:ea typeface="+mn-ea"/>
                <a:cs typeface="+mn-cs"/>
              </a:rPr>
              <a:t>HYS… </a:t>
            </a:r>
            <a:r>
              <a:rPr kumimoji="0" lang="en-US" sz="1800" b="0" i="1" u="none" strike="noStrike" kern="0" cap="none" spc="0" normalizeH="0" baseline="0" noProof="0" dirty="0" err="1">
                <a:ln>
                  <a:noFill/>
                </a:ln>
                <a:solidFill>
                  <a:srgbClr val="082F86"/>
                </a:solidFill>
                <a:effectLst/>
                <a:uLnTx/>
                <a:uFillTx/>
                <a:latin typeface="+mn-lt"/>
                <a:ea typeface="+mn-ea"/>
                <a:cs typeface="+mn-cs"/>
              </a:rPr>
              <a:t>Pantaleoni</a:t>
            </a:r>
            <a:r>
              <a:rPr kumimoji="0" lang="en-US" sz="1800" b="0" i="1" u="none" strike="noStrike" kern="0" cap="none" spc="0" normalizeH="0" baseline="0" noProof="0" dirty="0">
                <a:ln>
                  <a:noFill/>
                </a:ln>
                <a:solidFill>
                  <a:srgbClr val="082F86"/>
                </a:solidFill>
                <a:effectLst/>
                <a:uLnTx/>
                <a:uFillTx/>
                <a:latin typeface="+mn-lt"/>
                <a:ea typeface="+mn-ea"/>
                <a:cs typeface="+mn-cs"/>
              </a:rPr>
              <a:t>… </a:t>
            </a:r>
            <a:r>
              <a:rPr kumimoji="0" lang="el-GR" sz="1800" b="0" i="1" u="none" strike="noStrike" kern="0" cap="none" spc="0" normalizeH="0" baseline="0" noProof="0" dirty="0">
                <a:ln>
                  <a:noFill/>
                </a:ln>
                <a:solidFill>
                  <a:srgbClr val="082F86"/>
                </a:solidFill>
                <a:effectLst/>
                <a:uLnTx/>
                <a:uFillTx/>
                <a:latin typeface="+mn-lt"/>
                <a:ea typeface="+mn-ea"/>
                <a:cs typeface="+mn-cs"/>
              </a:rPr>
              <a:t>Σήμερα</a:t>
            </a:r>
            <a:br>
              <a:rPr kumimoji="0" lang="el-GR" sz="1800" b="0" i="1" u="none" strike="noStrike" kern="0" cap="none" spc="0" normalizeH="0" baseline="0" noProof="0" dirty="0">
                <a:ln>
                  <a:noFill/>
                </a:ln>
                <a:solidFill>
                  <a:srgbClr val="082F86"/>
                </a:solidFill>
                <a:effectLst/>
                <a:uLnTx/>
                <a:uFillTx/>
                <a:latin typeface="+mn-lt"/>
                <a:ea typeface="+mn-ea"/>
                <a:cs typeface="+mn-cs"/>
              </a:rPr>
            </a:br>
            <a:r>
              <a:rPr lang="el-GR" sz="1800" dirty="0">
                <a:solidFill>
                  <a:srgbClr val="CC3300"/>
                </a:solidFill>
                <a:latin typeface="Cambria" pitchFamily="18" charset="0"/>
              </a:rPr>
              <a:t>Υπέρβαση των ορίων της</a:t>
            </a:r>
            <a:endParaRPr lang="el-GR" sz="2000" b="1" dirty="0">
              <a:solidFill>
                <a:srgbClr val="CC3300"/>
              </a:solidFill>
              <a:latin typeface="Cambria" pitchFamily="18" charset="0"/>
            </a:endParaRPr>
          </a:p>
          <a:p>
            <a:pPr marL="342900" indent="-342900" algn="r">
              <a:spcBef>
                <a:spcPct val="20000"/>
              </a:spcBef>
            </a:pPr>
            <a:endParaRPr lang="el-GR" sz="1800" dirty="0">
              <a:solidFill>
                <a:srgbClr val="CC3300"/>
              </a:solidFill>
              <a:latin typeface="Cambria" pitchFamily="18"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endParaRPr kumimoji="0" lang="el-GR" sz="1800" b="0" i="1" u="none" strike="noStrike" kern="0" cap="none" spc="0" normalizeH="0" baseline="0" noProof="0" dirty="0">
              <a:ln>
                <a:noFill/>
              </a:ln>
              <a:solidFill>
                <a:srgbClr val="082F86"/>
              </a:solidFill>
              <a:effectLst/>
              <a:uLnTx/>
              <a:uFillTx/>
              <a:latin typeface="+mn-lt"/>
              <a:ea typeface="+mn-ea"/>
              <a:cs typeface="+mn-cs"/>
            </a:endParaRPr>
          </a:p>
        </p:txBody>
      </p:sp>
      <p:sp>
        <p:nvSpPr>
          <p:cNvPr id="14" name="Rectangle 5"/>
          <p:cNvSpPr>
            <a:spLocks noChangeArrowheads="1"/>
          </p:cNvSpPr>
          <p:nvPr/>
        </p:nvSpPr>
        <p:spPr bwMode="auto">
          <a:xfrm>
            <a:off x="685800" y="533400"/>
            <a:ext cx="7467600" cy="381000"/>
          </a:xfrm>
          <a:prstGeom prst="rect">
            <a:avLst/>
          </a:prstGeom>
          <a:noFill/>
          <a:ln w="9525">
            <a:noFill/>
            <a:miter lim="800000"/>
            <a:headEnd/>
            <a:tailEnd/>
          </a:ln>
        </p:spPr>
        <p:txBody>
          <a:bodyPr anchor="ctr"/>
          <a:lstStyle/>
          <a:p>
            <a:pPr algn="r"/>
            <a:r>
              <a:rPr lang="el-GR" dirty="0"/>
              <a:t>Διαγνωστική </a:t>
            </a:r>
            <a:r>
              <a:rPr lang="en-US" dirty="0"/>
              <a:t>HYS</a:t>
            </a:r>
            <a:endParaRPr lang="el-GR" dirty="0">
              <a:solidFill>
                <a:schemeClr val="tx2"/>
              </a:solidFill>
              <a:latin typeface="Cambria" pitchFamily="18" charset="0"/>
            </a:endParaRPr>
          </a:p>
        </p:txBody>
      </p:sp>
      <p:sp>
        <p:nvSpPr>
          <p:cNvPr id="15" name="Line 9"/>
          <p:cNvSpPr>
            <a:spLocks noChangeShapeType="1"/>
          </p:cNvSpPr>
          <p:nvPr/>
        </p:nvSpPr>
        <p:spPr bwMode="auto">
          <a:xfrm>
            <a:off x="1439863" y="1062038"/>
            <a:ext cx="6840538" cy="0"/>
          </a:xfrm>
          <a:prstGeom prst="line">
            <a:avLst/>
          </a:prstGeom>
          <a:noFill/>
          <a:ln w="9525">
            <a:solidFill>
              <a:schemeClr val="tx1"/>
            </a:solidFill>
            <a:round/>
            <a:headEnd/>
            <a:tailEnd/>
          </a:ln>
        </p:spPr>
        <p:txBody>
          <a:bodyPr/>
          <a:lstStyle/>
          <a:p>
            <a:endParaRPr lang="el-GR"/>
          </a:p>
        </p:txBody>
      </p:sp>
      <p:sp>
        <p:nvSpPr>
          <p:cNvPr id="16" name="Line 10"/>
          <p:cNvSpPr>
            <a:spLocks noChangeShapeType="1"/>
          </p:cNvSpPr>
          <p:nvPr/>
        </p:nvSpPr>
        <p:spPr bwMode="auto">
          <a:xfrm>
            <a:off x="1655763" y="990600"/>
            <a:ext cx="6840538" cy="0"/>
          </a:xfrm>
          <a:prstGeom prst="line">
            <a:avLst/>
          </a:prstGeom>
          <a:noFill/>
          <a:ln w="28575">
            <a:solidFill>
              <a:schemeClr val="tx1"/>
            </a:solidFill>
            <a:round/>
            <a:headEnd/>
            <a:tailEnd/>
          </a:ln>
        </p:spPr>
        <p:txBody>
          <a:bodyPr/>
          <a:lstStyle/>
          <a:p>
            <a:endParaRPr lang="el-GR"/>
          </a:p>
        </p:txBody>
      </p:sp>
      <p:sp>
        <p:nvSpPr>
          <p:cNvPr id="17" name="Rectangle 11"/>
          <p:cNvSpPr>
            <a:spLocks noChangeArrowheads="1"/>
          </p:cNvSpPr>
          <p:nvPr/>
        </p:nvSpPr>
        <p:spPr bwMode="auto">
          <a:xfrm>
            <a:off x="747738" y="1004871"/>
            <a:ext cx="7467600" cy="457200"/>
          </a:xfrm>
          <a:prstGeom prst="rect">
            <a:avLst/>
          </a:prstGeom>
          <a:noFill/>
          <a:ln w="9525">
            <a:noFill/>
            <a:miter lim="800000"/>
            <a:headEnd/>
            <a:tailEnd/>
          </a:ln>
        </p:spPr>
        <p:txBody>
          <a:bodyPr anchor="ctr"/>
          <a:lstStyle/>
          <a:p>
            <a:pPr algn="r"/>
            <a:r>
              <a:rPr lang="el-GR" sz="1800" b="1" dirty="0" err="1">
                <a:solidFill>
                  <a:srgbClr val="CC3300"/>
                </a:solidFill>
                <a:latin typeface="Cambria" pitchFamily="18" charset="0"/>
              </a:rPr>
              <a:t>Υπερφασματική</a:t>
            </a:r>
            <a:endParaRPr lang="en-US" sz="1800" b="1" dirty="0">
              <a:solidFill>
                <a:schemeClr val="accent6">
                  <a:lumMod val="75000"/>
                </a:schemeClr>
              </a:solidFill>
              <a:latin typeface="Cambria" pitchFamily="18" charset="0"/>
            </a:endParaRPr>
          </a:p>
        </p:txBody>
      </p:sp>
      <p:pic>
        <p:nvPicPr>
          <p:cNvPr id="18" name="Picture 5" descr="img3_WL.bmp"/>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8596" y="1445863"/>
            <a:ext cx="2381279" cy="1785507"/>
          </a:xfrm>
          <a:prstGeom prst="rect">
            <a:avLst/>
          </a:prstGeom>
          <a:noFill/>
          <a:ln w="28575">
            <a:solidFill>
              <a:srgbClr val="CC0000"/>
            </a:solidFill>
            <a:miter lim="800000"/>
            <a:headEnd/>
            <a:tailEnd/>
          </a:ln>
        </p:spPr>
      </p:pic>
      <p:pic>
        <p:nvPicPr>
          <p:cNvPr id="19" name="Picture 6" descr="12-4.bmp"/>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8597" y="3374689"/>
            <a:ext cx="2357454" cy="1768823"/>
          </a:xfrm>
          <a:prstGeom prst="rect">
            <a:avLst/>
          </a:prstGeom>
          <a:noFill/>
          <a:ln w="28575" algn="ctr">
            <a:solidFill>
              <a:srgbClr val="CC0000"/>
            </a:solidFill>
            <a:miter lim="800000"/>
            <a:headEnd/>
            <a:tailEnd/>
          </a:ln>
        </p:spPr>
      </p:pic>
      <p:pic>
        <p:nvPicPr>
          <p:cNvPr id="20" name="Picture 7" descr="12-4Map.bmp"/>
          <p:cNvPicPr>
            <a:picLocks noChangeAspect="1"/>
          </p:cNvPicPr>
          <p:nvPr/>
        </p:nvPicPr>
        <p:blipFill>
          <a:blip r:embed="rId5" cstate="print"/>
          <a:srcRect/>
          <a:stretch>
            <a:fillRect/>
          </a:stretch>
        </p:blipFill>
        <p:spPr bwMode="auto">
          <a:xfrm>
            <a:off x="3000364" y="2071678"/>
            <a:ext cx="3500462" cy="3074811"/>
          </a:xfrm>
          <a:prstGeom prst="rect">
            <a:avLst/>
          </a:prstGeom>
          <a:noFill/>
          <a:ln w="28575" algn="ctr">
            <a:solidFill>
              <a:srgbClr val="CC0000"/>
            </a:solidFill>
            <a:miter lim="800000"/>
            <a:headEnd/>
            <a:tailEnd/>
          </a:ln>
        </p:spPr>
      </p:pic>
      <p:sp>
        <p:nvSpPr>
          <p:cNvPr id="21" name="Rectangle 13"/>
          <p:cNvSpPr>
            <a:spLocks noChangeArrowheads="1"/>
          </p:cNvSpPr>
          <p:nvPr/>
        </p:nvSpPr>
        <p:spPr bwMode="auto">
          <a:xfrm>
            <a:off x="6715140" y="4786322"/>
            <a:ext cx="1720343" cy="369332"/>
          </a:xfrm>
          <a:prstGeom prst="rect">
            <a:avLst/>
          </a:prstGeom>
          <a:noFill/>
          <a:ln w="9525" algn="ctr">
            <a:noFill/>
            <a:miter lim="800000"/>
            <a:headEnd/>
            <a:tailEnd/>
          </a:ln>
        </p:spPr>
        <p:txBody>
          <a:bodyPr wrap="none">
            <a:spAutoFit/>
          </a:bodyPr>
          <a:lstStyle/>
          <a:p>
            <a:r>
              <a:rPr lang="el-GR" sz="1800" dirty="0" err="1">
                <a:solidFill>
                  <a:srgbClr val="000099"/>
                </a:solidFill>
                <a:latin typeface="Book Antiqua" pitchFamily="18" charset="0"/>
              </a:rPr>
              <a:t>Ενδομητρίτιδα</a:t>
            </a:r>
            <a:endParaRPr lang="el-GR" sz="1800" dirty="0">
              <a:solidFill>
                <a:srgbClr val="000099"/>
              </a:solidFill>
              <a:latin typeface="Book Antiqua" pitchFamily="18" charset="0"/>
            </a:endParaRPr>
          </a:p>
        </p:txBody>
      </p:sp>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a:spLocks noChangeArrowheads="1"/>
          </p:cNvSpPr>
          <p:nvPr/>
        </p:nvSpPr>
        <p:spPr bwMode="auto">
          <a:xfrm>
            <a:off x="107950" y="981075"/>
            <a:ext cx="8229600" cy="647700"/>
          </a:xfrm>
          <a:prstGeom prst="rect">
            <a:avLst/>
          </a:prstGeom>
          <a:noFill/>
          <a:ln w="9525">
            <a:noFill/>
            <a:miter lim="800000"/>
            <a:headEnd/>
            <a:tailEnd/>
          </a:ln>
        </p:spPr>
        <p:txBody>
          <a:bodyPr anchor="ctr"/>
          <a:lstStyle/>
          <a:p>
            <a:endParaRPr lang="el-GR" sz="2000">
              <a:solidFill>
                <a:schemeClr val="tx2"/>
              </a:solidFill>
              <a:latin typeface="Book Antiqua" pitchFamily="18" charset="0"/>
            </a:endParaRPr>
          </a:p>
        </p:txBody>
      </p:sp>
      <p:sp>
        <p:nvSpPr>
          <p:cNvPr id="11" name="Line 7"/>
          <p:cNvSpPr>
            <a:spLocks noChangeShapeType="1"/>
          </p:cNvSpPr>
          <p:nvPr/>
        </p:nvSpPr>
        <p:spPr bwMode="auto">
          <a:xfrm>
            <a:off x="0" y="5597527"/>
            <a:ext cx="6119813" cy="0"/>
          </a:xfrm>
          <a:prstGeom prst="line">
            <a:avLst/>
          </a:prstGeom>
          <a:noFill/>
          <a:ln w="9525">
            <a:solidFill>
              <a:schemeClr val="tx1"/>
            </a:solidFill>
            <a:round/>
            <a:headEnd/>
            <a:tailEnd/>
          </a:ln>
        </p:spPr>
        <p:txBody>
          <a:bodyPr/>
          <a:lstStyle/>
          <a:p>
            <a:endParaRPr lang="el-GR"/>
          </a:p>
        </p:txBody>
      </p:sp>
      <p:sp>
        <p:nvSpPr>
          <p:cNvPr id="12" name="Line 8"/>
          <p:cNvSpPr>
            <a:spLocks noChangeShapeType="1"/>
          </p:cNvSpPr>
          <p:nvPr/>
        </p:nvSpPr>
        <p:spPr bwMode="auto">
          <a:xfrm flipV="1">
            <a:off x="215900" y="5524502"/>
            <a:ext cx="5688013" cy="1588"/>
          </a:xfrm>
          <a:prstGeom prst="line">
            <a:avLst/>
          </a:prstGeom>
          <a:noFill/>
          <a:ln w="28575">
            <a:solidFill>
              <a:schemeClr val="tx1"/>
            </a:solidFill>
            <a:round/>
            <a:headEnd/>
            <a:tailEnd/>
          </a:ln>
        </p:spPr>
        <p:txBody>
          <a:bodyPr/>
          <a:lstStyle/>
          <a:p>
            <a:endParaRPr lang="el-GR"/>
          </a:p>
        </p:txBody>
      </p:sp>
      <p:sp>
        <p:nvSpPr>
          <p:cNvPr id="13" name="Rectangle 3"/>
          <p:cNvSpPr txBox="1">
            <a:spLocks noChangeArrowheads="1"/>
          </p:cNvSpPr>
          <p:nvPr/>
        </p:nvSpPr>
        <p:spPr bwMode="auto">
          <a:xfrm>
            <a:off x="2143108" y="5643578"/>
            <a:ext cx="3990975" cy="7143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gn="r">
              <a:spcBef>
                <a:spcPct val="20000"/>
              </a:spcBef>
            </a:pPr>
            <a:r>
              <a:rPr kumimoji="0" lang="en-US" sz="1800" b="0" i="1" u="none" strike="noStrike" kern="0" cap="none" spc="0" normalizeH="0" baseline="0" noProof="0" dirty="0">
                <a:ln>
                  <a:noFill/>
                </a:ln>
                <a:solidFill>
                  <a:srgbClr val="082F86"/>
                </a:solidFill>
                <a:effectLst/>
                <a:uLnTx/>
                <a:uFillTx/>
                <a:latin typeface="+mn-lt"/>
                <a:ea typeface="+mn-ea"/>
                <a:cs typeface="+mn-cs"/>
              </a:rPr>
              <a:t>HYS… </a:t>
            </a:r>
            <a:r>
              <a:rPr kumimoji="0" lang="en-US" sz="1800" b="0" i="1" u="none" strike="noStrike" kern="0" cap="none" spc="0" normalizeH="0" baseline="0" noProof="0" dirty="0" err="1">
                <a:ln>
                  <a:noFill/>
                </a:ln>
                <a:solidFill>
                  <a:srgbClr val="082F86"/>
                </a:solidFill>
                <a:effectLst/>
                <a:uLnTx/>
                <a:uFillTx/>
                <a:latin typeface="+mn-lt"/>
                <a:ea typeface="+mn-ea"/>
                <a:cs typeface="+mn-cs"/>
              </a:rPr>
              <a:t>Pantaleoni</a:t>
            </a:r>
            <a:r>
              <a:rPr kumimoji="0" lang="en-US" sz="1800" b="0" i="1" u="none" strike="noStrike" kern="0" cap="none" spc="0" normalizeH="0" baseline="0" noProof="0" dirty="0">
                <a:ln>
                  <a:noFill/>
                </a:ln>
                <a:solidFill>
                  <a:srgbClr val="082F86"/>
                </a:solidFill>
                <a:effectLst/>
                <a:uLnTx/>
                <a:uFillTx/>
                <a:latin typeface="+mn-lt"/>
                <a:ea typeface="+mn-ea"/>
                <a:cs typeface="+mn-cs"/>
              </a:rPr>
              <a:t>… </a:t>
            </a:r>
            <a:r>
              <a:rPr kumimoji="0" lang="el-GR" sz="1800" b="0" i="1" u="none" strike="noStrike" kern="0" cap="none" spc="0" normalizeH="0" baseline="0" noProof="0" dirty="0">
                <a:ln>
                  <a:noFill/>
                </a:ln>
                <a:solidFill>
                  <a:srgbClr val="082F86"/>
                </a:solidFill>
                <a:effectLst/>
                <a:uLnTx/>
                <a:uFillTx/>
                <a:latin typeface="+mn-lt"/>
                <a:ea typeface="+mn-ea"/>
                <a:cs typeface="+mn-cs"/>
              </a:rPr>
              <a:t>Σήμερα</a:t>
            </a:r>
            <a:br>
              <a:rPr kumimoji="0" lang="el-GR" sz="1800" b="0" i="1" u="none" strike="noStrike" kern="0" cap="none" spc="0" normalizeH="0" baseline="0" noProof="0" dirty="0">
                <a:ln>
                  <a:noFill/>
                </a:ln>
                <a:solidFill>
                  <a:srgbClr val="082F86"/>
                </a:solidFill>
                <a:effectLst/>
                <a:uLnTx/>
                <a:uFillTx/>
                <a:latin typeface="+mn-lt"/>
                <a:ea typeface="+mn-ea"/>
                <a:cs typeface="+mn-cs"/>
              </a:rPr>
            </a:br>
            <a:r>
              <a:rPr lang="el-GR" sz="1800" dirty="0">
                <a:solidFill>
                  <a:srgbClr val="CC3300"/>
                </a:solidFill>
                <a:latin typeface="Cambria" pitchFamily="18" charset="0"/>
              </a:rPr>
              <a:t>Υπέρβαση των ορίων της</a:t>
            </a:r>
            <a:endParaRPr lang="el-GR" sz="2000" b="1" dirty="0">
              <a:solidFill>
                <a:srgbClr val="CC3300"/>
              </a:solidFill>
              <a:latin typeface="Cambria" pitchFamily="18" charset="0"/>
            </a:endParaRPr>
          </a:p>
          <a:p>
            <a:pPr marL="342900" indent="-342900" algn="r">
              <a:spcBef>
                <a:spcPct val="20000"/>
              </a:spcBef>
            </a:pPr>
            <a:endParaRPr lang="el-GR" sz="1800" dirty="0">
              <a:solidFill>
                <a:srgbClr val="CC3300"/>
              </a:solidFill>
              <a:latin typeface="Cambria" pitchFamily="18"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endParaRPr kumimoji="0" lang="el-GR" sz="1800" b="0" i="1" u="none" strike="noStrike" kern="0" cap="none" spc="0" normalizeH="0" baseline="0" noProof="0" dirty="0">
              <a:ln>
                <a:noFill/>
              </a:ln>
              <a:solidFill>
                <a:srgbClr val="082F86"/>
              </a:solidFill>
              <a:effectLst/>
              <a:uLnTx/>
              <a:uFillTx/>
              <a:latin typeface="+mn-lt"/>
              <a:ea typeface="+mn-ea"/>
              <a:cs typeface="+mn-cs"/>
            </a:endParaRPr>
          </a:p>
        </p:txBody>
      </p:sp>
      <p:sp>
        <p:nvSpPr>
          <p:cNvPr id="14" name="Rectangle 5"/>
          <p:cNvSpPr>
            <a:spLocks noChangeArrowheads="1"/>
          </p:cNvSpPr>
          <p:nvPr/>
        </p:nvSpPr>
        <p:spPr bwMode="auto">
          <a:xfrm>
            <a:off x="685800" y="533400"/>
            <a:ext cx="7467600" cy="381000"/>
          </a:xfrm>
          <a:prstGeom prst="rect">
            <a:avLst/>
          </a:prstGeom>
          <a:noFill/>
          <a:ln w="9525">
            <a:noFill/>
            <a:miter lim="800000"/>
            <a:headEnd/>
            <a:tailEnd/>
          </a:ln>
        </p:spPr>
        <p:txBody>
          <a:bodyPr anchor="ctr"/>
          <a:lstStyle/>
          <a:p>
            <a:pPr algn="r"/>
            <a:r>
              <a:rPr lang="el-GR" dirty="0"/>
              <a:t>Διαγνωστική </a:t>
            </a:r>
            <a:r>
              <a:rPr lang="en-US" dirty="0"/>
              <a:t>HYS</a:t>
            </a:r>
            <a:endParaRPr lang="el-GR" dirty="0">
              <a:solidFill>
                <a:schemeClr val="tx2"/>
              </a:solidFill>
              <a:latin typeface="Cambria" pitchFamily="18" charset="0"/>
            </a:endParaRPr>
          </a:p>
        </p:txBody>
      </p:sp>
      <p:sp>
        <p:nvSpPr>
          <p:cNvPr id="15" name="Line 9"/>
          <p:cNvSpPr>
            <a:spLocks noChangeShapeType="1"/>
          </p:cNvSpPr>
          <p:nvPr/>
        </p:nvSpPr>
        <p:spPr bwMode="auto">
          <a:xfrm>
            <a:off x="1439863" y="1062038"/>
            <a:ext cx="6840538" cy="0"/>
          </a:xfrm>
          <a:prstGeom prst="line">
            <a:avLst/>
          </a:prstGeom>
          <a:noFill/>
          <a:ln w="9525">
            <a:solidFill>
              <a:schemeClr val="tx1"/>
            </a:solidFill>
            <a:round/>
            <a:headEnd/>
            <a:tailEnd/>
          </a:ln>
        </p:spPr>
        <p:txBody>
          <a:bodyPr/>
          <a:lstStyle/>
          <a:p>
            <a:endParaRPr lang="el-GR"/>
          </a:p>
        </p:txBody>
      </p:sp>
      <p:sp>
        <p:nvSpPr>
          <p:cNvPr id="16" name="Line 10"/>
          <p:cNvSpPr>
            <a:spLocks noChangeShapeType="1"/>
          </p:cNvSpPr>
          <p:nvPr/>
        </p:nvSpPr>
        <p:spPr bwMode="auto">
          <a:xfrm>
            <a:off x="1655763" y="990600"/>
            <a:ext cx="6840538" cy="0"/>
          </a:xfrm>
          <a:prstGeom prst="line">
            <a:avLst/>
          </a:prstGeom>
          <a:noFill/>
          <a:ln w="28575">
            <a:solidFill>
              <a:schemeClr val="tx1"/>
            </a:solidFill>
            <a:round/>
            <a:headEnd/>
            <a:tailEnd/>
          </a:ln>
        </p:spPr>
        <p:txBody>
          <a:bodyPr/>
          <a:lstStyle/>
          <a:p>
            <a:endParaRPr lang="el-GR"/>
          </a:p>
        </p:txBody>
      </p:sp>
      <p:sp>
        <p:nvSpPr>
          <p:cNvPr id="17" name="Rectangle 11"/>
          <p:cNvSpPr>
            <a:spLocks noChangeArrowheads="1"/>
          </p:cNvSpPr>
          <p:nvPr/>
        </p:nvSpPr>
        <p:spPr bwMode="auto">
          <a:xfrm>
            <a:off x="747738" y="1004871"/>
            <a:ext cx="7467600" cy="457200"/>
          </a:xfrm>
          <a:prstGeom prst="rect">
            <a:avLst/>
          </a:prstGeom>
          <a:noFill/>
          <a:ln w="9525">
            <a:noFill/>
            <a:miter lim="800000"/>
            <a:headEnd/>
            <a:tailEnd/>
          </a:ln>
        </p:spPr>
        <p:txBody>
          <a:bodyPr anchor="ctr"/>
          <a:lstStyle/>
          <a:p>
            <a:pPr algn="r"/>
            <a:r>
              <a:rPr lang="el-GR" sz="1800" b="1" dirty="0" err="1">
                <a:solidFill>
                  <a:srgbClr val="CC3300"/>
                </a:solidFill>
                <a:latin typeface="Cambria" pitchFamily="18" charset="0"/>
              </a:rPr>
              <a:t>Υπερφασματική</a:t>
            </a:r>
            <a:endParaRPr lang="en-US" sz="1800" b="1" dirty="0">
              <a:solidFill>
                <a:schemeClr val="accent6">
                  <a:lumMod val="75000"/>
                </a:schemeClr>
              </a:solidFill>
              <a:latin typeface="Cambria" pitchFamily="18" charset="0"/>
            </a:endParaRPr>
          </a:p>
        </p:txBody>
      </p:sp>
      <p:pic>
        <p:nvPicPr>
          <p:cNvPr id="18" name="Picture 5" descr="img1_WL.bmp"/>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5719" y="1643050"/>
            <a:ext cx="2095515" cy="1650023"/>
          </a:xfrm>
          <a:prstGeom prst="rect">
            <a:avLst/>
          </a:prstGeom>
          <a:noFill/>
          <a:ln w="28575">
            <a:solidFill>
              <a:srgbClr val="CC0000"/>
            </a:solidFill>
            <a:miter lim="800000"/>
            <a:headEnd/>
            <a:tailEnd/>
          </a:ln>
        </p:spPr>
      </p:pic>
      <p:pic>
        <p:nvPicPr>
          <p:cNvPr id="19" name="Picture 6" descr="24-2.bmp"/>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3850" y="3469285"/>
            <a:ext cx="2033572" cy="1602789"/>
          </a:xfrm>
          <a:prstGeom prst="rect">
            <a:avLst/>
          </a:prstGeom>
          <a:noFill/>
          <a:ln w="28575" algn="ctr">
            <a:solidFill>
              <a:srgbClr val="CC0000"/>
            </a:solidFill>
            <a:miter lim="800000"/>
            <a:headEnd/>
            <a:tailEnd/>
          </a:ln>
        </p:spPr>
      </p:pic>
      <p:pic>
        <p:nvPicPr>
          <p:cNvPr id="20" name="Picture 7" descr="24-2Map.bmp"/>
          <p:cNvPicPr>
            <a:picLocks noChangeAspect="1"/>
          </p:cNvPicPr>
          <p:nvPr/>
        </p:nvPicPr>
        <p:blipFill>
          <a:blip r:embed="rId5" cstate="print"/>
          <a:srcRect/>
          <a:stretch>
            <a:fillRect/>
          </a:stretch>
        </p:blipFill>
        <p:spPr bwMode="auto">
          <a:xfrm>
            <a:off x="2571736" y="2000240"/>
            <a:ext cx="4000528" cy="3000978"/>
          </a:xfrm>
          <a:prstGeom prst="rect">
            <a:avLst/>
          </a:prstGeom>
          <a:noFill/>
          <a:ln w="28575" algn="ctr">
            <a:solidFill>
              <a:srgbClr val="CC0000"/>
            </a:solidFill>
            <a:miter lim="800000"/>
            <a:headEnd/>
            <a:tailEnd/>
          </a:ln>
        </p:spPr>
      </p:pic>
      <p:sp>
        <p:nvSpPr>
          <p:cNvPr id="22" name="Rectangle 13"/>
          <p:cNvSpPr>
            <a:spLocks noChangeArrowheads="1"/>
          </p:cNvSpPr>
          <p:nvPr/>
        </p:nvSpPr>
        <p:spPr bwMode="auto">
          <a:xfrm>
            <a:off x="6572264" y="4357694"/>
            <a:ext cx="2428860" cy="646331"/>
          </a:xfrm>
          <a:prstGeom prst="rect">
            <a:avLst/>
          </a:prstGeom>
          <a:noFill/>
          <a:ln w="9525" algn="ctr">
            <a:noFill/>
            <a:miter lim="800000"/>
            <a:headEnd/>
            <a:tailEnd/>
          </a:ln>
        </p:spPr>
        <p:txBody>
          <a:bodyPr wrap="square">
            <a:spAutoFit/>
          </a:bodyPr>
          <a:lstStyle/>
          <a:p>
            <a:r>
              <a:rPr lang="el-GR" sz="1800" dirty="0">
                <a:solidFill>
                  <a:srgbClr val="000099"/>
                </a:solidFill>
                <a:latin typeface="Book Antiqua" pitchFamily="18" charset="0"/>
              </a:rPr>
              <a:t>Απλή υπερπλασία χωρίς </a:t>
            </a:r>
            <a:r>
              <a:rPr lang="el-GR" sz="1800" dirty="0" err="1">
                <a:solidFill>
                  <a:srgbClr val="000099"/>
                </a:solidFill>
                <a:latin typeface="Book Antiqua" pitchFamily="18" charset="0"/>
              </a:rPr>
              <a:t>ατυπία</a:t>
            </a:r>
            <a:endParaRPr lang="el-GR" sz="1800" dirty="0">
              <a:solidFill>
                <a:srgbClr val="000099"/>
              </a:solidFill>
              <a:latin typeface="Book Antiqua" pitchFamily="18" charset="0"/>
            </a:endParaRP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a:spLocks noChangeArrowheads="1"/>
          </p:cNvSpPr>
          <p:nvPr/>
        </p:nvSpPr>
        <p:spPr bwMode="auto">
          <a:xfrm>
            <a:off x="107950" y="981075"/>
            <a:ext cx="8229600" cy="647700"/>
          </a:xfrm>
          <a:prstGeom prst="rect">
            <a:avLst/>
          </a:prstGeom>
          <a:noFill/>
          <a:ln w="9525">
            <a:noFill/>
            <a:miter lim="800000"/>
            <a:headEnd/>
            <a:tailEnd/>
          </a:ln>
        </p:spPr>
        <p:txBody>
          <a:bodyPr anchor="ctr"/>
          <a:lstStyle/>
          <a:p>
            <a:endParaRPr lang="el-GR" sz="2000">
              <a:solidFill>
                <a:schemeClr val="tx2"/>
              </a:solidFill>
              <a:latin typeface="Book Antiqua" pitchFamily="18" charset="0"/>
            </a:endParaRPr>
          </a:p>
        </p:txBody>
      </p:sp>
      <p:sp>
        <p:nvSpPr>
          <p:cNvPr id="11" name="Line 7"/>
          <p:cNvSpPr>
            <a:spLocks noChangeShapeType="1"/>
          </p:cNvSpPr>
          <p:nvPr/>
        </p:nvSpPr>
        <p:spPr bwMode="auto">
          <a:xfrm>
            <a:off x="0" y="5597527"/>
            <a:ext cx="6119813" cy="0"/>
          </a:xfrm>
          <a:prstGeom prst="line">
            <a:avLst/>
          </a:prstGeom>
          <a:noFill/>
          <a:ln w="9525">
            <a:solidFill>
              <a:schemeClr val="tx1"/>
            </a:solidFill>
            <a:round/>
            <a:headEnd/>
            <a:tailEnd/>
          </a:ln>
        </p:spPr>
        <p:txBody>
          <a:bodyPr/>
          <a:lstStyle/>
          <a:p>
            <a:endParaRPr lang="el-GR"/>
          </a:p>
        </p:txBody>
      </p:sp>
      <p:sp>
        <p:nvSpPr>
          <p:cNvPr id="12" name="Line 8"/>
          <p:cNvSpPr>
            <a:spLocks noChangeShapeType="1"/>
          </p:cNvSpPr>
          <p:nvPr/>
        </p:nvSpPr>
        <p:spPr bwMode="auto">
          <a:xfrm flipV="1">
            <a:off x="215900" y="5524502"/>
            <a:ext cx="5688013" cy="1588"/>
          </a:xfrm>
          <a:prstGeom prst="line">
            <a:avLst/>
          </a:prstGeom>
          <a:noFill/>
          <a:ln w="28575">
            <a:solidFill>
              <a:schemeClr val="tx1"/>
            </a:solidFill>
            <a:round/>
            <a:headEnd/>
            <a:tailEnd/>
          </a:ln>
        </p:spPr>
        <p:txBody>
          <a:bodyPr/>
          <a:lstStyle/>
          <a:p>
            <a:endParaRPr lang="el-GR"/>
          </a:p>
        </p:txBody>
      </p:sp>
      <p:sp>
        <p:nvSpPr>
          <p:cNvPr id="13" name="Rectangle 3"/>
          <p:cNvSpPr txBox="1">
            <a:spLocks noChangeArrowheads="1"/>
          </p:cNvSpPr>
          <p:nvPr/>
        </p:nvSpPr>
        <p:spPr bwMode="auto">
          <a:xfrm>
            <a:off x="2143108" y="5643578"/>
            <a:ext cx="3990975" cy="7143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gn="r">
              <a:spcBef>
                <a:spcPct val="20000"/>
              </a:spcBef>
            </a:pPr>
            <a:r>
              <a:rPr kumimoji="0" lang="en-US" sz="1800" b="0" i="1" u="none" strike="noStrike" kern="0" cap="none" spc="0" normalizeH="0" baseline="0" noProof="0" dirty="0">
                <a:ln>
                  <a:noFill/>
                </a:ln>
                <a:solidFill>
                  <a:srgbClr val="082F86"/>
                </a:solidFill>
                <a:effectLst/>
                <a:uLnTx/>
                <a:uFillTx/>
                <a:latin typeface="+mn-lt"/>
                <a:ea typeface="+mn-ea"/>
                <a:cs typeface="+mn-cs"/>
              </a:rPr>
              <a:t>HYS… </a:t>
            </a:r>
            <a:r>
              <a:rPr kumimoji="0" lang="en-US" sz="1800" b="0" i="1" u="none" strike="noStrike" kern="0" cap="none" spc="0" normalizeH="0" baseline="0" noProof="0" dirty="0" err="1">
                <a:ln>
                  <a:noFill/>
                </a:ln>
                <a:solidFill>
                  <a:srgbClr val="082F86"/>
                </a:solidFill>
                <a:effectLst/>
                <a:uLnTx/>
                <a:uFillTx/>
                <a:latin typeface="+mn-lt"/>
                <a:ea typeface="+mn-ea"/>
                <a:cs typeface="+mn-cs"/>
              </a:rPr>
              <a:t>Pantaleoni</a:t>
            </a:r>
            <a:r>
              <a:rPr kumimoji="0" lang="en-US" sz="1800" b="0" i="1" u="none" strike="noStrike" kern="0" cap="none" spc="0" normalizeH="0" baseline="0" noProof="0" dirty="0">
                <a:ln>
                  <a:noFill/>
                </a:ln>
                <a:solidFill>
                  <a:srgbClr val="082F86"/>
                </a:solidFill>
                <a:effectLst/>
                <a:uLnTx/>
                <a:uFillTx/>
                <a:latin typeface="+mn-lt"/>
                <a:ea typeface="+mn-ea"/>
                <a:cs typeface="+mn-cs"/>
              </a:rPr>
              <a:t>… </a:t>
            </a:r>
            <a:r>
              <a:rPr kumimoji="0" lang="el-GR" sz="1800" b="0" i="1" u="none" strike="noStrike" kern="0" cap="none" spc="0" normalizeH="0" baseline="0" noProof="0" dirty="0">
                <a:ln>
                  <a:noFill/>
                </a:ln>
                <a:solidFill>
                  <a:srgbClr val="082F86"/>
                </a:solidFill>
                <a:effectLst/>
                <a:uLnTx/>
                <a:uFillTx/>
                <a:latin typeface="+mn-lt"/>
                <a:ea typeface="+mn-ea"/>
                <a:cs typeface="+mn-cs"/>
              </a:rPr>
              <a:t>Σήμερα</a:t>
            </a:r>
            <a:br>
              <a:rPr kumimoji="0" lang="el-GR" sz="1800" b="0" i="1" u="none" strike="noStrike" kern="0" cap="none" spc="0" normalizeH="0" baseline="0" noProof="0" dirty="0">
                <a:ln>
                  <a:noFill/>
                </a:ln>
                <a:solidFill>
                  <a:srgbClr val="082F86"/>
                </a:solidFill>
                <a:effectLst/>
                <a:uLnTx/>
                <a:uFillTx/>
                <a:latin typeface="+mn-lt"/>
                <a:ea typeface="+mn-ea"/>
                <a:cs typeface="+mn-cs"/>
              </a:rPr>
            </a:br>
            <a:r>
              <a:rPr lang="el-GR" sz="1800" dirty="0">
                <a:solidFill>
                  <a:srgbClr val="CC3300"/>
                </a:solidFill>
                <a:latin typeface="Cambria" pitchFamily="18" charset="0"/>
              </a:rPr>
              <a:t>Υπέρβαση των ορίων της</a:t>
            </a:r>
            <a:endParaRPr lang="el-GR" sz="2000" b="1" dirty="0">
              <a:solidFill>
                <a:srgbClr val="CC3300"/>
              </a:solidFill>
              <a:latin typeface="Cambria" pitchFamily="18" charset="0"/>
            </a:endParaRPr>
          </a:p>
          <a:p>
            <a:pPr marL="342900" indent="-342900" algn="r">
              <a:spcBef>
                <a:spcPct val="20000"/>
              </a:spcBef>
            </a:pPr>
            <a:endParaRPr lang="el-GR" sz="1800" dirty="0">
              <a:solidFill>
                <a:srgbClr val="CC3300"/>
              </a:solidFill>
              <a:latin typeface="Cambria" pitchFamily="18"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endParaRPr kumimoji="0" lang="el-GR" sz="1800" b="0" i="1" u="none" strike="noStrike" kern="0" cap="none" spc="0" normalizeH="0" baseline="0" noProof="0" dirty="0">
              <a:ln>
                <a:noFill/>
              </a:ln>
              <a:solidFill>
                <a:srgbClr val="082F86"/>
              </a:solidFill>
              <a:effectLst/>
              <a:uLnTx/>
              <a:uFillTx/>
              <a:latin typeface="+mn-lt"/>
              <a:ea typeface="+mn-ea"/>
              <a:cs typeface="+mn-cs"/>
            </a:endParaRPr>
          </a:p>
        </p:txBody>
      </p:sp>
      <p:sp>
        <p:nvSpPr>
          <p:cNvPr id="14" name="Rectangle 5"/>
          <p:cNvSpPr>
            <a:spLocks noChangeArrowheads="1"/>
          </p:cNvSpPr>
          <p:nvPr/>
        </p:nvSpPr>
        <p:spPr bwMode="auto">
          <a:xfrm>
            <a:off x="685800" y="533400"/>
            <a:ext cx="7467600" cy="381000"/>
          </a:xfrm>
          <a:prstGeom prst="rect">
            <a:avLst/>
          </a:prstGeom>
          <a:noFill/>
          <a:ln w="9525">
            <a:noFill/>
            <a:miter lim="800000"/>
            <a:headEnd/>
            <a:tailEnd/>
          </a:ln>
        </p:spPr>
        <p:txBody>
          <a:bodyPr anchor="ctr"/>
          <a:lstStyle/>
          <a:p>
            <a:pPr algn="r"/>
            <a:r>
              <a:rPr lang="el-GR" dirty="0"/>
              <a:t>Διαγνωστική </a:t>
            </a:r>
            <a:r>
              <a:rPr lang="en-US" dirty="0"/>
              <a:t>HYS</a:t>
            </a:r>
            <a:endParaRPr lang="el-GR" dirty="0">
              <a:solidFill>
                <a:schemeClr val="tx2"/>
              </a:solidFill>
              <a:latin typeface="Cambria" pitchFamily="18" charset="0"/>
            </a:endParaRPr>
          </a:p>
        </p:txBody>
      </p:sp>
      <p:sp>
        <p:nvSpPr>
          <p:cNvPr id="15" name="Line 9"/>
          <p:cNvSpPr>
            <a:spLocks noChangeShapeType="1"/>
          </p:cNvSpPr>
          <p:nvPr/>
        </p:nvSpPr>
        <p:spPr bwMode="auto">
          <a:xfrm>
            <a:off x="1439863" y="1062038"/>
            <a:ext cx="6840538" cy="0"/>
          </a:xfrm>
          <a:prstGeom prst="line">
            <a:avLst/>
          </a:prstGeom>
          <a:noFill/>
          <a:ln w="9525">
            <a:solidFill>
              <a:schemeClr val="tx1"/>
            </a:solidFill>
            <a:round/>
            <a:headEnd/>
            <a:tailEnd/>
          </a:ln>
        </p:spPr>
        <p:txBody>
          <a:bodyPr/>
          <a:lstStyle/>
          <a:p>
            <a:endParaRPr lang="el-GR"/>
          </a:p>
        </p:txBody>
      </p:sp>
      <p:sp>
        <p:nvSpPr>
          <p:cNvPr id="16" name="Line 10"/>
          <p:cNvSpPr>
            <a:spLocks noChangeShapeType="1"/>
          </p:cNvSpPr>
          <p:nvPr/>
        </p:nvSpPr>
        <p:spPr bwMode="auto">
          <a:xfrm>
            <a:off x="1655763" y="990600"/>
            <a:ext cx="6840538" cy="0"/>
          </a:xfrm>
          <a:prstGeom prst="line">
            <a:avLst/>
          </a:prstGeom>
          <a:noFill/>
          <a:ln w="28575">
            <a:solidFill>
              <a:schemeClr val="tx1"/>
            </a:solidFill>
            <a:round/>
            <a:headEnd/>
            <a:tailEnd/>
          </a:ln>
        </p:spPr>
        <p:txBody>
          <a:bodyPr/>
          <a:lstStyle/>
          <a:p>
            <a:endParaRPr lang="el-GR"/>
          </a:p>
        </p:txBody>
      </p:sp>
      <p:sp>
        <p:nvSpPr>
          <p:cNvPr id="17" name="Rectangle 11"/>
          <p:cNvSpPr>
            <a:spLocks noChangeArrowheads="1"/>
          </p:cNvSpPr>
          <p:nvPr/>
        </p:nvSpPr>
        <p:spPr bwMode="auto">
          <a:xfrm>
            <a:off x="747738" y="1004871"/>
            <a:ext cx="7467600" cy="457200"/>
          </a:xfrm>
          <a:prstGeom prst="rect">
            <a:avLst/>
          </a:prstGeom>
          <a:noFill/>
          <a:ln w="9525">
            <a:noFill/>
            <a:miter lim="800000"/>
            <a:headEnd/>
            <a:tailEnd/>
          </a:ln>
        </p:spPr>
        <p:txBody>
          <a:bodyPr anchor="ctr"/>
          <a:lstStyle/>
          <a:p>
            <a:pPr algn="r"/>
            <a:r>
              <a:rPr lang="el-GR" sz="1800" b="1" dirty="0" err="1">
                <a:solidFill>
                  <a:srgbClr val="CC3300"/>
                </a:solidFill>
                <a:latin typeface="Cambria" pitchFamily="18" charset="0"/>
              </a:rPr>
              <a:t>Υπερφασματική</a:t>
            </a:r>
            <a:endParaRPr lang="en-US" sz="1800" b="1" dirty="0">
              <a:solidFill>
                <a:schemeClr val="accent6">
                  <a:lumMod val="75000"/>
                </a:schemeClr>
              </a:solidFill>
              <a:latin typeface="Cambria" pitchFamily="18" charset="0"/>
            </a:endParaRPr>
          </a:p>
        </p:txBody>
      </p:sp>
      <p:pic>
        <p:nvPicPr>
          <p:cNvPr id="18" name="Picture 5" descr="img5_WL.bmp"/>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4282" y="1562087"/>
            <a:ext cx="2214578" cy="1660402"/>
          </a:xfrm>
          <a:prstGeom prst="rect">
            <a:avLst/>
          </a:prstGeom>
          <a:noFill/>
          <a:ln w="28575">
            <a:solidFill>
              <a:srgbClr val="CC0000"/>
            </a:solidFill>
            <a:miter lim="800000"/>
            <a:headEnd/>
            <a:tailEnd/>
          </a:ln>
        </p:spPr>
      </p:pic>
      <p:pic>
        <p:nvPicPr>
          <p:cNvPr id="19" name="Picture 6" descr="6-6.bmp"/>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50825" y="3348036"/>
            <a:ext cx="2178035" cy="1633173"/>
          </a:xfrm>
          <a:prstGeom prst="rect">
            <a:avLst/>
          </a:prstGeom>
          <a:noFill/>
          <a:ln w="28575" algn="ctr">
            <a:solidFill>
              <a:srgbClr val="CC0000"/>
            </a:solidFill>
            <a:miter lim="800000"/>
            <a:headEnd/>
            <a:tailEnd/>
          </a:ln>
        </p:spPr>
      </p:pic>
      <p:pic>
        <p:nvPicPr>
          <p:cNvPr id="20" name="Picture 7" descr="6-6Map.bmp"/>
          <p:cNvPicPr>
            <a:picLocks noChangeAspect="1"/>
          </p:cNvPicPr>
          <p:nvPr/>
        </p:nvPicPr>
        <p:blipFill>
          <a:blip r:embed="rId5" cstate="print"/>
          <a:srcRect/>
          <a:stretch>
            <a:fillRect/>
          </a:stretch>
        </p:blipFill>
        <p:spPr bwMode="auto">
          <a:xfrm>
            <a:off x="2571736" y="2104183"/>
            <a:ext cx="3828682" cy="2872640"/>
          </a:xfrm>
          <a:prstGeom prst="rect">
            <a:avLst/>
          </a:prstGeom>
          <a:noFill/>
          <a:ln w="28575" algn="ctr">
            <a:solidFill>
              <a:srgbClr val="CC0000"/>
            </a:solidFill>
            <a:miter lim="800000"/>
            <a:headEnd/>
            <a:tailEnd/>
          </a:ln>
        </p:spPr>
      </p:pic>
      <p:sp>
        <p:nvSpPr>
          <p:cNvPr id="21" name="Rectangle 13"/>
          <p:cNvSpPr>
            <a:spLocks noChangeArrowheads="1"/>
          </p:cNvSpPr>
          <p:nvPr/>
        </p:nvSpPr>
        <p:spPr bwMode="auto">
          <a:xfrm>
            <a:off x="6572264" y="4357694"/>
            <a:ext cx="2428860" cy="646331"/>
          </a:xfrm>
          <a:prstGeom prst="rect">
            <a:avLst/>
          </a:prstGeom>
          <a:noFill/>
          <a:ln w="9525" algn="ctr">
            <a:noFill/>
            <a:miter lim="800000"/>
            <a:headEnd/>
            <a:tailEnd/>
          </a:ln>
        </p:spPr>
        <p:txBody>
          <a:bodyPr wrap="square">
            <a:spAutoFit/>
          </a:bodyPr>
          <a:lstStyle/>
          <a:p>
            <a:r>
              <a:rPr lang="el-GR" sz="1800" dirty="0">
                <a:solidFill>
                  <a:srgbClr val="000099"/>
                </a:solidFill>
                <a:latin typeface="Book Antiqua" pitchFamily="18" charset="0"/>
              </a:rPr>
              <a:t>Σύνθετη, άτυπη υπερπλασία</a:t>
            </a: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a:spLocks noChangeArrowheads="1"/>
          </p:cNvSpPr>
          <p:nvPr/>
        </p:nvSpPr>
        <p:spPr bwMode="auto">
          <a:xfrm>
            <a:off x="107950" y="981075"/>
            <a:ext cx="8229600" cy="647700"/>
          </a:xfrm>
          <a:prstGeom prst="rect">
            <a:avLst/>
          </a:prstGeom>
          <a:noFill/>
          <a:ln w="9525">
            <a:noFill/>
            <a:miter lim="800000"/>
            <a:headEnd/>
            <a:tailEnd/>
          </a:ln>
        </p:spPr>
        <p:txBody>
          <a:bodyPr anchor="ctr"/>
          <a:lstStyle/>
          <a:p>
            <a:endParaRPr lang="el-GR" sz="2000">
              <a:solidFill>
                <a:schemeClr val="tx2"/>
              </a:solidFill>
              <a:latin typeface="Book Antiqua" pitchFamily="18" charset="0"/>
            </a:endParaRPr>
          </a:p>
        </p:txBody>
      </p:sp>
      <p:sp>
        <p:nvSpPr>
          <p:cNvPr id="11" name="Line 7"/>
          <p:cNvSpPr>
            <a:spLocks noChangeShapeType="1"/>
          </p:cNvSpPr>
          <p:nvPr/>
        </p:nvSpPr>
        <p:spPr bwMode="auto">
          <a:xfrm>
            <a:off x="0" y="5597527"/>
            <a:ext cx="6119813" cy="0"/>
          </a:xfrm>
          <a:prstGeom prst="line">
            <a:avLst/>
          </a:prstGeom>
          <a:noFill/>
          <a:ln w="9525">
            <a:solidFill>
              <a:schemeClr val="tx1"/>
            </a:solidFill>
            <a:round/>
            <a:headEnd/>
            <a:tailEnd/>
          </a:ln>
        </p:spPr>
        <p:txBody>
          <a:bodyPr/>
          <a:lstStyle/>
          <a:p>
            <a:endParaRPr lang="el-GR"/>
          </a:p>
        </p:txBody>
      </p:sp>
      <p:sp>
        <p:nvSpPr>
          <p:cNvPr id="12" name="Line 8"/>
          <p:cNvSpPr>
            <a:spLocks noChangeShapeType="1"/>
          </p:cNvSpPr>
          <p:nvPr/>
        </p:nvSpPr>
        <p:spPr bwMode="auto">
          <a:xfrm flipV="1">
            <a:off x="215900" y="5524502"/>
            <a:ext cx="5688013" cy="1588"/>
          </a:xfrm>
          <a:prstGeom prst="line">
            <a:avLst/>
          </a:prstGeom>
          <a:noFill/>
          <a:ln w="28575">
            <a:solidFill>
              <a:schemeClr val="tx1"/>
            </a:solidFill>
            <a:round/>
            <a:headEnd/>
            <a:tailEnd/>
          </a:ln>
        </p:spPr>
        <p:txBody>
          <a:bodyPr/>
          <a:lstStyle/>
          <a:p>
            <a:endParaRPr lang="el-GR"/>
          </a:p>
        </p:txBody>
      </p:sp>
      <p:sp>
        <p:nvSpPr>
          <p:cNvPr id="13" name="Rectangle 3"/>
          <p:cNvSpPr txBox="1">
            <a:spLocks noChangeArrowheads="1"/>
          </p:cNvSpPr>
          <p:nvPr/>
        </p:nvSpPr>
        <p:spPr bwMode="auto">
          <a:xfrm>
            <a:off x="2143108" y="5643578"/>
            <a:ext cx="3990975" cy="7143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gn="r">
              <a:spcBef>
                <a:spcPct val="20000"/>
              </a:spcBef>
            </a:pPr>
            <a:r>
              <a:rPr kumimoji="0" lang="en-US" sz="1800" b="0" i="1" u="none" strike="noStrike" kern="0" cap="none" spc="0" normalizeH="0" baseline="0" noProof="0" dirty="0">
                <a:ln>
                  <a:noFill/>
                </a:ln>
                <a:solidFill>
                  <a:srgbClr val="082F86"/>
                </a:solidFill>
                <a:effectLst/>
                <a:uLnTx/>
                <a:uFillTx/>
                <a:latin typeface="+mn-lt"/>
                <a:ea typeface="+mn-ea"/>
                <a:cs typeface="+mn-cs"/>
              </a:rPr>
              <a:t>HYS… </a:t>
            </a:r>
            <a:r>
              <a:rPr kumimoji="0" lang="en-US" sz="1800" b="0" i="1" u="none" strike="noStrike" kern="0" cap="none" spc="0" normalizeH="0" baseline="0" noProof="0" dirty="0" err="1">
                <a:ln>
                  <a:noFill/>
                </a:ln>
                <a:solidFill>
                  <a:srgbClr val="082F86"/>
                </a:solidFill>
                <a:effectLst/>
                <a:uLnTx/>
                <a:uFillTx/>
                <a:latin typeface="+mn-lt"/>
                <a:ea typeface="+mn-ea"/>
                <a:cs typeface="+mn-cs"/>
              </a:rPr>
              <a:t>Pantaleoni</a:t>
            </a:r>
            <a:r>
              <a:rPr kumimoji="0" lang="en-US" sz="1800" b="0" i="1" u="none" strike="noStrike" kern="0" cap="none" spc="0" normalizeH="0" baseline="0" noProof="0" dirty="0">
                <a:ln>
                  <a:noFill/>
                </a:ln>
                <a:solidFill>
                  <a:srgbClr val="082F86"/>
                </a:solidFill>
                <a:effectLst/>
                <a:uLnTx/>
                <a:uFillTx/>
                <a:latin typeface="+mn-lt"/>
                <a:ea typeface="+mn-ea"/>
                <a:cs typeface="+mn-cs"/>
              </a:rPr>
              <a:t>… </a:t>
            </a:r>
            <a:r>
              <a:rPr kumimoji="0" lang="el-GR" sz="1800" b="0" i="1" u="none" strike="noStrike" kern="0" cap="none" spc="0" normalizeH="0" baseline="0" noProof="0" dirty="0">
                <a:ln>
                  <a:noFill/>
                </a:ln>
                <a:solidFill>
                  <a:srgbClr val="082F86"/>
                </a:solidFill>
                <a:effectLst/>
                <a:uLnTx/>
                <a:uFillTx/>
                <a:latin typeface="+mn-lt"/>
                <a:ea typeface="+mn-ea"/>
                <a:cs typeface="+mn-cs"/>
              </a:rPr>
              <a:t>Σήμερα</a:t>
            </a:r>
            <a:br>
              <a:rPr kumimoji="0" lang="el-GR" sz="1800" b="0" i="1" u="none" strike="noStrike" kern="0" cap="none" spc="0" normalizeH="0" baseline="0" noProof="0" dirty="0">
                <a:ln>
                  <a:noFill/>
                </a:ln>
                <a:solidFill>
                  <a:srgbClr val="082F86"/>
                </a:solidFill>
                <a:effectLst/>
                <a:uLnTx/>
                <a:uFillTx/>
                <a:latin typeface="+mn-lt"/>
                <a:ea typeface="+mn-ea"/>
                <a:cs typeface="+mn-cs"/>
              </a:rPr>
            </a:br>
            <a:r>
              <a:rPr lang="el-GR" sz="1800" dirty="0">
                <a:solidFill>
                  <a:srgbClr val="CC3300"/>
                </a:solidFill>
                <a:latin typeface="Cambria" pitchFamily="18" charset="0"/>
              </a:rPr>
              <a:t>Υπέρβαση των ορίων της</a:t>
            </a:r>
            <a:endParaRPr lang="el-GR" sz="2000" b="1" dirty="0">
              <a:solidFill>
                <a:srgbClr val="CC3300"/>
              </a:solidFill>
              <a:latin typeface="Cambria" pitchFamily="18" charset="0"/>
            </a:endParaRPr>
          </a:p>
          <a:p>
            <a:pPr marL="342900" indent="-342900" algn="r">
              <a:spcBef>
                <a:spcPct val="20000"/>
              </a:spcBef>
            </a:pPr>
            <a:endParaRPr lang="el-GR" sz="1800" dirty="0">
              <a:solidFill>
                <a:srgbClr val="CC3300"/>
              </a:solidFill>
              <a:latin typeface="Cambria" pitchFamily="18"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endParaRPr kumimoji="0" lang="el-GR" sz="1800" b="0" i="1" u="none" strike="noStrike" kern="0" cap="none" spc="0" normalizeH="0" baseline="0" noProof="0" dirty="0">
              <a:ln>
                <a:noFill/>
              </a:ln>
              <a:solidFill>
                <a:srgbClr val="082F86"/>
              </a:solidFill>
              <a:effectLst/>
              <a:uLnTx/>
              <a:uFillTx/>
              <a:latin typeface="+mn-lt"/>
              <a:ea typeface="+mn-ea"/>
              <a:cs typeface="+mn-cs"/>
            </a:endParaRPr>
          </a:p>
        </p:txBody>
      </p:sp>
      <p:sp>
        <p:nvSpPr>
          <p:cNvPr id="14" name="Rectangle 5"/>
          <p:cNvSpPr>
            <a:spLocks noChangeArrowheads="1"/>
          </p:cNvSpPr>
          <p:nvPr/>
        </p:nvSpPr>
        <p:spPr bwMode="auto">
          <a:xfrm>
            <a:off x="685800" y="533400"/>
            <a:ext cx="7467600" cy="381000"/>
          </a:xfrm>
          <a:prstGeom prst="rect">
            <a:avLst/>
          </a:prstGeom>
          <a:noFill/>
          <a:ln w="9525">
            <a:noFill/>
            <a:miter lim="800000"/>
            <a:headEnd/>
            <a:tailEnd/>
          </a:ln>
        </p:spPr>
        <p:txBody>
          <a:bodyPr anchor="ctr"/>
          <a:lstStyle/>
          <a:p>
            <a:pPr algn="r"/>
            <a:r>
              <a:rPr lang="el-GR" dirty="0"/>
              <a:t>Διαγνωστική </a:t>
            </a:r>
            <a:r>
              <a:rPr lang="en-US" dirty="0"/>
              <a:t>HYS</a:t>
            </a:r>
            <a:endParaRPr lang="el-GR" dirty="0">
              <a:solidFill>
                <a:schemeClr val="tx2"/>
              </a:solidFill>
              <a:latin typeface="Cambria" pitchFamily="18" charset="0"/>
            </a:endParaRPr>
          </a:p>
        </p:txBody>
      </p:sp>
      <p:sp>
        <p:nvSpPr>
          <p:cNvPr id="15" name="Line 9"/>
          <p:cNvSpPr>
            <a:spLocks noChangeShapeType="1"/>
          </p:cNvSpPr>
          <p:nvPr/>
        </p:nvSpPr>
        <p:spPr bwMode="auto">
          <a:xfrm>
            <a:off x="1439863" y="1062038"/>
            <a:ext cx="6840538" cy="0"/>
          </a:xfrm>
          <a:prstGeom prst="line">
            <a:avLst/>
          </a:prstGeom>
          <a:noFill/>
          <a:ln w="9525">
            <a:solidFill>
              <a:schemeClr val="tx1"/>
            </a:solidFill>
            <a:round/>
            <a:headEnd/>
            <a:tailEnd/>
          </a:ln>
        </p:spPr>
        <p:txBody>
          <a:bodyPr/>
          <a:lstStyle/>
          <a:p>
            <a:endParaRPr lang="el-GR"/>
          </a:p>
        </p:txBody>
      </p:sp>
      <p:sp>
        <p:nvSpPr>
          <p:cNvPr id="16" name="Line 10"/>
          <p:cNvSpPr>
            <a:spLocks noChangeShapeType="1"/>
          </p:cNvSpPr>
          <p:nvPr/>
        </p:nvSpPr>
        <p:spPr bwMode="auto">
          <a:xfrm>
            <a:off x="1655763" y="990600"/>
            <a:ext cx="6840538" cy="0"/>
          </a:xfrm>
          <a:prstGeom prst="line">
            <a:avLst/>
          </a:prstGeom>
          <a:noFill/>
          <a:ln w="28575">
            <a:solidFill>
              <a:schemeClr val="tx1"/>
            </a:solidFill>
            <a:round/>
            <a:headEnd/>
            <a:tailEnd/>
          </a:ln>
        </p:spPr>
        <p:txBody>
          <a:bodyPr/>
          <a:lstStyle/>
          <a:p>
            <a:endParaRPr lang="el-GR"/>
          </a:p>
        </p:txBody>
      </p:sp>
      <p:sp>
        <p:nvSpPr>
          <p:cNvPr id="17" name="Rectangle 11"/>
          <p:cNvSpPr>
            <a:spLocks noChangeArrowheads="1"/>
          </p:cNvSpPr>
          <p:nvPr/>
        </p:nvSpPr>
        <p:spPr bwMode="auto">
          <a:xfrm>
            <a:off x="747738" y="1004871"/>
            <a:ext cx="7467600" cy="457200"/>
          </a:xfrm>
          <a:prstGeom prst="rect">
            <a:avLst/>
          </a:prstGeom>
          <a:noFill/>
          <a:ln w="9525">
            <a:noFill/>
            <a:miter lim="800000"/>
            <a:headEnd/>
            <a:tailEnd/>
          </a:ln>
        </p:spPr>
        <p:txBody>
          <a:bodyPr anchor="ctr"/>
          <a:lstStyle/>
          <a:p>
            <a:pPr algn="r"/>
            <a:r>
              <a:rPr lang="el-GR" sz="1800" b="1" dirty="0" err="1">
                <a:solidFill>
                  <a:srgbClr val="CC3300"/>
                </a:solidFill>
                <a:latin typeface="Cambria" pitchFamily="18" charset="0"/>
              </a:rPr>
              <a:t>Υπερφασματική</a:t>
            </a:r>
            <a:endParaRPr lang="en-US" sz="1800" b="1" dirty="0">
              <a:solidFill>
                <a:schemeClr val="accent6">
                  <a:lumMod val="75000"/>
                </a:schemeClr>
              </a:solidFill>
              <a:latin typeface="Cambria" pitchFamily="18" charset="0"/>
            </a:endParaRPr>
          </a:p>
        </p:txBody>
      </p:sp>
      <p:pic>
        <p:nvPicPr>
          <p:cNvPr id="18" name="Picture 1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7159" y="1385393"/>
            <a:ext cx="2357454" cy="1901643"/>
          </a:xfrm>
          <a:prstGeom prst="rect">
            <a:avLst/>
          </a:prstGeom>
          <a:noFill/>
          <a:ln w="9525">
            <a:solidFill>
              <a:srgbClr val="FF0000"/>
            </a:solidFill>
            <a:miter lim="800000"/>
            <a:headEnd/>
            <a:tailEnd/>
          </a:ln>
        </p:spPr>
      </p:pic>
      <p:pic>
        <p:nvPicPr>
          <p:cNvPr id="19" name="Picture 9"/>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57158" y="3385657"/>
            <a:ext cx="2357454" cy="1900731"/>
          </a:xfrm>
          <a:prstGeom prst="rect">
            <a:avLst/>
          </a:prstGeom>
          <a:noFill/>
          <a:ln w="9525">
            <a:solidFill>
              <a:srgbClr val="FF0000"/>
            </a:solidFill>
            <a:miter lim="800000"/>
            <a:headEnd/>
            <a:tailEnd/>
          </a:ln>
        </p:spPr>
      </p:pic>
      <p:pic>
        <p:nvPicPr>
          <p:cNvPr id="20" name="Picture 6"/>
          <p:cNvPicPr>
            <a:picLocks noChangeAspect="1"/>
          </p:cNvPicPr>
          <p:nvPr/>
        </p:nvPicPr>
        <p:blipFill>
          <a:blip r:embed="rId5" cstate="print"/>
          <a:srcRect/>
          <a:stretch>
            <a:fillRect/>
          </a:stretch>
        </p:blipFill>
        <p:spPr bwMode="auto">
          <a:xfrm>
            <a:off x="2862250" y="2357430"/>
            <a:ext cx="3596066" cy="2900383"/>
          </a:xfrm>
          <a:prstGeom prst="rect">
            <a:avLst/>
          </a:prstGeom>
          <a:noFill/>
          <a:ln w="9525">
            <a:solidFill>
              <a:srgbClr val="FF0000"/>
            </a:solidFill>
            <a:miter lim="800000"/>
            <a:headEnd/>
            <a:tailEnd/>
          </a:ln>
        </p:spPr>
      </p:pic>
      <p:sp>
        <p:nvSpPr>
          <p:cNvPr id="21" name="Rectangle 13"/>
          <p:cNvSpPr>
            <a:spLocks noChangeArrowheads="1"/>
          </p:cNvSpPr>
          <p:nvPr/>
        </p:nvSpPr>
        <p:spPr bwMode="auto">
          <a:xfrm>
            <a:off x="6572264" y="4357694"/>
            <a:ext cx="2428860" cy="369332"/>
          </a:xfrm>
          <a:prstGeom prst="rect">
            <a:avLst/>
          </a:prstGeom>
          <a:noFill/>
          <a:ln w="9525" algn="ctr">
            <a:noFill/>
            <a:miter lim="800000"/>
            <a:headEnd/>
            <a:tailEnd/>
          </a:ln>
        </p:spPr>
        <p:txBody>
          <a:bodyPr wrap="square">
            <a:spAutoFit/>
          </a:bodyPr>
          <a:lstStyle/>
          <a:p>
            <a:r>
              <a:rPr lang="el-GR" sz="1800" dirty="0">
                <a:solidFill>
                  <a:srgbClr val="000099"/>
                </a:solidFill>
                <a:latin typeface="Book Antiqua" pitchFamily="18" charset="0"/>
              </a:rPr>
              <a:t>ΑΔΚ ενδομητρίου</a:t>
            </a:r>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a:spLocks noChangeArrowheads="1"/>
          </p:cNvSpPr>
          <p:nvPr/>
        </p:nvSpPr>
        <p:spPr bwMode="auto">
          <a:xfrm>
            <a:off x="107950" y="981075"/>
            <a:ext cx="8229600" cy="647700"/>
          </a:xfrm>
          <a:prstGeom prst="rect">
            <a:avLst/>
          </a:prstGeom>
          <a:noFill/>
          <a:ln w="9525">
            <a:noFill/>
            <a:miter lim="800000"/>
            <a:headEnd/>
            <a:tailEnd/>
          </a:ln>
        </p:spPr>
        <p:txBody>
          <a:bodyPr anchor="ctr"/>
          <a:lstStyle/>
          <a:p>
            <a:endParaRPr lang="el-GR" sz="2000">
              <a:solidFill>
                <a:schemeClr val="tx2"/>
              </a:solidFill>
              <a:latin typeface="Book Antiqua" pitchFamily="18" charset="0"/>
            </a:endParaRPr>
          </a:p>
        </p:txBody>
      </p:sp>
      <p:sp>
        <p:nvSpPr>
          <p:cNvPr id="11" name="Line 7"/>
          <p:cNvSpPr>
            <a:spLocks noChangeShapeType="1"/>
          </p:cNvSpPr>
          <p:nvPr/>
        </p:nvSpPr>
        <p:spPr bwMode="auto">
          <a:xfrm>
            <a:off x="0" y="5597527"/>
            <a:ext cx="6119813" cy="0"/>
          </a:xfrm>
          <a:prstGeom prst="line">
            <a:avLst/>
          </a:prstGeom>
          <a:noFill/>
          <a:ln w="9525">
            <a:solidFill>
              <a:schemeClr val="tx1"/>
            </a:solidFill>
            <a:round/>
            <a:headEnd/>
            <a:tailEnd/>
          </a:ln>
        </p:spPr>
        <p:txBody>
          <a:bodyPr/>
          <a:lstStyle/>
          <a:p>
            <a:endParaRPr lang="el-GR"/>
          </a:p>
        </p:txBody>
      </p:sp>
      <p:sp>
        <p:nvSpPr>
          <p:cNvPr id="12" name="Line 8"/>
          <p:cNvSpPr>
            <a:spLocks noChangeShapeType="1"/>
          </p:cNvSpPr>
          <p:nvPr/>
        </p:nvSpPr>
        <p:spPr bwMode="auto">
          <a:xfrm flipV="1">
            <a:off x="215900" y="5524502"/>
            <a:ext cx="5688013" cy="1588"/>
          </a:xfrm>
          <a:prstGeom prst="line">
            <a:avLst/>
          </a:prstGeom>
          <a:noFill/>
          <a:ln w="28575">
            <a:solidFill>
              <a:schemeClr val="tx1"/>
            </a:solidFill>
            <a:round/>
            <a:headEnd/>
            <a:tailEnd/>
          </a:ln>
        </p:spPr>
        <p:txBody>
          <a:bodyPr/>
          <a:lstStyle/>
          <a:p>
            <a:endParaRPr lang="el-GR"/>
          </a:p>
        </p:txBody>
      </p:sp>
      <p:sp>
        <p:nvSpPr>
          <p:cNvPr id="13" name="Rectangle 3"/>
          <p:cNvSpPr txBox="1">
            <a:spLocks noChangeArrowheads="1"/>
          </p:cNvSpPr>
          <p:nvPr/>
        </p:nvSpPr>
        <p:spPr bwMode="auto">
          <a:xfrm>
            <a:off x="2143108" y="5643578"/>
            <a:ext cx="3990975" cy="7143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gn="r">
              <a:spcBef>
                <a:spcPct val="20000"/>
              </a:spcBef>
            </a:pPr>
            <a:r>
              <a:rPr kumimoji="0" lang="en-US" sz="1800" b="0" i="1" u="none" strike="noStrike" kern="0" cap="none" spc="0" normalizeH="0" baseline="0" noProof="0" dirty="0">
                <a:ln>
                  <a:noFill/>
                </a:ln>
                <a:solidFill>
                  <a:srgbClr val="082F86"/>
                </a:solidFill>
                <a:effectLst/>
                <a:uLnTx/>
                <a:uFillTx/>
                <a:latin typeface="+mn-lt"/>
                <a:ea typeface="+mn-ea"/>
                <a:cs typeface="+mn-cs"/>
              </a:rPr>
              <a:t>HYS… </a:t>
            </a:r>
            <a:r>
              <a:rPr kumimoji="0" lang="en-US" sz="1800" b="0" i="1" u="none" strike="noStrike" kern="0" cap="none" spc="0" normalizeH="0" baseline="0" noProof="0" dirty="0" err="1">
                <a:ln>
                  <a:noFill/>
                </a:ln>
                <a:solidFill>
                  <a:srgbClr val="082F86"/>
                </a:solidFill>
                <a:effectLst/>
                <a:uLnTx/>
                <a:uFillTx/>
                <a:latin typeface="+mn-lt"/>
                <a:ea typeface="+mn-ea"/>
                <a:cs typeface="+mn-cs"/>
              </a:rPr>
              <a:t>Pantaleoni</a:t>
            </a:r>
            <a:r>
              <a:rPr kumimoji="0" lang="en-US" sz="1800" b="0" i="1" u="none" strike="noStrike" kern="0" cap="none" spc="0" normalizeH="0" baseline="0" noProof="0" dirty="0">
                <a:ln>
                  <a:noFill/>
                </a:ln>
                <a:solidFill>
                  <a:srgbClr val="082F86"/>
                </a:solidFill>
                <a:effectLst/>
                <a:uLnTx/>
                <a:uFillTx/>
                <a:latin typeface="+mn-lt"/>
                <a:ea typeface="+mn-ea"/>
                <a:cs typeface="+mn-cs"/>
              </a:rPr>
              <a:t>… </a:t>
            </a:r>
            <a:r>
              <a:rPr kumimoji="0" lang="el-GR" sz="1800" b="0" i="1" u="none" strike="noStrike" kern="0" cap="none" spc="0" normalizeH="0" baseline="0" noProof="0" dirty="0">
                <a:ln>
                  <a:noFill/>
                </a:ln>
                <a:solidFill>
                  <a:srgbClr val="082F86"/>
                </a:solidFill>
                <a:effectLst/>
                <a:uLnTx/>
                <a:uFillTx/>
                <a:latin typeface="+mn-lt"/>
                <a:ea typeface="+mn-ea"/>
                <a:cs typeface="+mn-cs"/>
              </a:rPr>
              <a:t>Σήμερα</a:t>
            </a:r>
            <a:br>
              <a:rPr kumimoji="0" lang="el-GR" sz="1800" b="0" i="1" u="none" strike="noStrike" kern="0" cap="none" spc="0" normalizeH="0" baseline="0" noProof="0" dirty="0">
                <a:ln>
                  <a:noFill/>
                </a:ln>
                <a:solidFill>
                  <a:srgbClr val="082F86"/>
                </a:solidFill>
                <a:effectLst/>
                <a:uLnTx/>
                <a:uFillTx/>
                <a:latin typeface="+mn-lt"/>
                <a:ea typeface="+mn-ea"/>
                <a:cs typeface="+mn-cs"/>
              </a:rPr>
            </a:br>
            <a:r>
              <a:rPr lang="el-GR" sz="1800" dirty="0">
                <a:solidFill>
                  <a:srgbClr val="CC3300"/>
                </a:solidFill>
                <a:latin typeface="Cambria" pitchFamily="18" charset="0"/>
              </a:rPr>
              <a:t>Υπέρβαση των ορίων της</a:t>
            </a:r>
            <a:endParaRPr lang="el-GR" sz="2000" b="1" dirty="0">
              <a:solidFill>
                <a:srgbClr val="CC3300"/>
              </a:solidFill>
              <a:latin typeface="Cambria" pitchFamily="18" charset="0"/>
            </a:endParaRPr>
          </a:p>
          <a:p>
            <a:pPr marL="342900" indent="-342900" algn="r">
              <a:spcBef>
                <a:spcPct val="20000"/>
              </a:spcBef>
            </a:pPr>
            <a:endParaRPr lang="el-GR" sz="1800" dirty="0">
              <a:solidFill>
                <a:srgbClr val="CC3300"/>
              </a:solidFill>
              <a:latin typeface="Cambria" pitchFamily="18"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endParaRPr kumimoji="0" lang="el-GR" sz="1800" b="0" i="1" u="none" strike="noStrike" kern="0" cap="none" spc="0" normalizeH="0" baseline="0" noProof="0" dirty="0">
              <a:ln>
                <a:noFill/>
              </a:ln>
              <a:solidFill>
                <a:srgbClr val="082F86"/>
              </a:solidFill>
              <a:effectLst/>
              <a:uLnTx/>
              <a:uFillTx/>
              <a:latin typeface="+mn-lt"/>
              <a:ea typeface="+mn-ea"/>
              <a:cs typeface="+mn-cs"/>
            </a:endParaRPr>
          </a:p>
        </p:txBody>
      </p:sp>
      <p:sp>
        <p:nvSpPr>
          <p:cNvPr id="14" name="Rectangle 5"/>
          <p:cNvSpPr>
            <a:spLocks noChangeArrowheads="1"/>
          </p:cNvSpPr>
          <p:nvPr/>
        </p:nvSpPr>
        <p:spPr bwMode="auto">
          <a:xfrm>
            <a:off x="685800" y="533400"/>
            <a:ext cx="7467600" cy="381000"/>
          </a:xfrm>
          <a:prstGeom prst="rect">
            <a:avLst/>
          </a:prstGeom>
          <a:noFill/>
          <a:ln w="9525">
            <a:noFill/>
            <a:miter lim="800000"/>
            <a:headEnd/>
            <a:tailEnd/>
          </a:ln>
        </p:spPr>
        <p:txBody>
          <a:bodyPr anchor="ctr"/>
          <a:lstStyle/>
          <a:p>
            <a:pPr algn="r"/>
            <a:r>
              <a:rPr lang="el-GR" dirty="0"/>
              <a:t>Διαγνωστική </a:t>
            </a:r>
            <a:r>
              <a:rPr lang="en-US" dirty="0"/>
              <a:t>HYS</a:t>
            </a:r>
            <a:endParaRPr lang="el-GR" dirty="0">
              <a:solidFill>
                <a:schemeClr val="tx2"/>
              </a:solidFill>
              <a:latin typeface="Cambria" pitchFamily="18" charset="0"/>
            </a:endParaRPr>
          </a:p>
        </p:txBody>
      </p:sp>
      <p:sp>
        <p:nvSpPr>
          <p:cNvPr id="15" name="Line 9"/>
          <p:cNvSpPr>
            <a:spLocks noChangeShapeType="1"/>
          </p:cNvSpPr>
          <p:nvPr/>
        </p:nvSpPr>
        <p:spPr bwMode="auto">
          <a:xfrm>
            <a:off x="1439863" y="1062038"/>
            <a:ext cx="6840538" cy="0"/>
          </a:xfrm>
          <a:prstGeom prst="line">
            <a:avLst/>
          </a:prstGeom>
          <a:noFill/>
          <a:ln w="9525">
            <a:solidFill>
              <a:schemeClr val="tx1"/>
            </a:solidFill>
            <a:round/>
            <a:headEnd/>
            <a:tailEnd/>
          </a:ln>
        </p:spPr>
        <p:txBody>
          <a:bodyPr/>
          <a:lstStyle/>
          <a:p>
            <a:endParaRPr lang="el-GR"/>
          </a:p>
        </p:txBody>
      </p:sp>
      <p:sp>
        <p:nvSpPr>
          <p:cNvPr id="16" name="Line 10"/>
          <p:cNvSpPr>
            <a:spLocks noChangeShapeType="1"/>
          </p:cNvSpPr>
          <p:nvPr/>
        </p:nvSpPr>
        <p:spPr bwMode="auto">
          <a:xfrm>
            <a:off x="1655763" y="990600"/>
            <a:ext cx="6840538" cy="0"/>
          </a:xfrm>
          <a:prstGeom prst="line">
            <a:avLst/>
          </a:prstGeom>
          <a:noFill/>
          <a:ln w="28575">
            <a:solidFill>
              <a:schemeClr val="tx1"/>
            </a:solidFill>
            <a:round/>
            <a:headEnd/>
            <a:tailEnd/>
          </a:ln>
        </p:spPr>
        <p:txBody>
          <a:bodyPr/>
          <a:lstStyle/>
          <a:p>
            <a:endParaRPr lang="el-GR"/>
          </a:p>
        </p:txBody>
      </p:sp>
      <p:sp>
        <p:nvSpPr>
          <p:cNvPr id="17" name="Rectangle 11"/>
          <p:cNvSpPr>
            <a:spLocks noChangeArrowheads="1"/>
          </p:cNvSpPr>
          <p:nvPr/>
        </p:nvSpPr>
        <p:spPr bwMode="auto">
          <a:xfrm>
            <a:off x="747738" y="1004871"/>
            <a:ext cx="7467600" cy="457200"/>
          </a:xfrm>
          <a:prstGeom prst="rect">
            <a:avLst/>
          </a:prstGeom>
          <a:noFill/>
          <a:ln w="9525">
            <a:noFill/>
            <a:miter lim="800000"/>
            <a:headEnd/>
            <a:tailEnd/>
          </a:ln>
        </p:spPr>
        <p:txBody>
          <a:bodyPr anchor="ctr"/>
          <a:lstStyle/>
          <a:p>
            <a:pPr algn="r"/>
            <a:r>
              <a:rPr lang="el-GR" sz="1800" dirty="0" err="1">
                <a:solidFill>
                  <a:srgbClr val="CC3300"/>
                </a:solidFill>
                <a:latin typeface="Cambria" pitchFamily="18" charset="0"/>
              </a:rPr>
              <a:t>Υπερφασματική</a:t>
            </a:r>
            <a:r>
              <a:rPr lang="el-GR" sz="1800" dirty="0">
                <a:solidFill>
                  <a:srgbClr val="CC3300"/>
                </a:solidFill>
                <a:latin typeface="Cambria" pitchFamily="18" charset="0"/>
              </a:rPr>
              <a:t> </a:t>
            </a:r>
            <a:r>
              <a:rPr lang="el-GR" sz="1800" dirty="0" err="1">
                <a:solidFill>
                  <a:srgbClr val="CC3300"/>
                </a:solidFill>
                <a:latin typeface="Cambria" pitchFamily="18" charset="0"/>
              </a:rPr>
              <a:t>υστεροσκόπηση</a:t>
            </a:r>
            <a:endParaRPr lang="en-US" sz="1800" dirty="0">
              <a:solidFill>
                <a:schemeClr val="accent6">
                  <a:lumMod val="75000"/>
                </a:schemeClr>
              </a:solidFill>
              <a:latin typeface="Cambria" pitchFamily="18" charset="0"/>
            </a:endParaRPr>
          </a:p>
        </p:txBody>
      </p:sp>
      <p:pic>
        <p:nvPicPr>
          <p:cNvPr id="18" name="Picture 1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0034" y="1285860"/>
            <a:ext cx="2392348" cy="1929518"/>
          </a:xfrm>
          <a:prstGeom prst="rect">
            <a:avLst/>
          </a:prstGeom>
          <a:noFill/>
          <a:ln w="9525">
            <a:solidFill>
              <a:srgbClr val="FF0000"/>
            </a:solidFill>
            <a:miter lim="800000"/>
            <a:headEnd/>
            <a:tailEnd/>
          </a:ln>
        </p:spPr>
      </p:pic>
      <p:pic>
        <p:nvPicPr>
          <p:cNvPr id="19" name="Picture 9"/>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4825" y="3286124"/>
            <a:ext cx="2405052" cy="1901688"/>
          </a:xfrm>
          <a:prstGeom prst="rect">
            <a:avLst/>
          </a:prstGeom>
          <a:noFill/>
          <a:ln w="9525">
            <a:solidFill>
              <a:srgbClr val="FF0000"/>
            </a:solidFill>
            <a:miter lim="800000"/>
            <a:headEnd/>
            <a:tailEnd/>
          </a:ln>
        </p:spPr>
      </p:pic>
      <p:pic>
        <p:nvPicPr>
          <p:cNvPr id="20" name="Picture 6"/>
          <p:cNvPicPr>
            <a:picLocks noChangeAspect="1"/>
          </p:cNvPicPr>
          <p:nvPr/>
        </p:nvPicPr>
        <p:blipFill>
          <a:blip r:embed="rId5" cstate="print"/>
          <a:srcRect/>
          <a:stretch>
            <a:fillRect/>
          </a:stretch>
        </p:blipFill>
        <p:spPr bwMode="auto">
          <a:xfrm>
            <a:off x="3000364" y="2266942"/>
            <a:ext cx="3633833" cy="2930844"/>
          </a:xfrm>
          <a:prstGeom prst="rect">
            <a:avLst/>
          </a:prstGeom>
          <a:noFill/>
          <a:ln w="9525">
            <a:solidFill>
              <a:srgbClr val="FF0000"/>
            </a:solidFill>
            <a:miter lim="800000"/>
            <a:headEnd/>
            <a:tailEnd/>
          </a:ln>
        </p:spPr>
      </p:pic>
      <p:sp>
        <p:nvSpPr>
          <p:cNvPr id="21" name="Rectangle 13"/>
          <p:cNvSpPr>
            <a:spLocks noChangeArrowheads="1"/>
          </p:cNvSpPr>
          <p:nvPr/>
        </p:nvSpPr>
        <p:spPr bwMode="auto">
          <a:xfrm>
            <a:off x="6715172" y="4357694"/>
            <a:ext cx="2428860" cy="646331"/>
          </a:xfrm>
          <a:prstGeom prst="rect">
            <a:avLst/>
          </a:prstGeom>
          <a:noFill/>
          <a:ln w="9525" algn="ctr">
            <a:noFill/>
            <a:miter lim="800000"/>
            <a:headEnd/>
            <a:tailEnd/>
          </a:ln>
        </p:spPr>
        <p:txBody>
          <a:bodyPr wrap="square">
            <a:spAutoFit/>
          </a:bodyPr>
          <a:lstStyle/>
          <a:p>
            <a:r>
              <a:rPr lang="el-GR" sz="1800" dirty="0">
                <a:solidFill>
                  <a:srgbClr val="000099"/>
                </a:solidFill>
                <a:latin typeface="Book Antiqua" pitchFamily="18" charset="0"/>
              </a:rPr>
              <a:t>Εστιακό</a:t>
            </a:r>
            <a:br>
              <a:rPr lang="el-GR" sz="1800" dirty="0">
                <a:solidFill>
                  <a:srgbClr val="000099"/>
                </a:solidFill>
                <a:latin typeface="Book Antiqua" pitchFamily="18" charset="0"/>
              </a:rPr>
            </a:br>
            <a:r>
              <a:rPr lang="el-GR" sz="1800" dirty="0">
                <a:solidFill>
                  <a:srgbClr val="000099"/>
                </a:solidFill>
                <a:latin typeface="Book Antiqua" pitchFamily="18" charset="0"/>
              </a:rPr>
              <a:t>ΑΔΚ ενδομητρίου</a:t>
            </a: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a:spLocks noChangeArrowheads="1"/>
          </p:cNvSpPr>
          <p:nvPr/>
        </p:nvSpPr>
        <p:spPr bwMode="auto">
          <a:xfrm>
            <a:off x="107950" y="981075"/>
            <a:ext cx="8229600" cy="647700"/>
          </a:xfrm>
          <a:prstGeom prst="rect">
            <a:avLst/>
          </a:prstGeom>
          <a:noFill/>
          <a:ln w="9525">
            <a:noFill/>
            <a:miter lim="800000"/>
            <a:headEnd/>
            <a:tailEnd/>
          </a:ln>
        </p:spPr>
        <p:txBody>
          <a:bodyPr anchor="ctr"/>
          <a:lstStyle/>
          <a:p>
            <a:endParaRPr lang="el-GR" sz="2000">
              <a:solidFill>
                <a:schemeClr val="tx2"/>
              </a:solidFill>
              <a:latin typeface="Book Antiqua" pitchFamily="18" charset="0"/>
            </a:endParaRPr>
          </a:p>
        </p:txBody>
      </p:sp>
      <p:sp>
        <p:nvSpPr>
          <p:cNvPr id="11" name="Line 7"/>
          <p:cNvSpPr>
            <a:spLocks noChangeShapeType="1"/>
          </p:cNvSpPr>
          <p:nvPr/>
        </p:nvSpPr>
        <p:spPr bwMode="auto">
          <a:xfrm>
            <a:off x="0" y="5597527"/>
            <a:ext cx="6119813" cy="0"/>
          </a:xfrm>
          <a:prstGeom prst="line">
            <a:avLst/>
          </a:prstGeom>
          <a:noFill/>
          <a:ln w="9525">
            <a:solidFill>
              <a:schemeClr val="tx1"/>
            </a:solidFill>
            <a:round/>
            <a:headEnd/>
            <a:tailEnd/>
          </a:ln>
        </p:spPr>
        <p:txBody>
          <a:bodyPr/>
          <a:lstStyle/>
          <a:p>
            <a:endParaRPr lang="el-GR"/>
          </a:p>
        </p:txBody>
      </p:sp>
      <p:sp>
        <p:nvSpPr>
          <p:cNvPr id="12" name="Line 8"/>
          <p:cNvSpPr>
            <a:spLocks noChangeShapeType="1"/>
          </p:cNvSpPr>
          <p:nvPr/>
        </p:nvSpPr>
        <p:spPr bwMode="auto">
          <a:xfrm flipV="1">
            <a:off x="215900" y="5524502"/>
            <a:ext cx="5688013" cy="1588"/>
          </a:xfrm>
          <a:prstGeom prst="line">
            <a:avLst/>
          </a:prstGeom>
          <a:noFill/>
          <a:ln w="28575">
            <a:solidFill>
              <a:schemeClr val="tx1"/>
            </a:solidFill>
            <a:round/>
            <a:headEnd/>
            <a:tailEnd/>
          </a:ln>
        </p:spPr>
        <p:txBody>
          <a:bodyPr/>
          <a:lstStyle/>
          <a:p>
            <a:endParaRPr lang="el-GR"/>
          </a:p>
        </p:txBody>
      </p:sp>
      <p:sp>
        <p:nvSpPr>
          <p:cNvPr id="13" name="Rectangle 3"/>
          <p:cNvSpPr txBox="1">
            <a:spLocks noChangeArrowheads="1"/>
          </p:cNvSpPr>
          <p:nvPr/>
        </p:nvSpPr>
        <p:spPr bwMode="auto">
          <a:xfrm>
            <a:off x="2143108" y="5643578"/>
            <a:ext cx="3990975" cy="7143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gn="r">
              <a:spcBef>
                <a:spcPct val="20000"/>
              </a:spcBef>
            </a:pPr>
            <a:r>
              <a:rPr kumimoji="0" lang="en-US" sz="1800" b="0" i="1" u="none" strike="noStrike" kern="0" cap="none" spc="0" normalizeH="0" baseline="0" noProof="0" dirty="0">
                <a:ln>
                  <a:noFill/>
                </a:ln>
                <a:solidFill>
                  <a:srgbClr val="082F86"/>
                </a:solidFill>
                <a:effectLst/>
                <a:uLnTx/>
                <a:uFillTx/>
                <a:latin typeface="+mn-lt"/>
                <a:ea typeface="+mn-ea"/>
                <a:cs typeface="+mn-cs"/>
              </a:rPr>
              <a:t>HYS… </a:t>
            </a:r>
            <a:r>
              <a:rPr kumimoji="0" lang="en-US" sz="1800" b="0" i="1" u="none" strike="noStrike" kern="0" cap="none" spc="0" normalizeH="0" baseline="0" noProof="0" dirty="0" err="1">
                <a:ln>
                  <a:noFill/>
                </a:ln>
                <a:solidFill>
                  <a:srgbClr val="082F86"/>
                </a:solidFill>
                <a:effectLst/>
                <a:uLnTx/>
                <a:uFillTx/>
                <a:latin typeface="+mn-lt"/>
                <a:ea typeface="+mn-ea"/>
                <a:cs typeface="+mn-cs"/>
              </a:rPr>
              <a:t>Pantaleoni</a:t>
            </a:r>
            <a:r>
              <a:rPr kumimoji="0" lang="en-US" sz="1800" b="0" i="1" u="none" strike="noStrike" kern="0" cap="none" spc="0" normalizeH="0" baseline="0" noProof="0" dirty="0">
                <a:ln>
                  <a:noFill/>
                </a:ln>
                <a:solidFill>
                  <a:srgbClr val="082F86"/>
                </a:solidFill>
                <a:effectLst/>
                <a:uLnTx/>
                <a:uFillTx/>
                <a:latin typeface="+mn-lt"/>
                <a:ea typeface="+mn-ea"/>
                <a:cs typeface="+mn-cs"/>
              </a:rPr>
              <a:t>… </a:t>
            </a:r>
            <a:r>
              <a:rPr kumimoji="0" lang="el-GR" sz="1800" b="0" i="1" u="none" strike="noStrike" kern="0" cap="none" spc="0" normalizeH="0" baseline="0" noProof="0" dirty="0">
                <a:ln>
                  <a:noFill/>
                </a:ln>
                <a:solidFill>
                  <a:srgbClr val="082F86"/>
                </a:solidFill>
                <a:effectLst/>
                <a:uLnTx/>
                <a:uFillTx/>
                <a:latin typeface="+mn-lt"/>
                <a:ea typeface="+mn-ea"/>
                <a:cs typeface="+mn-cs"/>
              </a:rPr>
              <a:t>Σήμερα</a:t>
            </a:r>
            <a:br>
              <a:rPr kumimoji="0" lang="el-GR" sz="1800" b="0" i="1" u="none" strike="noStrike" kern="0" cap="none" spc="0" normalizeH="0" baseline="0" noProof="0" dirty="0">
                <a:ln>
                  <a:noFill/>
                </a:ln>
                <a:solidFill>
                  <a:srgbClr val="082F86"/>
                </a:solidFill>
                <a:effectLst/>
                <a:uLnTx/>
                <a:uFillTx/>
                <a:latin typeface="+mn-lt"/>
                <a:ea typeface="+mn-ea"/>
                <a:cs typeface="+mn-cs"/>
              </a:rPr>
            </a:br>
            <a:r>
              <a:rPr lang="el-GR" sz="1800" dirty="0">
                <a:solidFill>
                  <a:srgbClr val="CC3300"/>
                </a:solidFill>
                <a:latin typeface="Cambria" pitchFamily="18" charset="0"/>
              </a:rPr>
              <a:t>Υπέρβαση των ορίων της</a:t>
            </a:r>
            <a:endParaRPr lang="el-GR" sz="2000" b="1" dirty="0">
              <a:solidFill>
                <a:srgbClr val="CC3300"/>
              </a:solidFill>
              <a:latin typeface="Cambria" pitchFamily="18" charset="0"/>
            </a:endParaRPr>
          </a:p>
          <a:p>
            <a:pPr marL="342900" indent="-342900" algn="r">
              <a:spcBef>
                <a:spcPct val="20000"/>
              </a:spcBef>
            </a:pPr>
            <a:endParaRPr lang="el-GR" sz="1800" dirty="0">
              <a:solidFill>
                <a:srgbClr val="CC3300"/>
              </a:solidFill>
              <a:latin typeface="Cambria" pitchFamily="18"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endParaRPr kumimoji="0" lang="el-GR" sz="1800" b="0" i="1" u="none" strike="noStrike" kern="0" cap="none" spc="0" normalizeH="0" baseline="0" noProof="0" dirty="0">
              <a:ln>
                <a:noFill/>
              </a:ln>
              <a:solidFill>
                <a:srgbClr val="082F86"/>
              </a:solidFill>
              <a:effectLst/>
              <a:uLnTx/>
              <a:uFillTx/>
              <a:latin typeface="+mn-lt"/>
              <a:ea typeface="+mn-ea"/>
              <a:cs typeface="+mn-cs"/>
            </a:endParaRPr>
          </a:p>
        </p:txBody>
      </p:sp>
      <p:sp>
        <p:nvSpPr>
          <p:cNvPr id="14" name="Rectangle 5"/>
          <p:cNvSpPr>
            <a:spLocks noChangeArrowheads="1"/>
          </p:cNvSpPr>
          <p:nvPr/>
        </p:nvSpPr>
        <p:spPr bwMode="auto">
          <a:xfrm>
            <a:off x="685800" y="533400"/>
            <a:ext cx="7467600" cy="381000"/>
          </a:xfrm>
          <a:prstGeom prst="rect">
            <a:avLst/>
          </a:prstGeom>
          <a:noFill/>
          <a:ln w="9525">
            <a:noFill/>
            <a:miter lim="800000"/>
            <a:headEnd/>
            <a:tailEnd/>
          </a:ln>
        </p:spPr>
        <p:txBody>
          <a:bodyPr anchor="ctr"/>
          <a:lstStyle/>
          <a:p>
            <a:pPr algn="r"/>
            <a:r>
              <a:rPr lang="el-GR" dirty="0"/>
              <a:t>Διαγνωστική </a:t>
            </a:r>
            <a:r>
              <a:rPr lang="en-US" dirty="0"/>
              <a:t>HYS</a:t>
            </a:r>
            <a:endParaRPr lang="el-GR" dirty="0">
              <a:solidFill>
                <a:schemeClr val="tx2"/>
              </a:solidFill>
              <a:latin typeface="Cambria" pitchFamily="18" charset="0"/>
            </a:endParaRPr>
          </a:p>
        </p:txBody>
      </p:sp>
      <p:sp>
        <p:nvSpPr>
          <p:cNvPr id="15" name="Line 9"/>
          <p:cNvSpPr>
            <a:spLocks noChangeShapeType="1"/>
          </p:cNvSpPr>
          <p:nvPr/>
        </p:nvSpPr>
        <p:spPr bwMode="auto">
          <a:xfrm>
            <a:off x="1439863" y="1062038"/>
            <a:ext cx="6840538" cy="0"/>
          </a:xfrm>
          <a:prstGeom prst="line">
            <a:avLst/>
          </a:prstGeom>
          <a:noFill/>
          <a:ln w="9525">
            <a:solidFill>
              <a:schemeClr val="tx1"/>
            </a:solidFill>
            <a:round/>
            <a:headEnd/>
            <a:tailEnd/>
          </a:ln>
        </p:spPr>
        <p:txBody>
          <a:bodyPr/>
          <a:lstStyle/>
          <a:p>
            <a:endParaRPr lang="el-GR"/>
          </a:p>
        </p:txBody>
      </p:sp>
      <p:sp>
        <p:nvSpPr>
          <p:cNvPr id="16" name="Line 10"/>
          <p:cNvSpPr>
            <a:spLocks noChangeShapeType="1"/>
          </p:cNvSpPr>
          <p:nvPr/>
        </p:nvSpPr>
        <p:spPr bwMode="auto">
          <a:xfrm>
            <a:off x="1655763" y="990600"/>
            <a:ext cx="6840538" cy="0"/>
          </a:xfrm>
          <a:prstGeom prst="line">
            <a:avLst/>
          </a:prstGeom>
          <a:noFill/>
          <a:ln w="28575">
            <a:solidFill>
              <a:schemeClr val="tx1"/>
            </a:solidFill>
            <a:round/>
            <a:headEnd/>
            <a:tailEnd/>
          </a:ln>
        </p:spPr>
        <p:txBody>
          <a:bodyPr/>
          <a:lstStyle/>
          <a:p>
            <a:endParaRPr lang="el-GR"/>
          </a:p>
        </p:txBody>
      </p:sp>
      <p:sp>
        <p:nvSpPr>
          <p:cNvPr id="17" name="Rectangle 11"/>
          <p:cNvSpPr>
            <a:spLocks noChangeArrowheads="1"/>
          </p:cNvSpPr>
          <p:nvPr/>
        </p:nvSpPr>
        <p:spPr bwMode="auto">
          <a:xfrm>
            <a:off x="747738" y="1004871"/>
            <a:ext cx="7467600" cy="457200"/>
          </a:xfrm>
          <a:prstGeom prst="rect">
            <a:avLst/>
          </a:prstGeom>
          <a:noFill/>
          <a:ln w="9525">
            <a:noFill/>
            <a:miter lim="800000"/>
            <a:headEnd/>
            <a:tailEnd/>
          </a:ln>
        </p:spPr>
        <p:txBody>
          <a:bodyPr anchor="ctr"/>
          <a:lstStyle/>
          <a:p>
            <a:pPr algn="r"/>
            <a:r>
              <a:rPr lang="el-GR" sz="1800" b="1" dirty="0" err="1">
                <a:solidFill>
                  <a:srgbClr val="CC3300"/>
                </a:solidFill>
                <a:latin typeface="Cambria" pitchFamily="18" charset="0"/>
              </a:rPr>
              <a:t>Υπερφασματική</a:t>
            </a:r>
            <a:endParaRPr lang="en-US" sz="1800" b="1" dirty="0">
              <a:solidFill>
                <a:schemeClr val="accent6">
                  <a:lumMod val="75000"/>
                </a:schemeClr>
              </a:solidFill>
              <a:latin typeface="Cambria" pitchFamily="18" charset="0"/>
            </a:endParaRPr>
          </a:p>
        </p:txBody>
      </p:sp>
      <p:sp>
        <p:nvSpPr>
          <p:cNvPr id="18" name="Rectangle 5"/>
          <p:cNvSpPr txBox="1">
            <a:spLocks noChangeArrowheads="1"/>
          </p:cNvSpPr>
          <p:nvPr/>
        </p:nvSpPr>
        <p:spPr bwMode="auto">
          <a:xfrm>
            <a:off x="642910" y="2143116"/>
            <a:ext cx="7858125" cy="24288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40000"/>
              </a:spcBef>
              <a:spcAft>
                <a:spcPct val="0"/>
              </a:spcAft>
              <a:buClrTx/>
              <a:buSzTx/>
              <a:buFontTx/>
              <a:buChar char="•"/>
              <a:tabLst/>
              <a:defRPr/>
            </a:pPr>
            <a:r>
              <a:rPr kumimoji="0" lang="el-GR" sz="2000" b="0" i="0" u="none" strike="noStrike" kern="0" cap="none" spc="0" normalizeH="0" baseline="0" noProof="0" dirty="0">
                <a:ln>
                  <a:noFill/>
                </a:ln>
                <a:solidFill>
                  <a:schemeClr val="tx1"/>
                </a:solidFill>
                <a:effectLst/>
                <a:uLnTx/>
                <a:uFillTx/>
                <a:latin typeface="Book Antiqua" pitchFamily="18" charset="0"/>
                <a:ea typeface="+mn-ea"/>
                <a:cs typeface="+mn-cs"/>
              </a:rPr>
              <a:t>Το “Έξυπνο Μάτι” που συνοδεύει τη συμβατική </a:t>
            </a:r>
            <a:r>
              <a:rPr kumimoji="0" lang="el-GR" sz="2000" b="0" i="0" u="none" strike="noStrike" kern="0" cap="none" spc="0" normalizeH="0" baseline="0" noProof="0" dirty="0" err="1">
                <a:ln>
                  <a:noFill/>
                </a:ln>
                <a:solidFill>
                  <a:schemeClr val="tx1"/>
                </a:solidFill>
                <a:effectLst/>
                <a:uLnTx/>
                <a:uFillTx/>
                <a:latin typeface="Book Antiqua" pitchFamily="18" charset="0"/>
                <a:ea typeface="+mn-ea"/>
                <a:cs typeface="+mn-cs"/>
              </a:rPr>
              <a:t>υστεροσκόπηση</a:t>
            </a:r>
            <a:endParaRPr kumimoji="0" lang="el-GR" sz="2000" b="0" i="0" u="none" strike="noStrike" kern="0" cap="none" spc="0" normalizeH="0" baseline="0" noProof="0" dirty="0">
              <a:ln>
                <a:noFill/>
              </a:ln>
              <a:solidFill>
                <a:schemeClr val="tx1"/>
              </a:solidFill>
              <a:effectLst/>
              <a:uLnTx/>
              <a:uFillTx/>
              <a:latin typeface="Book Antiqua" pitchFamily="18" charset="0"/>
              <a:ea typeface="+mn-ea"/>
              <a:cs typeface="+mn-cs"/>
            </a:endParaRPr>
          </a:p>
          <a:p>
            <a:pPr marL="342900" marR="0" lvl="0" indent="-342900" algn="l" defTabSz="914400" rtl="0" eaLnBrk="1" fontAlgn="base" latinLnBrk="0" hangingPunct="1">
              <a:lnSpc>
                <a:spcPct val="100000"/>
              </a:lnSpc>
              <a:spcBef>
                <a:spcPct val="40000"/>
              </a:spcBef>
              <a:spcAft>
                <a:spcPct val="0"/>
              </a:spcAft>
              <a:buClrTx/>
              <a:buSzTx/>
              <a:buFontTx/>
              <a:buChar char="•"/>
              <a:tabLst/>
              <a:defRPr/>
            </a:pPr>
            <a:r>
              <a:rPr kumimoji="0" lang="el-GR" sz="2000" b="0" i="0" u="none" strike="noStrike" kern="0" cap="none" spc="0" normalizeH="0" baseline="0" noProof="0" dirty="0" err="1">
                <a:ln>
                  <a:noFill/>
                </a:ln>
                <a:solidFill>
                  <a:schemeClr val="tx1"/>
                </a:solidFill>
                <a:effectLst/>
                <a:uLnTx/>
                <a:uFillTx/>
                <a:latin typeface="Book Antiqua" pitchFamily="18" charset="0"/>
                <a:ea typeface="+mn-ea"/>
                <a:cs typeface="+mn-cs"/>
              </a:rPr>
              <a:t>Φορητότητα</a:t>
            </a:r>
            <a:r>
              <a:rPr kumimoji="0" lang="el-GR" sz="2000" b="0" i="0" u="none" strike="noStrike" kern="0" cap="none" spc="0" normalizeH="0" baseline="0" noProof="0" dirty="0">
                <a:ln>
                  <a:noFill/>
                </a:ln>
                <a:solidFill>
                  <a:schemeClr val="tx1"/>
                </a:solidFill>
                <a:effectLst/>
                <a:uLnTx/>
                <a:uFillTx/>
                <a:latin typeface="Book Antiqua" pitchFamily="18" charset="0"/>
                <a:ea typeface="+mn-ea"/>
                <a:cs typeface="+mn-cs"/>
              </a:rPr>
              <a:t>, Ασφάλεια, </a:t>
            </a:r>
            <a:r>
              <a:rPr kumimoji="0" lang="el-GR" sz="2000" b="0" i="0" u="none" strike="noStrike" kern="0" cap="none" spc="0" normalizeH="0" baseline="0" noProof="0" dirty="0" err="1">
                <a:ln>
                  <a:noFill/>
                </a:ln>
                <a:solidFill>
                  <a:schemeClr val="tx1"/>
                </a:solidFill>
                <a:effectLst/>
                <a:uLnTx/>
                <a:uFillTx/>
                <a:latin typeface="Book Antiqua" pitchFamily="18" charset="0"/>
                <a:ea typeface="+mn-ea"/>
                <a:cs typeface="+mn-cs"/>
              </a:rPr>
              <a:t>Εξελιξιμότητα</a:t>
            </a:r>
            <a:endParaRPr kumimoji="0" lang="el-GR" sz="2000" b="0" i="0" u="none" strike="noStrike" kern="0" cap="none" spc="0" normalizeH="0" baseline="0" noProof="0" dirty="0">
              <a:ln>
                <a:noFill/>
              </a:ln>
              <a:solidFill>
                <a:schemeClr val="tx1"/>
              </a:solidFill>
              <a:effectLst/>
              <a:uLnTx/>
              <a:uFillTx/>
              <a:latin typeface="Book Antiqua" pitchFamily="18" charset="0"/>
              <a:ea typeface="+mn-ea"/>
              <a:cs typeface="+mn-cs"/>
            </a:endParaRPr>
          </a:p>
          <a:p>
            <a:pPr marL="342900" marR="0" lvl="0" indent="-342900" algn="l" defTabSz="914400" rtl="0" eaLnBrk="1" fontAlgn="base" latinLnBrk="0" hangingPunct="1">
              <a:lnSpc>
                <a:spcPct val="100000"/>
              </a:lnSpc>
              <a:spcBef>
                <a:spcPct val="40000"/>
              </a:spcBef>
              <a:spcAft>
                <a:spcPct val="0"/>
              </a:spcAft>
              <a:buClrTx/>
              <a:buSzTx/>
              <a:buFontTx/>
              <a:buChar char="•"/>
              <a:tabLst/>
              <a:defRPr/>
            </a:pPr>
            <a:r>
              <a:rPr kumimoji="0" lang="el-GR" sz="2000" b="0" i="0" u="none" strike="noStrike" kern="0" cap="none" spc="0" normalizeH="0" baseline="0" noProof="0" dirty="0">
                <a:ln>
                  <a:noFill/>
                </a:ln>
                <a:solidFill>
                  <a:schemeClr val="tx1"/>
                </a:solidFill>
                <a:effectLst/>
                <a:uLnTx/>
                <a:uFillTx/>
                <a:latin typeface="Book Antiqua" pitchFamily="18" charset="0"/>
                <a:ea typeface="+mn-ea"/>
                <a:cs typeface="+mn-cs"/>
              </a:rPr>
              <a:t>Μικρή καμπύλη εκμάθησης </a:t>
            </a:r>
          </a:p>
          <a:p>
            <a:pPr marL="342900" marR="0" lvl="0" indent="-342900" algn="l" defTabSz="914400" rtl="0" eaLnBrk="1" fontAlgn="base" latinLnBrk="0" hangingPunct="1">
              <a:lnSpc>
                <a:spcPct val="100000"/>
              </a:lnSpc>
              <a:spcBef>
                <a:spcPct val="40000"/>
              </a:spcBef>
              <a:spcAft>
                <a:spcPct val="0"/>
              </a:spcAft>
              <a:buClrTx/>
              <a:buSzTx/>
              <a:buFontTx/>
              <a:buChar char="•"/>
              <a:tabLst/>
              <a:defRPr/>
            </a:pPr>
            <a:r>
              <a:rPr kumimoji="0" lang="el-GR" sz="2000" b="0" i="0" u="none" strike="noStrike" kern="0" cap="none" spc="0" normalizeH="0" baseline="0" noProof="0" dirty="0">
                <a:ln>
                  <a:noFill/>
                </a:ln>
                <a:solidFill>
                  <a:schemeClr val="tx1"/>
                </a:solidFill>
                <a:effectLst/>
                <a:uLnTx/>
                <a:uFillTx/>
                <a:latin typeface="Book Antiqua" pitchFamily="18" charset="0"/>
                <a:ea typeface="+mn-ea"/>
                <a:cs typeface="+mn-cs"/>
              </a:rPr>
              <a:t>Ασφαλής και εύκολη οπτική βιοψία</a:t>
            </a:r>
          </a:p>
          <a:p>
            <a:pPr marL="342900" marR="0" lvl="0" indent="-342900" algn="l" defTabSz="914400" rtl="0" eaLnBrk="1" fontAlgn="base" latinLnBrk="0" hangingPunct="1">
              <a:lnSpc>
                <a:spcPct val="100000"/>
              </a:lnSpc>
              <a:spcBef>
                <a:spcPct val="40000"/>
              </a:spcBef>
              <a:spcAft>
                <a:spcPct val="0"/>
              </a:spcAft>
              <a:buClrTx/>
              <a:buSzTx/>
              <a:buFontTx/>
              <a:buChar char="•"/>
              <a:tabLst/>
              <a:defRPr/>
            </a:pPr>
            <a:r>
              <a:rPr kumimoji="0" lang="el-GR" sz="2000" b="0" i="0" u="none" strike="noStrike" kern="0" cap="none" spc="0" normalizeH="0" baseline="0" noProof="0" dirty="0">
                <a:ln>
                  <a:noFill/>
                </a:ln>
                <a:solidFill>
                  <a:schemeClr val="tx1"/>
                </a:solidFill>
                <a:effectLst/>
                <a:uLnTx/>
                <a:uFillTx/>
                <a:latin typeface="Book Antiqua" pitchFamily="18" charset="0"/>
                <a:ea typeface="+mn-ea"/>
                <a:cs typeface="+mn-cs"/>
              </a:rPr>
              <a:t>Μείωση της υποκειμενικότητας του </a:t>
            </a:r>
            <a:r>
              <a:rPr kumimoji="0" lang="el-GR" sz="2000" b="0" i="0" u="none" strike="noStrike" kern="0" cap="none" spc="0" normalizeH="0" baseline="0" noProof="0" dirty="0" err="1">
                <a:ln>
                  <a:noFill/>
                </a:ln>
                <a:solidFill>
                  <a:schemeClr val="tx1"/>
                </a:solidFill>
                <a:effectLst/>
                <a:uLnTx/>
                <a:uFillTx/>
                <a:latin typeface="Book Antiqua" pitchFamily="18" charset="0"/>
                <a:ea typeface="+mn-ea"/>
                <a:cs typeface="+mn-cs"/>
              </a:rPr>
              <a:t>υστεροσκόπου</a:t>
            </a:r>
            <a:endParaRPr kumimoji="0" lang="el-GR" sz="2000" b="0" i="0" u="none" strike="noStrike" kern="0" cap="none" spc="0" normalizeH="0" baseline="0" noProof="0" dirty="0">
              <a:ln>
                <a:noFill/>
              </a:ln>
              <a:solidFill>
                <a:schemeClr val="tx1"/>
              </a:solidFill>
              <a:effectLst/>
              <a:uLnTx/>
              <a:uFillTx/>
              <a:latin typeface="Book Antiqua" pitchFamily="18" charset="0"/>
              <a:ea typeface="+mn-ea"/>
              <a:cs typeface="+mn-cs"/>
            </a:endParaRPr>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p:cNvSpPr>
            <a:spLocks noChangeArrowheads="1"/>
          </p:cNvSpPr>
          <p:nvPr/>
        </p:nvSpPr>
        <p:spPr bwMode="auto">
          <a:xfrm>
            <a:off x="107950" y="590527"/>
            <a:ext cx="8229600" cy="647700"/>
          </a:xfrm>
          <a:prstGeom prst="rect">
            <a:avLst/>
          </a:prstGeom>
          <a:noFill/>
          <a:ln w="9525">
            <a:noFill/>
            <a:miter lim="800000"/>
            <a:headEnd/>
            <a:tailEnd/>
          </a:ln>
        </p:spPr>
        <p:txBody>
          <a:bodyPr anchor="ctr"/>
          <a:lstStyle/>
          <a:p>
            <a:endParaRPr lang="el-GR" sz="2000">
              <a:solidFill>
                <a:schemeClr val="tx2"/>
              </a:solidFill>
              <a:latin typeface="Book Antiqua" pitchFamily="18" charset="0"/>
            </a:endParaRPr>
          </a:p>
        </p:txBody>
      </p:sp>
      <p:sp>
        <p:nvSpPr>
          <p:cNvPr id="11" name="Line 7"/>
          <p:cNvSpPr>
            <a:spLocks noChangeShapeType="1"/>
          </p:cNvSpPr>
          <p:nvPr/>
        </p:nvSpPr>
        <p:spPr bwMode="auto">
          <a:xfrm>
            <a:off x="0" y="5954717"/>
            <a:ext cx="6119813" cy="0"/>
          </a:xfrm>
          <a:prstGeom prst="line">
            <a:avLst/>
          </a:prstGeom>
          <a:noFill/>
          <a:ln w="9525">
            <a:solidFill>
              <a:schemeClr val="tx1"/>
            </a:solidFill>
            <a:round/>
            <a:headEnd/>
            <a:tailEnd/>
          </a:ln>
        </p:spPr>
        <p:txBody>
          <a:bodyPr/>
          <a:lstStyle/>
          <a:p>
            <a:endParaRPr lang="el-GR"/>
          </a:p>
        </p:txBody>
      </p:sp>
      <p:sp>
        <p:nvSpPr>
          <p:cNvPr id="12" name="Line 8"/>
          <p:cNvSpPr>
            <a:spLocks noChangeShapeType="1"/>
          </p:cNvSpPr>
          <p:nvPr/>
        </p:nvSpPr>
        <p:spPr bwMode="auto">
          <a:xfrm flipV="1">
            <a:off x="215900" y="5881692"/>
            <a:ext cx="5688013" cy="1588"/>
          </a:xfrm>
          <a:prstGeom prst="line">
            <a:avLst/>
          </a:prstGeom>
          <a:noFill/>
          <a:ln w="28575">
            <a:solidFill>
              <a:schemeClr val="tx1"/>
            </a:solidFill>
            <a:round/>
            <a:headEnd/>
            <a:tailEnd/>
          </a:ln>
        </p:spPr>
        <p:txBody>
          <a:bodyPr/>
          <a:lstStyle/>
          <a:p>
            <a:endParaRPr lang="el-GR"/>
          </a:p>
        </p:txBody>
      </p:sp>
      <p:sp>
        <p:nvSpPr>
          <p:cNvPr id="13" name="Rectangle 3"/>
          <p:cNvSpPr txBox="1">
            <a:spLocks noChangeArrowheads="1"/>
          </p:cNvSpPr>
          <p:nvPr/>
        </p:nvSpPr>
        <p:spPr bwMode="auto">
          <a:xfrm>
            <a:off x="2143108" y="6000768"/>
            <a:ext cx="3990975" cy="7143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indent="-342900" algn="r">
              <a:spcBef>
                <a:spcPct val="20000"/>
              </a:spcBef>
            </a:pPr>
            <a:r>
              <a:rPr kumimoji="0" lang="en-US" sz="1800" b="0" i="1" u="none" strike="noStrike" kern="0" cap="none" spc="0" normalizeH="0" baseline="0" noProof="0" dirty="0">
                <a:ln>
                  <a:noFill/>
                </a:ln>
                <a:solidFill>
                  <a:srgbClr val="082F86"/>
                </a:solidFill>
                <a:effectLst/>
                <a:uLnTx/>
                <a:uFillTx/>
                <a:latin typeface="+mn-lt"/>
                <a:ea typeface="+mn-ea"/>
                <a:cs typeface="+mn-cs"/>
              </a:rPr>
              <a:t>HYS… </a:t>
            </a:r>
            <a:r>
              <a:rPr kumimoji="0" lang="en-US" sz="1800" b="0" i="1" u="none" strike="noStrike" kern="0" cap="none" spc="0" normalizeH="0" baseline="0" noProof="0" dirty="0" err="1">
                <a:ln>
                  <a:noFill/>
                </a:ln>
                <a:solidFill>
                  <a:srgbClr val="082F86"/>
                </a:solidFill>
                <a:effectLst/>
                <a:uLnTx/>
                <a:uFillTx/>
                <a:latin typeface="+mn-lt"/>
                <a:ea typeface="+mn-ea"/>
                <a:cs typeface="+mn-cs"/>
              </a:rPr>
              <a:t>Pantaleoni</a:t>
            </a:r>
            <a:r>
              <a:rPr kumimoji="0" lang="en-US" sz="1800" b="0" i="1" u="none" strike="noStrike" kern="0" cap="none" spc="0" normalizeH="0" baseline="0" noProof="0" dirty="0">
                <a:ln>
                  <a:noFill/>
                </a:ln>
                <a:solidFill>
                  <a:srgbClr val="082F86"/>
                </a:solidFill>
                <a:effectLst/>
                <a:uLnTx/>
                <a:uFillTx/>
                <a:latin typeface="+mn-lt"/>
                <a:ea typeface="+mn-ea"/>
                <a:cs typeface="+mn-cs"/>
              </a:rPr>
              <a:t>… </a:t>
            </a:r>
            <a:r>
              <a:rPr kumimoji="0" lang="el-GR" sz="1800" b="0" i="1" u="none" strike="noStrike" kern="0" cap="none" spc="0" normalizeH="0" baseline="0" noProof="0" dirty="0">
                <a:ln>
                  <a:noFill/>
                </a:ln>
                <a:solidFill>
                  <a:srgbClr val="082F86"/>
                </a:solidFill>
                <a:effectLst/>
                <a:uLnTx/>
                <a:uFillTx/>
                <a:latin typeface="+mn-lt"/>
                <a:ea typeface="+mn-ea"/>
                <a:cs typeface="+mn-cs"/>
              </a:rPr>
              <a:t>Σήμερα</a:t>
            </a:r>
            <a:br>
              <a:rPr kumimoji="0" lang="el-GR" sz="1800" b="0" i="1" u="none" strike="noStrike" kern="0" cap="none" spc="0" normalizeH="0" baseline="0" noProof="0" dirty="0">
                <a:ln>
                  <a:noFill/>
                </a:ln>
                <a:solidFill>
                  <a:srgbClr val="082F86"/>
                </a:solidFill>
                <a:effectLst/>
                <a:uLnTx/>
                <a:uFillTx/>
                <a:latin typeface="+mn-lt"/>
                <a:ea typeface="+mn-ea"/>
                <a:cs typeface="+mn-cs"/>
              </a:rPr>
            </a:br>
            <a:r>
              <a:rPr lang="el-GR" sz="1800" dirty="0">
                <a:solidFill>
                  <a:srgbClr val="CC3300"/>
                </a:solidFill>
                <a:latin typeface="Cambria" pitchFamily="18" charset="0"/>
              </a:rPr>
              <a:t>Υπέρβαση των ορίων της</a:t>
            </a:r>
            <a:endParaRPr lang="el-GR" sz="2000" b="1" dirty="0">
              <a:solidFill>
                <a:srgbClr val="CC3300"/>
              </a:solidFill>
              <a:latin typeface="Cambria" pitchFamily="18" charset="0"/>
            </a:endParaRPr>
          </a:p>
          <a:p>
            <a:pPr marL="342900" indent="-342900" algn="r">
              <a:spcBef>
                <a:spcPct val="20000"/>
              </a:spcBef>
            </a:pPr>
            <a:endParaRPr lang="el-GR" sz="1800" dirty="0">
              <a:solidFill>
                <a:srgbClr val="CC3300"/>
              </a:solidFill>
              <a:latin typeface="Cambria" pitchFamily="18" charset="0"/>
            </a:endParaRPr>
          </a:p>
          <a:p>
            <a:pPr marL="342900" marR="0" lvl="0" indent="-342900" algn="r" defTabSz="914400" rtl="0" eaLnBrk="1" fontAlgn="base" latinLnBrk="0" hangingPunct="1">
              <a:lnSpc>
                <a:spcPct val="100000"/>
              </a:lnSpc>
              <a:spcBef>
                <a:spcPct val="20000"/>
              </a:spcBef>
              <a:spcAft>
                <a:spcPct val="0"/>
              </a:spcAft>
              <a:buClrTx/>
              <a:buSzTx/>
              <a:buFontTx/>
              <a:buNone/>
              <a:tabLst/>
              <a:defRPr/>
            </a:pPr>
            <a:endParaRPr kumimoji="0" lang="el-GR" sz="1800" b="0" i="1" u="none" strike="noStrike" kern="0" cap="none" spc="0" normalizeH="0" baseline="0" noProof="0" dirty="0">
              <a:ln>
                <a:noFill/>
              </a:ln>
              <a:solidFill>
                <a:srgbClr val="082F86"/>
              </a:solidFill>
              <a:effectLst/>
              <a:uLnTx/>
              <a:uFillTx/>
              <a:latin typeface="+mn-lt"/>
              <a:ea typeface="+mn-ea"/>
              <a:cs typeface="+mn-cs"/>
            </a:endParaRPr>
          </a:p>
        </p:txBody>
      </p:sp>
      <p:sp>
        <p:nvSpPr>
          <p:cNvPr id="14" name="Rectangle 5"/>
          <p:cNvSpPr>
            <a:spLocks noChangeArrowheads="1"/>
          </p:cNvSpPr>
          <p:nvPr/>
        </p:nvSpPr>
        <p:spPr bwMode="auto">
          <a:xfrm>
            <a:off x="685800" y="142852"/>
            <a:ext cx="7467600" cy="381000"/>
          </a:xfrm>
          <a:prstGeom prst="rect">
            <a:avLst/>
          </a:prstGeom>
          <a:noFill/>
          <a:ln w="9525">
            <a:noFill/>
            <a:miter lim="800000"/>
            <a:headEnd/>
            <a:tailEnd/>
          </a:ln>
        </p:spPr>
        <p:txBody>
          <a:bodyPr anchor="ctr"/>
          <a:lstStyle/>
          <a:p>
            <a:pPr algn="r"/>
            <a:r>
              <a:rPr lang="el-GR" dirty="0"/>
              <a:t>Διαγνωστική </a:t>
            </a:r>
            <a:r>
              <a:rPr lang="en-US" dirty="0"/>
              <a:t>HYS</a:t>
            </a:r>
            <a:endParaRPr lang="el-GR" dirty="0">
              <a:solidFill>
                <a:schemeClr val="tx2"/>
              </a:solidFill>
              <a:latin typeface="Cambria" pitchFamily="18" charset="0"/>
            </a:endParaRPr>
          </a:p>
        </p:txBody>
      </p:sp>
      <p:sp>
        <p:nvSpPr>
          <p:cNvPr id="15" name="Line 9"/>
          <p:cNvSpPr>
            <a:spLocks noChangeShapeType="1"/>
          </p:cNvSpPr>
          <p:nvPr/>
        </p:nvSpPr>
        <p:spPr bwMode="auto">
          <a:xfrm>
            <a:off x="1439863" y="671490"/>
            <a:ext cx="6840538" cy="0"/>
          </a:xfrm>
          <a:prstGeom prst="line">
            <a:avLst/>
          </a:prstGeom>
          <a:noFill/>
          <a:ln w="9525">
            <a:solidFill>
              <a:schemeClr val="tx1"/>
            </a:solidFill>
            <a:round/>
            <a:headEnd/>
            <a:tailEnd/>
          </a:ln>
        </p:spPr>
        <p:txBody>
          <a:bodyPr/>
          <a:lstStyle/>
          <a:p>
            <a:endParaRPr lang="el-GR"/>
          </a:p>
        </p:txBody>
      </p:sp>
      <p:sp>
        <p:nvSpPr>
          <p:cNvPr id="16" name="Line 10"/>
          <p:cNvSpPr>
            <a:spLocks noChangeShapeType="1"/>
          </p:cNvSpPr>
          <p:nvPr/>
        </p:nvSpPr>
        <p:spPr bwMode="auto">
          <a:xfrm>
            <a:off x="1655763" y="600052"/>
            <a:ext cx="6840538" cy="0"/>
          </a:xfrm>
          <a:prstGeom prst="line">
            <a:avLst/>
          </a:prstGeom>
          <a:noFill/>
          <a:ln w="28575">
            <a:solidFill>
              <a:schemeClr val="tx1"/>
            </a:solidFill>
            <a:round/>
            <a:headEnd/>
            <a:tailEnd/>
          </a:ln>
        </p:spPr>
        <p:txBody>
          <a:bodyPr/>
          <a:lstStyle/>
          <a:p>
            <a:endParaRPr lang="el-GR"/>
          </a:p>
        </p:txBody>
      </p:sp>
      <p:sp>
        <p:nvSpPr>
          <p:cNvPr id="17" name="Rectangle 11"/>
          <p:cNvSpPr>
            <a:spLocks noChangeArrowheads="1"/>
          </p:cNvSpPr>
          <p:nvPr/>
        </p:nvSpPr>
        <p:spPr bwMode="auto">
          <a:xfrm>
            <a:off x="747738" y="614323"/>
            <a:ext cx="7467600" cy="457200"/>
          </a:xfrm>
          <a:prstGeom prst="rect">
            <a:avLst/>
          </a:prstGeom>
          <a:noFill/>
          <a:ln w="9525">
            <a:noFill/>
            <a:miter lim="800000"/>
            <a:headEnd/>
            <a:tailEnd/>
          </a:ln>
        </p:spPr>
        <p:txBody>
          <a:bodyPr anchor="ctr"/>
          <a:lstStyle/>
          <a:p>
            <a:pPr algn="r"/>
            <a:r>
              <a:rPr lang="el-GR" sz="1800" b="1" dirty="0" err="1">
                <a:solidFill>
                  <a:srgbClr val="CC3300"/>
                </a:solidFill>
                <a:latin typeface="Cambria" pitchFamily="18" charset="0"/>
              </a:rPr>
              <a:t>Υπερφασματική</a:t>
            </a:r>
            <a:endParaRPr lang="en-US" sz="1800" b="1" dirty="0">
              <a:solidFill>
                <a:schemeClr val="accent6">
                  <a:lumMod val="75000"/>
                </a:schemeClr>
              </a:solidFill>
              <a:latin typeface="Cambria" pitchFamily="18" charset="0"/>
            </a:endParaRPr>
          </a:p>
        </p:txBody>
      </p:sp>
      <p:sp>
        <p:nvSpPr>
          <p:cNvPr id="18" name="Rectangle 3"/>
          <p:cNvSpPr txBox="1">
            <a:spLocks noChangeArrowheads="1"/>
          </p:cNvSpPr>
          <p:nvPr/>
        </p:nvSpPr>
        <p:spPr bwMode="auto">
          <a:xfrm>
            <a:off x="3929058" y="3643314"/>
            <a:ext cx="4500594" cy="164307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1" fontAlgn="base" latinLnBrk="0" hangingPunct="1">
              <a:lnSpc>
                <a:spcPct val="100000"/>
              </a:lnSpc>
              <a:spcBef>
                <a:spcPct val="20000"/>
              </a:spcBef>
              <a:spcAft>
                <a:spcPct val="0"/>
              </a:spcAft>
              <a:buClrTx/>
              <a:buSzTx/>
              <a:buFontTx/>
              <a:buNone/>
              <a:tabLst/>
              <a:defRPr/>
            </a:pPr>
            <a:r>
              <a:rPr kumimoji="0" lang="en-US" sz="1400" b="1" i="1" u="none" strike="noStrike" kern="0" cap="none" spc="0" normalizeH="0" baseline="0" noProof="0" dirty="0">
                <a:ln>
                  <a:noFill/>
                </a:ln>
                <a:solidFill>
                  <a:srgbClr val="000099"/>
                </a:solidFill>
                <a:effectLst/>
                <a:uLnTx/>
                <a:uFillTx/>
                <a:latin typeface="Book Antiqua" pitchFamily="18" charset="0"/>
                <a:ea typeface="+mn-ea"/>
                <a:cs typeface="+mn-cs"/>
              </a:rPr>
              <a:t>35th Annual</a:t>
            </a:r>
            <a:r>
              <a:rPr kumimoji="0" lang="el-GR" sz="1400" b="1" i="1" u="none" strike="noStrike" kern="0" cap="none" spc="0" normalizeH="0" baseline="0" noProof="0" dirty="0">
                <a:ln>
                  <a:noFill/>
                </a:ln>
                <a:solidFill>
                  <a:srgbClr val="000099"/>
                </a:solidFill>
                <a:effectLst/>
                <a:uLnTx/>
                <a:uFillTx/>
                <a:latin typeface="Book Antiqua" pitchFamily="18" charset="0"/>
                <a:ea typeface="+mn-ea"/>
                <a:cs typeface="+mn-cs"/>
              </a:rPr>
              <a:t> </a:t>
            </a:r>
            <a:r>
              <a:rPr kumimoji="0" lang="en-US" sz="1400" b="1" i="1" u="none" strike="noStrike" kern="0" cap="none" spc="0" normalizeH="0" baseline="0" noProof="0" dirty="0">
                <a:ln>
                  <a:noFill/>
                </a:ln>
                <a:solidFill>
                  <a:srgbClr val="000099"/>
                </a:solidFill>
                <a:effectLst/>
                <a:uLnTx/>
                <a:uFillTx/>
                <a:latin typeface="Book Antiqua" pitchFamily="18" charset="0"/>
                <a:ea typeface="+mn-ea"/>
                <a:cs typeface="+mn-cs"/>
              </a:rPr>
              <a:t>International Conference of the IEEE </a:t>
            </a:r>
            <a:br>
              <a:rPr kumimoji="0" lang="el-GR" sz="1400" b="1" i="1" u="none" strike="noStrike" kern="0" cap="none" spc="0" normalizeH="0" baseline="0" noProof="0" dirty="0">
                <a:ln>
                  <a:noFill/>
                </a:ln>
                <a:solidFill>
                  <a:srgbClr val="000099"/>
                </a:solidFill>
                <a:effectLst/>
                <a:uLnTx/>
                <a:uFillTx/>
                <a:latin typeface="Book Antiqua" pitchFamily="18" charset="0"/>
                <a:ea typeface="+mn-ea"/>
                <a:cs typeface="+mn-cs"/>
              </a:rPr>
            </a:br>
            <a:r>
              <a:rPr kumimoji="0" lang="en-US" sz="1400" b="1" i="1" u="none" strike="noStrike" kern="0" cap="none" spc="0" normalizeH="0" baseline="0" noProof="0" dirty="0">
                <a:ln>
                  <a:noFill/>
                </a:ln>
                <a:solidFill>
                  <a:srgbClr val="000099"/>
                </a:solidFill>
                <a:effectLst/>
                <a:uLnTx/>
                <a:uFillTx/>
                <a:latin typeface="Book Antiqua" pitchFamily="18" charset="0"/>
                <a:ea typeface="+mn-ea"/>
                <a:cs typeface="+mn-cs"/>
              </a:rPr>
              <a:t>Engineering in</a:t>
            </a:r>
            <a:r>
              <a:rPr kumimoji="0" lang="el-GR" sz="1400" b="1" i="1" u="none" strike="noStrike" kern="0" cap="none" spc="0" normalizeH="0" baseline="0" noProof="0" dirty="0">
                <a:ln>
                  <a:noFill/>
                </a:ln>
                <a:solidFill>
                  <a:srgbClr val="000099"/>
                </a:solidFill>
                <a:effectLst/>
                <a:uLnTx/>
                <a:uFillTx/>
                <a:latin typeface="Book Antiqua" pitchFamily="18" charset="0"/>
                <a:ea typeface="+mn-ea"/>
                <a:cs typeface="+mn-cs"/>
              </a:rPr>
              <a:t> </a:t>
            </a:r>
            <a:r>
              <a:rPr kumimoji="0" lang="en-US" sz="1400" b="1" i="1" u="none" strike="noStrike" kern="0" cap="none" spc="0" normalizeH="0" baseline="0" noProof="0" dirty="0">
                <a:ln>
                  <a:noFill/>
                </a:ln>
                <a:solidFill>
                  <a:srgbClr val="000099"/>
                </a:solidFill>
                <a:effectLst/>
                <a:uLnTx/>
                <a:uFillTx/>
                <a:latin typeface="Book Antiqua" pitchFamily="18" charset="0"/>
                <a:ea typeface="+mn-ea"/>
                <a:cs typeface="+mn-cs"/>
              </a:rPr>
              <a:t>Medicine and Biology Society (EMBC'13) </a:t>
            </a:r>
            <a:br>
              <a:rPr kumimoji="0" lang="el-GR" sz="1400" b="1" i="1" u="none" strike="noStrike" kern="0" cap="none" spc="0" normalizeH="0" baseline="0" noProof="0" dirty="0">
                <a:ln>
                  <a:noFill/>
                </a:ln>
                <a:solidFill>
                  <a:srgbClr val="000099"/>
                </a:solidFill>
                <a:effectLst/>
                <a:uLnTx/>
                <a:uFillTx/>
                <a:latin typeface="Book Antiqua" pitchFamily="18" charset="0"/>
                <a:ea typeface="+mn-ea"/>
                <a:cs typeface="+mn-cs"/>
              </a:rPr>
            </a:br>
            <a:r>
              <a:rPr kumimoji="0" lang="en-US" sz="1400" b="1" i="1" u="none" strike="noStrike" kern="0" cap="none" spc="0" normalizeH="0" baseline="0" noProof="0" dirty="0">
                <a:ln>
                  <a:noFill/>
                </a:ln>
                <a:solidFill>
                  <a:srgbClr val="000099"/>
                </a:solidFill>
                <a:effectLst/>
                <a:uLnTx/>
                <a:uFillTx/>
                <a:latin typeface="Book Antiqua" pitchFamily="18" charset="0"/>
                <a:ea typeface="+mn-ea"/>
                <a:cs typeface="+mn-cs"/>
              </a:rPr>
              <a:t>Osaka</a:t>
            </a:r>
            <a:r>
              <a:rPr kumimoji="0" lang="el-GR" sz="1400" b="1" i="1" u="none" strike="noStrike" kern="0" cap="none" spc="0" normalizeH="0" baseline="0" noProof="0" dirty="0">
                <a:ln>
                  <a:noFill/>
                </a:ln>
                <a:solidFill>
                  <a:srgbClr val="000099"/>
                </a:solidFill>
                <a:effectLst/>
                <a:uLnTx/>
                <a:uFillTx/>
                <a:latin typeface="Book Antiqua" pitchFamily="18" charset="0"/>
                <a:ea typeface="+mn-ea"/>
                <a:cs typeface="+mn-cs"/>
              </a:rPr>
              <a:t> </a:t>
            </a:r>
            <a:r>
              <a:rPr kumimoji="0" lang="en-US" sz="1400" b="1" i="1" u="none" strike="noStrike" kern="0" cap="none" spc="0" normalizeH="0" baseline="0" noProof="0" dirty="0">
                <a:ln>
                  <a:noFill/>
                </a:ln>
                <a:solidFill>
                  <a:srgbClr val="000099"/>
                </a:solidFill>
                <a:effectLst/>
                <a:uLnTx/>
                <a:uFillTx/>
                <a:latin typeface="Book Antiqua" pitchFamily="18" charset="0"/>
                <a:ea typeface="+mn-ea"/>
                <a:cs typeface="+mn-cs"/>
              </a:rPr>
              <a:t>International Convention Center, </a:t>
            </a:r>
            <a:br>
              <a:rPr kumimoji="0" lang="el-GR" sz="1400" b="1" i="1" u="none" strike="noStrike" kern="0" cap="none" spc="0" normalizeH="0" baseline="0" noProof="0" dirty="0">
                <a:ln>
                  <a:noFill/>
                </a:ln>
                <a:solidFill>
                  <a:srgbClr val="000099"/>
                </a:solidFill>
                <a:effectLst/>
                <a:uLnTx/>
                <a:uFillTx/>
                <a:latin typeface="Book Antiqua" pitchFamily="18" charset="0"/>
                <a:ea typeface="+mn-ea"/>
                <a:cs typeface="+mn-cs"/>
              </a:rPr>
            </a:br>
            <a:r>
              <a:rPr kumimoji="0" lang="en-US" sz="1400" b="1" i="1" u="none" strike="noStrike" kern="0" cap="none" spc="0" normalizeH="0" baseline="0" noProof="0" dirty="0">
                <a:ln>
                  <a:noFill/>
                </a:ln>
                <a:solidFill>
                  <a:srgbClr val="000099"/>
                </a:solidFill>
                <a:effectLst/>
                <a:uLnTx/>
                <a:uFillTx/>
                <a:latin typeface="Book Antiqua" pitchFamily="18" charset="0"/>
                <a:ea typeface="+mn-ea"/>
                <a:cs typeface="+mn-cs"/>
              </a:rPr>
              <a:t>Japan on July3-7, 2013. </a:t>
            </a:r>
            <a:endParaRPr kumimoji="0" lang="el-GR" sz="1400" b="1" i="1" u="none" strike="noStrike" kern="0" cap="none" spc="0" normalizeH="0" baseline="0" noProof="0" dirty="0">
              <a:ln>
                <a:noFill/>
              </a:ln>
              <a:solidFill>
                <a:srgbClr val="000099"/>
              </a:solidFill>
              <a:effectLst/>
              <a:uLnTx/>
              <a:uFillTx/>
              <a:latin typeface="Book Antiqua" pitchFamily="18" charset="0"/>
              <a:ea typeface="+mn-ea"/>
              <a:cs typeface="+mn-cs"/>
            </a:endParaRPr>
          </a:p>
        </p:txBody>
      </p:sp>
      <p:pic>
        <p:nvPicPr>
          <p:cNvPr id="19" name="Picture 4" descr="Χωρίς τίτλο"/>
          <p:cNvPicPr>
            <a:picLocks noChangeAspect="1" noChangeArrowheads="1"/>
          </p:cNvPicPr>
          <p:nvPr/>
        </p:nvPicPr>
        <p:blipFill>
          <a:blip r:embed="rId3" cstate="email">
            <a:lum bright="6000" contrast="6000"/>
            <a:extLst>
              <a:ext uri="{28A0092B-C50C-407E-A947-70E740481C1C}">
                <a14:useLocalDpi xmlns:a14="http://schemas.microsoft.com/office/drawing/2010/main"/>
              </a:ext>
            </a:extLst>
          </a:blip>
          <a:srcRect/>
          <a:stretch>
            <a:fillRect/>
          </a:stretch>
        </p:blipFill>
        <p:spPr bwMode="auto">
          <a:xfrm>
            <a:off x="571472" y="1285860"/>
            <a:ext cx="7826375" cy="1800225"/>
          </a:xfrm>
          <a:prstGeom prst="rect">
            <a:avLst/>
          </a:prstGeom>
          <a:noFill/>
          <a:ln w="9525">
            <a:solidFill>
              <a:srgbClr val="CC0000"/>
            </a:solidFill>
            <a:miter lim="800000"/>
            <a:headEnd/>
            <a:tailEnd/>
          </a:ln>
        </p:spPr>
      </p:pic>
      <p:pic>
        <p:nvPicPr>
          <p:cNvPr id="167938"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0034" y="3643314"/>
            <a:ext cx="3128901" cy="2095502"/>
          </a:xfrm>
          <a:prstGeom prst="rect">
            <a:avLst/>
          </a:prstGeom>
          <a:noFill/>
          <a:ln w="9525">
            <a:noFill/>
            <a:miter lim="800000"/>
            <a:headEnd/>
            <a:tailEnd/>
          </a:ln>
          <a:effectLst/>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l="8269" r="8450" b="17497"/>
          <a:stretch>
            <a:fillRect/>
          </a:stretch>
        </p:blipFill>
        <p:spPr bwMode="auto">
          <a:xfrm>
            <a:off x="0" y="0"/>
            <a:ext cx="9144000" cy="6858000"/>
          </a:xfrm>
          <a:prstGeom prst="rect">
            <a:avLst/>
          </a:prstGeom>
          <a:noFill/>
          <a:ln w="9525">
            <a:noFill/>
            <a:miter lim="800000"/>
            <a:headEnd/>
            <a:tailEnd/>
          </a:ln>
        </p:spPr>
      </p:pic>
      <p:sp>
        <p:nvSpPr>
          <p:cNvPr id="13316" name="Rectangle 4"/>
          <p:cNvSpPr>
            <a:spLocks noChangeArrowheads="1"/>
          </p:cNvSpPr>
          <p:nvPr/>
        </p:nvSpPr>
        <p:spPr bwMode="auto">
          <a:xfrm>
            <a:off x="1571604" y="1951531"/>
            <a:ext cx="5500726" cy="2477601"/>
          </a:xfrm>
          <a:prstGeom prst="rect">
            <a:avLst/>
          </a:prstGeom>
          <a:noFill/>
          <a:ln w="9525">
            <a:noFill/>
            <a:miter lim="800000"/>
            <a:headEnd/>
            <a:tailEnd/>
          </a:ln>
        </p:spPr>
        <p:txBody>
          <a:bodyPr wrap="square">
            <a:spAutoFit/>
          </a:bodyPr>
          <a:lstStyle/>
          <a:p>
            <a:pPr marL="0" indent="0" algn="ctr" eaLnBrk="1" hangingPunct="1">
              <a:lnSpc>
                <a:spcPts val="3100"/>
              </a:lnSpc>
              <a:spcBef>
                <a:spcPts val="600"/>
              </a:spcBef>
              <a:buFontTx/>
              <a:buNone/>
              <a:defRPr/>
            </a:pPr>
            <a:r>
              <a:rPr lang="el-GR" sz="2800" dirty="0"/>
              <a:t>Οι πρωτοπόροι της Ενδοσκόπησης αναζητούσαν τρόπους εξέτασης δια παρατηρήσεως των κοιλοτήτων του ανθρωπίνου σώματος, χωρίς να διαθέτουν εξελιγμένη τεχνολογική υποστήριξη</a:t>
            </a:r>
          </a:p>
        </p:txBody>
      </p:sp>
      <p:sp>
        <p:nvSpPr>
          <p:cNvPr id="13317" name="Rectangle 5"/>
          <p:cNvSpPr>
            <a:spLocks noChangeArrowheads="1"/>
          </p:cNvSpPr>
          <p:nvPr/>
        </p:nvSpPr>
        <p:spPr bwMode="auto">
          <a:xfrm>
            <a:off x="685800" y="533400"/>
            <a:ext cx="7467600" cy="381000"/>
          </a:xfrm>
          <a:prstGeom prst="rect">
            <a:avLst/>
          </a:prstGeom>
          <a:noFill/>
          <a:ln w="9525">
            <a:noFill/>
            <a:miter lim="800000"/>
            <a:headEnd/>
            <a:tailEnd/>
          </a:ln>
        </p:spPr>
        <p:txBody>
          <a:bodyPr anchor="ctr"/>
          <a:lstStyle/>
          <a:p>
            <a:pPr algn="r"/>
            <a:r>
              <a:rPr lang="el-GR" dirty="0"/>
              <a:t>Διαγνωστική </a:t>
            </a:r>
            <a:r>
              <a:rPr lang="en-US" dirty="0"/>
              <a:t>HYS</a:t>
            </a:r>
            <a:endParaRPr lang="el-GR" dirty="0">
              <a:solidFill>
                <a:schemeClr val="tx2"/>
              </a:solidFill>
              <a:latin typeface="Cambria" pitchFamily="18" charset="0"/>
            </a:endParaRPr>
          </a:p>
        </p:txBody>
      </p:sp>
      <p:grpSp>
        <p:nvGrpSpPr>
          <p:cNvPr id="2" name="Group 6"/>
          <p:cNvGrpSpPr>
            <a:grpSpLocks/>
          </p:cNvGrpSpPr>
          <p:nvPr/>
        </p:nvGrpSpPr>
        <p:grpSpPr bwMode="auto">
          <a:xfrm>
            <a:off x="0" y="990600"/>
            <a:ext cx="8496300" cy="4392613"/>
            <a:chOff x="68" y="845"/>
            <a:chExt cx="5352" cy="2767"/>
          </a:xfrm>
        </p:grpSpPr>
        <p:sp>
          <p:nvSpPr>
            <p:cNvPr id="13320" name="Line 7"/>
            <p:cNvSpPr>
              <a:spLocks noChangeShapeType="1"/>
            </p:cNvSpPr>
            <p:nvPr/>
          </p:nvSpPr>
          <p:spPr bwMode="auto">
            <a:xfrm>
              <a:off x="68" y="3612"/>
              <a:ext cx="3855" cy="0"/>
            </a:xfrm>
            <a:prstGeom prst="line">
              <a:avLst/>
            </a:prstGeom>
            <a:noFill/>
            <a:ln w="9525">
              <a:solidFill>
                <a:schemeClr val="tx1"/>
              </a:solidFill>
              <a:round/>
              <a:headEnd/>
              <a:tailEnd/>
            </a:ln>
          </p:spPr>
          <p:txBody>
            <a:bodyPr/>
            <a:lstStyle/>
            <a:p>
              <a:endParaRPr lang="el-GR"/>
            </a:p>
          </p:txBody>
        </p:sp>
        <p:sp>
          <p:nvSpPr>
            <p:cNvPr id="13321" name="Line 8"/>
            <p:cNvSpPr>
              <a:spLocks noChangeShapeType="1"/>
            </p:cNvSpPr>
            <p:nvPr/>
          </p:nvSpPr>
          <p:spPr bwMode="auto">
            <a:xfrm flipV="1">
              <a:off x="204" y="3566"/>
              <a:ext cx="3583" cy="1"/>
            </a:xfrm>
            <a:prstGeom prst="line">
              <a:avLst/>
            </a:prstGeom>
            <a:noFill/>
            <a:ln w="28575">
              <a:solidFill>
                <a:schemeClr val="tx1"/>
              </a:solidFill>
              <a:round/>
              <a:headEnd/>
              <a:tailEnd/>
            </a:ln>
          </p:spPr>
          <p:txBody>
            <a:bodyPr/>
            <a:lstStyle/>
            <a:p>
              <a:endParaRPr lang="el-GR"/>
            </a:p>
          </p:txBody>
        </p:sp>
        <p:sp>
          <p:nvSpPr>
            <p:cNvPr id="13322" name="Line 9"/>
            <p:cNvSpPr>
              <a:spLocks noChangeShapeType="1"/>
            </p:cNvSpPr>
            <p:nvPr/>
          </p:nvSpPr>
          <p:spPr bwMode="auto">
            <a:xfrm>
              <a:off x="975" y="890"/>
              <a:ext cx="4309" cy="0"/>
            </a:xfrm>
            <a:prstGeom prst="line">
              <a:avLst/>
            </a:prstGeom>
            <a:noFill/>
            <a:ln w="9525">
              <a:solidFill>
                <a:schemeClr val="tx1"/>
              </a:solidFill>
              <a:round/>
              <a:headEnd/>
              <a:tailEnd/>
            </a:ln>
          </p:spPr>
          <p:txBody>
            <a:bodyPr/>
            <a:lstStyle/>
            <a:p>
              <a:endParaRPr lang="el-GR"/>
            </a:p>
          </p:txBody>
        </p:sp>
        <p:sp>
          <p:nvSpPr>
            <p:cNvPr id="13323" name="Line 10"/>
            <p:cNvSpPr>
              <a:spLocks noChangeShapeType="1"/>
            </p:cNvSpPr>
            <p:nvPr/>
          </p:nvSpPr>
          <p:spPr bwMode="auto">
            <a:xfrm>
              <a:off x="1111" y="845"/>
              <a:ext cx="4309" cy="0"/>
            </a:xfrm>
            <a:prstGeom prst="line">
              <a:avLst/>
            </a:prstGeom>
            <a:noFill/>
            <a:ln w="28575">
              <a:solidFill>
                <a:schemeClr val="tx1"/>
              </a:solidFill>
              <a:round/>
              <a:headEnd/>
              <a:tailEnd/>
            </a:ln>
          </p:spPr>
          <p:txBody>
            <a:bodyPr/>
            <a:lstStyle/>
            <a:p>
              <a:endParaRPr lang="el-GR"/>
            </a:p>
          </p:txBody>
        </p:sp>
      </p:grpSp>
      <p:sp>
        <p:nvSpPr>
          <p:cNvPr id="13319" name="Rectangle 11"/>
          <p:cNvSpPr>
            <a:spLocks noChangeArrowheads="1"/>
          </p:cNvSpPr>
          <p:nvPr/>
        </p:nvSpPr>
        <p:spPr bwMode="auto">
          <a:xfrm>
            <a:off x="685800" y="1042974"/>
            <a:ext cx="7467600" cy="457200"/>
          </a:xfrm>
          <a:prstGeom prst="rect">
            <a:avLst/>
          </a:prstGeom>
          <a:noFill/>
          <a:ln w="9525">
            <a:noFill/>
            <a:miter lim="800000"/>
            <a:headEnd/>
            <a:tailEnd/>
          </a:ln>
        </p:spPr>
        <p:txBody>
          <a:bodyPr anchor="ctr"/>
          <a:lstStyle/>
          <a:p>
            <a:pPr algn="r"/>
            <a:r>
              <a:rPr lang="el-GR" sz="2000" dirty="0">
                <a:solidFill>
                  <a:srgbClr val="CC3300"/>
                </a:solidFill>
                <a:latin typeface="Cambria" pitchFamily="18" charset="0"/>
              </a:rPr>
              <a:t>Ιστορικοί σταθμοί</a:t>
            </a:r>
          </a:p>
        </p:txBody>
      </p:sp>
      <p:sp>
        <p:nvSpPr>
          <p:cNvPr id="13" name="Rectangle 3"/>
          <p:cNvSpPr txBox="1">
            <a:spLocks noChangeArrowheads="1"/>
          </p:cNvSpPr>
          <p:nvPr/>
        </p:nvSpPr>
        <p:spPr bwMode="auto">
          <a:xfrm>
            <a:off x="2143108" y="5429264"/>
            <a:ext cx="3990975" cy="4286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en-US" sz="1800" b="0" i="1" u="none" strike="noStrike" kern="0" cap="none" spc="0" normalizeH="0" baseline="0" noProof="0" dirty="0">
                <a:ln>
                  <a:noFill/>
                </a:ln>
                <a:solidFill>
                  <a:srgbClr val="082F86"/>
                </a:solidFill>
                <a:effectLst/>
                <a:uLnTx/>
                <a:uFillTx/>
                <a:latin typeface="+mn-lt"/>
                <a:ea typeface="+mn-ea"/>
                <a:cs typeface="+mn-cs"/>
              </a:rPr>
              <a:t>HYS… </a:t>
            </a:r>
            <a:r>
              <a:rPr kumimoji="0" lang="en-US" sz="1800" b="0" i="1" u="none" strike="noStrike" kern="0" cap="none" spc="0" normalizeH="0" baseline="0" noProof="0" dirty="0" err="1">
                <a:ln>
                  <a:noFill/>
                </a:ln>
                <a:solidFill>
                  <a:srgbClr val="082F86"/>
                </a:solidFill>
                <a:effectLst/>
                <a:uLnTx/>
                <a:uFillTx/>
                <a:latin typeface="+mn-lt"/>
                <a:ea typeface="+mn-ea"/>
                <a:cs typeface="+mn-cs"/>
              </a:rPr>
              <a:t>Pantaleoni</a:t>
            </a:r>
            <a:r>
              <a:rPr kumimoji="0" lang="en-US" sz="1800" b="0" i="1" u="none" strike="noStrike" kern="0" cap="none" spc="0" normalizeH="0" baseline="0" noProof="0" dirty="0">
                <a:ln>
                  <a:noFill/>
                </a:ln>
                <a:solidFill>
                  <a:srgbClr val="082F86"/>
                </a:solidFill>
                <a:effectLst/>
                <a:uLnTx/>
                <a:uFillTx/>
                <a:latin typeface="+mn-lt"/>
                <a:ea typeface="+mn-ea"/>
                <a:cs typeface="+mn-cs"/>
              </a:rPr>
              <a:t>… </a:t>
            </a:r>
            <a:r>
              <a:rPr kumimoji="0" lang="el-GR" sz="1800" b="0" i="1" u="none" strike="noStrike" kern="0" cap="none" spc="0" normalizeH="0" baseline="0" noProof="0" dirty="0">
                <a:ln>
                  <a:noFill/>
                </a:ln>
                <a:solidFill>
                  <a:srgbClr val="082F86"/>
                </a:solidFill>
                <a:effectLst/>
                <a:uLnTx/>
                <a:uFillTx/>
                <a:latin typeface="+mn-lt"/>
                <a:ea typeface="+mn-ea"/>
                <a:cs typeface="+mn-cs"/>
              </a:rPr>
              <a:t>Σήμερα</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Rectangle 5"/>
          <p:cNvSpPr>
            <a:spLocks noChangeArrowheads="1"/>
          </p:cNvSpPr>
          <p:nvPr/>
        </p:nvSpPr>
        <p:spPr bwMode="auto">
          <a:xfrm>
            <a:off x="685800" y="533400"/>
            <a:ext cx="7467600" cy="381000"/>
          </a:xfrm>
          <a:prstGeom prst="rect">
            <a:avLst/>
          </a:prstGeom>
          <a:noFill/>
          <a:ln w="9525">
            <a:noFill/>
            <a:miter lim="800000"/>
            <a:headEnd/>
            <a:tailEnd/>
          </a:ln>
        </p:spPr>
        <p:txBody>
          <a:bodyPr anchor="ctr"/>
          <a:lstStyle/>
          <a:p>
            <a:pPr algn="r"/>
            <a:r>
              <a:rPr lang="el-GR" dirty="0"/>
              <a:t>Επεμβατική </a:t>
            </a:r>
            <a:r>
              <a:rPr lang="en-US" dirty="0"/>
              <a:t>HYS</a:t>
            </a:r>
            <a:endParaRPr lang="el-GR" dirty="0">
              <a:solidFill>
                <a:schemeClr val="tx2"/>
              </a:solidFill>
              <a:latin typeface="Cambria" pitchFamily="18" charset="0"/>
            </a:endParaRPr>
          </a:p>
        </p:txBody>
      </p:sp>
      <p:grpSp>
        <p:nvGrpSpPr>
          <p:cNvPr id="2" name="Group 6"/>
          <p:cNvGrpSpPr>
            <a:grpSpLocks/>
          </p:cNvGrpSpPr>
          <p:nvPr/>
        </p:nvGrpSpPr>
        <p:grpSpPr bwMode="auto">
          <a:xfrm>
            <a:off x="0" y="990600"/>
            <a:ext cx="8496300" cy="4392613"/>
            <a:chOff x="68" y="845"/>
            <a:chExt cx="5352" cy="2767"/>
          </a:xfrm>
        </p:grpSpPr>
        <p:sp>
          <p:nvSpPr>
            <p:cNvPr id="13320" name="Line 7"/>
            <p:cNvSpPr>
              <a:spLocks noChangeShapeType="1"/>
            </p:cNvSpPr>
            <p:nvPr/>
          </p:nvSpPr>
          <p:spPr bwMode="auto">
            <a:xfrm>
              <a:off x="68" y="3612"/>
              <a:ext cx="3855" cy="0"/>
            </a:xfrm>
            <a:prstGeom prst="line">
              <a:avLst/>
            </a:prstGeom>
            <a:noFill/>
            <a:ln w="9525">
              <a:solidFill>
                <a:schemeClr val="tx1"/>
              </a:solidFill>
              <a:round/>
              <a:headEnd/>
              <a:tailEnd/>
            </a:ln>
          </p:spPr>
          <p:txBody>
            <a:bodyPr/>
            <a:lstStyle/>
            <a:p>
              <a:endParaRPr lang="el-GR"/>
            </a:p>
          </p:txBody>
        </p:sp>
        <p:sp>
          <p:nvSpPr>
            <p:cNvPr id="13321" name="Line 8"/>
            <p:cNvSpPr>
              <a:spLocks noChangeShapeType="1"/>
            </p:cNvSpPr>
            <p:nvPr/>
          </p:nvSpPr>
          <p:spPr bwMode="auto">
            <a:xfrm flipV="1">
              <a:off x="204" y="3566"/>
              <a:ext cx="3583" cy="1"/>
            </a:xfrm>
            <a:prstGeom prst="line">
              <a:avLst/>
            </a:prstGeom>
            <a:noFill/>
            <a:ln w="28575">
              <a:solidFill>
                <a:schemeClr val="tx1"/>
              </a:solidFill>
              <a:round/>
              <a:headEnd/>
              <a:tailEnd/>
            </a:ln>
          </p:spPr>
          <p:txBody>
            <a:bodyPr/>
            <a:lstStyle/>
            <a:p>
              <a:endParaRPr lang="el-GR"/>
            </a:p>
          </p:txBody>
        </p:sp>
        <p:sp>
          <p:nvSpPr>
            <p:cNvPr id="13322" name="Line 9"/>
            <p:cNvSpPr>
              <a:spLocks noChangeShapeType="1"/>
            </p:cNvSpPr>
            <p:nvPr/>
          </p:nvSpPr>
          <p:spPr bwMode="auto">
            <a:xfrm>
              <a:off x="975" y="890"/>
              <a:ext cx="4309" cy="0"/>
            </a:xfrm>
            <a:prstGeom prst="line">
              <a:avLst/>
            </a:prstGeom>
            <a:noFill/>
            <a:ln w="9525">
              <a:solidFill>
                <a:schemeClr val="tx1"/>
              </a:solidFill>
              <a:round/>
              <a:headEnd/>
              <a:tailEnd/>
            </a:ln>
          </p:spPr>
          <p:txBody>
            <a:bodyPr/>
            <a:lstStyle/>
            <a:p>
              <a:endParaRPr lang="el-GR"/>
            </a:p>
          </p:txBody>
        </p:sp>
        <p:sp>
          <p:nvSpPr>
            <p:cNvPr id="13323" name="Line 10"/>
            <p:cNvSpPr>
              <a:spLocks noChangeShapeType="1"/>
            </p:cNvSpPr>
            <p:nvPr/>
          </p:nvSpPr>
          <p:spPr bwMode="auto">
            <a:xfrm>
              <a:off x="1111" y="845"/>
              <a:ext cx="4309" cy="0"/>
            </a:xfrm>
            <a:prstGeom prst="line">
              <a:avLst/>
            </a:prstGeom>
            <a:noFill/>
            <a:ln w="28575">
              <a:solidFill>
                <a:schemeClr val="tx1"/>
              </a:solidFill>
              <a:round/>
              <a:headEnd/>
              <a:tailEnd/>
            </a:ln>
          </p:spPr>
          <p:txBody>
            <a:bodyPr/>
            <a:lstStyle/>
            <a:p>
              <a:endParaRPr lang="el-GR"/>
            </a:p>
          </p:txBody>
        </p:sp>
      </p:grpSp>
      <p:sp>
        <p:nvSpPr>
          <p:cNvPr id="13319" name="Rectangle 11"/>
          <p:cNvSpPr>
            <a:spLocks noChangeArrowheads="1"/>
          </p:cNvSpPr>
          <p:nvPr/>
        </p:nvSpPr>
        <p:spPr bwMode="auto">
          <a:xfrm>
            <a:off x="685800" y="1042974"/>
            <a:ext cx="7467600" cy="457200"/>
          </a:xfrm>
          <a:prstGeom prst="rect">
            <a:avLst/>
          </a:prstGeom>
          <a:noFill/>
          <a:ln w="9525">
            <a:noFill/>
            <a:miter lim="800000"/>
            <a:headEnd/>
            <a:tailEnd/>
          </a:ln>
        </p:spPr>
        <p:txBody>
          <a:bodyPr anchor="ctr"/>
          <a:lstStyle/>
          <a:p>
            <a:pPr algn="r"/>
            <a:r>
              <a:rPr lang="el-GR" sz="2000" dirty="0">
                <a:solidFill>
                  <a:srgbClr val="CC3300"/>
                </a:solidFill>
                <a:latin typeface="Cambria" pitchFamily="18" charset="0"/>
              </a:rPr>
              <a:t>Σταθμοί της ‘</a:t>
            </a:r>
            <a:r>
              <a:rPr lang="el-GR" sz="2000" i="1" dirty="0">
                <a:solidFill>
                  <a:srgbClr val="CC3300"/>
                </a:solidFill>
                <a:latin typeface="Cambria" pitchFamily="18" charset="0"/>
              </a:rPr>
              <a:t>Νέας Φιλοσοφίας’</a:t>
            </a:r>
          </a:p>
        </p:txBody>
      </p:sp>
      <p:sp>
        <p:nvSpPr>
          <p:cNvPr id="13" name="Rectangle 3"/>
          <p:cNvSpPr txBox="1">
            <a:spLocks noChangeArrowheads="1"/>
          </p:cNvSpPr>
          <p:nvPr/>
        </p:nvSpPr>
        <p:spPr bwMode="auto">
          <a:xfrm>
            <a:off x="2143108" y="5429264"/>
            <a:ext cx="3990975" cy="64294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r" defTabSz="914400" rtl="0" eaLnBrk="1" fontAlgn="base" latinLnBrk="0" hangingPunct="1">
              <a:lnSpc>
                <a:spcPct val="100000"/>
              </a:lnSpc>
              <a:spcBef>
                <a:spcPct val="20000"/>
              </a:spcBef>
              <a:spcAft>
                <a:spcPct val="0"/>
              </a:spcAft>
              <a:buClrTx/>
              <a:buSzTx/>
              <a:buFontTx/>
              <a:buNone/>
              <a:tabLst/>
              <a:defRPr/>
            </a:pPr>
            <a:r>
              <a:rPr kumimoji="0" lang="en-US" sz="1800" b="0" i="1" u="none" strike="noStrike" kern="0" cap="none" spc="0" normalizeH="0" baseline="0" noProof="0" dirty="0">
                <a:ln>
                  <a:noFill/>
                </a:ln>
                <a:solidFill>
                  <a:srgbClr val="082F86"/>
                </a:solidFill>
                <a:effectLst/>
                <a:uLnTx/>
                <a:uFillTx/>
                <a:latin typeface="+mn-lt"/>
                <a:ea typeface="+mn-ea"/>
                <a:cs typeface="+mn-cs"/>
              </a:rPr>
              <a:t>HYS… </a:t>
            </a:r>
            <a:r>
              <a:rPr kumimoji="0" lang="en-US" sz="1800" b="0" i="1" u="none" strike="noStrike" kern="0" cap="none" spc="0" normalizeH="0" baseline="0" noProof="0" dirty="0" err="1">
                <a:ln>
                  <a:noFill/>
                </a:ln>
                <a:solidFill>
                  <a:srgbClr val="082F86"/>
                </a:solidFill>
                <a:effectLst/>
                <a:uLnTx/>
                <a:uFillTx/>
                <a:latin typeface="+mn-lt"/>
                <a:ea typeface="+mn-ea"/>
                <a:cs typeface="+mn-cs"/>
              </a:rPr>
              <a:t>Pantaleoni</a:t>
            </a:r>
            <a:r>
              <a:rPr kumimoji="0" lang="en-US" sz="1800" b="0" i="1" u="none" strike="noStrike" kern="0" cap="none" spc="0" normalizeH="0" baseline="0" noProof="0" dirty="0">
                <a:ln>
                  <a:noFill/>
                </a:ln>
                <a:solidFill>
                  <a:srgbClr val="082F86"/>
                </a:solidFill>
                <a:effectLst/>
                <a:uLnTx/>
                <a:uFillTx/>
                <a:latin typeface="+mn-lt"/>
                <a:ea typeface="+mn-ea"/>
                <a:cs typeface="+mn-cs"/>
              </a:rPr>
              <a:t>… </a:t>
            </a:r>
            <a:r>
              <a:rPr kumimoji="0" lang="el-GR" sz="1800" b="0" i="1" u="none" strike="noStrike" kern="0" cap="none" spc="0" normalizeH="0" baseline="0" noProof="0" dirty="0">
                <a:ln>
                  <a:noFill/>
                </a:ln>
                <a:solidFill>
                  <a:srgbClr val="082F86"/>
                </a:solidFill>
                <a:effectLst/>
                <a:uLnTx/>
                <a:uFillTx/>
                <a:latin typeface="+mn-lt"/>
                <a:ea typeface="+mn-ea"/>
                <a:cs typeface="+mn-cs"/>
              </a:rPr>
              <a:t>Σήμερα</a:t>
            </a:r>
            <a:endParaRPr kumimoji="0" lang="el-GR" sz="1800" b="0" u="none" strike="noStrike" kern="0" cap="none" spc="0" normalizeH="0" baseline="0" noProof="0" dirty="0">
              <a:ln>
                <a:noFill/>
              </a:ln>
              <a:solidFill>
                <a:srgbClr val="C00000"/>
              </a:solidFill>
              <a:effectLst/>
              <a:uLnTx/>
              <a:uFillTx/>
              <a:latin typeface="+mn-lt"/>
              <a:ea typeface="+mn-ea"/>
              <a:cs typeface="+mn-cs"/>
            </a:endParaRPr>
          </a:p>
        </p:txBody>
      </p:sp>
      <p:pic>
        <p:nvPicPr>
          <p:cNvPr id="12" name="Picture 12" descr="question 2"/>
          <p:cNvPicPr>
            <a:picLocks noChangeAspect="1" noChangeArrowheads="1"/>
          </p:cNvPicPr>
          <p:nvPr/>
        </p:nvPicPr>
        <p:blipFill>
          <a:blip r:embed="rId2" cstate="print"/>
          <a:srcRect/>
          <a:stretch>
            <a:fillRect/>
          </a:stretch>
        </p:blipFill>
        <p:spPr bwMode="auto">
          <a:xfrm>
            <a:off x="6143636" y="1785926"/>
            <a:ext cx="2019300" cy="3024187"/>
          </a:xfrm>
          <a:prstGeom prst="rect">
            <a:avLst/>
          </a:prstGeom>
          <a:noFill/>
          <a:ln w="12700">
            <a:solidFill>
              <a:srgbClr val="CC0000"/>
            </a:solidFill>
            <a:miter lim="800000"/>
            <a:headEnd/>
            <a:tailEnd/>
          </a:ln>
        </p:spPr>
      </p:pic>
      <p:sp>
        <p:nvSpPr>
          <p:cNvPr id="14" name="Rectangle 8"/>
          <p:cNvSpPr>
            <a:spLocks noChangeArrowheads="1"/>
          </p:cNvSpPr>
          <p:nvPr/>
        </p:nvSpPr>
        <p:spPr bwMode="auto">
          <a:xfrm>
            <a:off x="357158" y="1928802"/>
            <a:ext cx="5429288" cy="2449513"/>
          </a:xfrm>
          <a:prstGeom prst="rect">
            <a:avLst/>
          </a:prstGeom>
          <a:noFill/>
          <a:ln w="9525">
            <a:noFill/>
            <a:miter lim="800000"/>
            <a:headEnd/>
            <a:tailEnd/>
          </a:ln>
        </p:spPr>
        <p:txBody>
          <a:bodyPr/>
          <a:lstStyle/>
          <a:p>
            <a:pPr marL="355600" indent="-355600" algn="l">
              <a:spcBef>
                <a:spcPct val="25000"/>
              </a:spcBef>
              <a:spcAft>
                <a:spcPct val="25000"/>
              </a:spcAft>
              <a:buFontTx/>
              <a:buChar char="•"/>
            </a:pPr>
            <a:r>
              <a:rPr lang="el-GR" dirty="0"/>
              <a:t>1990… </a:t>
            </a:r>
            <a:r>
              <a:rPr lang="en-US" dirty="0"/>
              <a:t>Operative Office Hysteroscopy</a:t>
            </a:r>
            <a:br>
              <a:rPr lang="el-GR" dirty="0"/>
            </a:br>
            <a:r>
              <a:rPr lang="el-GR" dirty="0"/>
              <a:t>	     </a:t>
            </a:r>
            <a:r>
              <a:rPr lang="en-US" dirty="0"/>
              <a:t>“See &amp; Treat”</a:t>
            </a:r>
            <a:endParaRPr lang="el-GR" dirty="0"/>
          </a:p>
          <a:p>
            <a:pPr marL="355600" indent="-355600" algn="l">
              <a:spcBef>
                <a:spcPct val="25000"/>
              </a:spcBef>
              <a:spcAft>
                <a:spcPct val="25000"/>
              </a:spcAft>
              <a:buFontTx/>
              <a:buChar char="•"/>
            </a:pPr>
            <a:r>
              <a:rPr lang="el-GR" dirty="0"/>
              <a:t>1997     </a:t>
            </a:r>
            <a:r>
              <a:rPr lang="en-US" dirty="0"/>
              <a:t>Bipolar energy</a:t>
            </a:r>
            <a:endParaRPr lang="el-GR" dirty="0"/>
          </a:p>
          <a:p>
            <a:pPr marL="355600" indent="-355600" algn="l">
              <a:spcBef>
                <a:spcPct val="25000"/>
              </a:spcBef>
              <a:spcAft>
                <a:spcPct val="25000"/>
              </a:spcAft>
              <a:buFontTx/>
              <a:buChar char="•"/>
            </a:pPr>
            <a:r>
              <a:rPr lang="el-GR" dirty="0"/>
              <a:t>2012     </a:t>
            </a:r>
            <a:r>
              <a:rPr lang="en-US" dirty="0" err="1"/>
              <a:t>Hysteroscopic</a:t>
            </a:r>
            <a:r>
              <a:rPr lang="en-US" dirty="0"/>
              <a:t> </a:t>
            </a:r>
            <a:r>
              <a:rPr lang="en-US" dirty="0" err="1"/>
              <a:t>morcellator</a:t>
            </a:r>
            <a:endParaRPr lang="en-US" dirty="0"/>
          </a:p>
          <a:p>
            <a:pPr marL="355600" indent="-355600" algn="l">
              <a:spcBef>
                <a:spcPct val="25000"/>
              </a:spcBef>
              <a:spcAft>
                <a:spcPct val="25000"/>
              </a:spcAft>
            </a:pPr>
            <a:endParaRPr lang="en-US"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Rectangle 5"/>
          <p:cNvSpPr>
            <a:spLocks noChangeArrowheads="1"/>
          </p:cNvSpPr>
          <p:nvPr/>
        </p:nvSpPr>
        <p:spPr bwMode="auto">
          <a:xfrm>
            <a:off x="685800" y="533400"/>
            <a:ext cx="7467600" cy="381000"/>
          </a:xfrm>
          <a:prstGeom prst="rect">
            <a:avLst/>
          </a:prstGeom>
          <a:noFill/>
          <a:ln w="9525">
            <a:noFill/>
            <a:miter lim="800000"/>
            <a:headEnd/>
            <a:tailEnd/>
          </a:ln>
        </p:spPr>
        <p:txBody>
          <a:bodyPr anchor="ctr"/>
          <a:lstStyle/>
          <a:p>
            <a:pPr algn="r"/>
            <a:r>
              <a:rPr lang="el-GR" dirty="0"/>
              <a:t>Επεμβατική </a:t>
            </a:r>
            <a:r>
              <a:rPr lang="en-US" dirty="0"/>
              <a:t>HYS</a:t>
            </a:r>
            <a:endParaRPr lang="el-GR" dirty="0">
              <a:solidFill>
                <a:schemeClr val="tx2"/>
              </a:solidFill>
              <a:latin typeface="Cambria" pitchFamily="18" charset="0"/>
            </a:endParaRPr>
          </a:p>
        </p:txBody>
      </p:sp>
      <p:grpSp>
        <p:nvGrpSpPr>
          <p:cNvPr id="2" name="Group 6"/>
          <p:cNvGrpSpPr>
            <a:grpSpLocks/>
          </p:cNvGrpSpPr>
          <p:nvPr/>
        </p:nvGrpSpPr>
        <p:grpSpPr bwMode="auto">
          <a:xfrm>
            <a:off x="0" y="990600"/>
            <a:ext cx="8496300" cy="4392613"/>
            <a:chOff x="68" y="845"/>
            <a:chExt cx="5352" cy="2767"/>
          </a:xfrm>
        </p:grpSpPr>
        <p:sp>
          <p:nvSpPr>
            <p:cNvPr id="13320" name="Line 7"/>
            <p:cNvSpPr>
              <a:spLocks noChangeShapeType="1"/>
            </p:cNvSpPr>
            <p:nvPr/>
          </p:nvSpPr>
          <p:spPr bwMode="auto">
            <a:xfrm>
              <a:off x="68" y="3612"/>
              <a:ext cx="3855" cy="0"/>
            </a:xfrm>
            <a:prstGeom prst="line">
              <a:avLst/>
            </a:prstGeom>
            <a:noFill/>
            <a:ln w="9525">
              <a:solidFill>
                <a:schemeClr val="tx1"/>
              </a:solidFill>
              <a:round/>
              <a:headEnd/>
              <a:tailEnd/>
            </a:ln>
          </p:spPr>
          <p:txBody>
            <a:bodyPr/>
            <a:lstStyle/>
            <a:p>
              <a:endParaRPr lang="el-GR"/>
            </a:p>
          </p:txBody>
        </p:sp>
        <p:sp>
          <p:nvSpPr>
            <p:cNvPr id="13321" name="Line 8"/>
            <p:cNvSpPr>
              <a:spLocks noChangeShapeType="1"/>
            </p:cNvSpPr>
            <p:nvPr/>
          </p:nvSpPr>
          <p:spPr bwMode="auto">
            <a:xfrm flipV="1">
              <a:off x="204" y="3566"/>
              <a:ext cx="3583" cy="1"/>
            </a:xfrm>
            <a:prstGeom prst="line">
              <a:avLst/>
            </a:prstGeom>
            <a:noFill/>
            <a:ln w="28575">
              <a:solidFill>
                <a:schemeClr val="tx1"/>
              </a:solidFill>
              <a:round/>
              <a:headEnd/>
              <a:tailEnd/>
            </a:ln>
          </p:spPr>
          <p:txBody>
            <a:bodyPr/>
            <a:lstStyle/>
            <a:p>
              <a:endParaRPr lang="el-GR"/>
            </a:p>
          </p:txBody>
        </p:sp>
        <p:sp>
          <p:nvSpPr>
            <p:cNvPr id="13322" name="Line 9"/>
            <p:cNvSpPr>
              <a:spLocks noChangeShapeType="1"/>
            </p:cNvSpPr>
            <p:nvPr/>
          </p:nvSpPr>
          <p:spPr bwMode="auto">
            <a:xfrm>
              <a:off x="975" y="890"/>
              <a:ext cx="4309" cy="0"/>
            </a:xfrm>
            <a:prstGeom prst="line">
              <a:avLst/>
            </a:prstGeom>
            <a:noFill/>
            <a:ln w="9525">
              <a:solidFill>
                <a:schemeClr val="tx1"/>
              </a:solidFill>
              <a:round/>
              <a:headEnd/>
              <a:tailEnd/>
            </a:ln>
          </p:spPr>
          <p:txBody>
            <a:bodyPr/>
            <a:lstStyle/>
            <a:p>
              <a:endParaRPr lang="el-GR"/>
            </a:p>
          </p:txBody>
        </p:sp>
        <p:sp>
          <p:nvSpPr>
            <p:cNvPr id="13323" name="Line 10"/>
            <p:cNvSpPr>
              <a:spLocks noChangeShapeType="1"/>
            </p:cNvSpPr>
            <p:nvPr/>
          </p:nvSpPr>
          <p:spPr bwMode="auto">
            <a:xfrm>
              <a:off x="1111" y="845"/>
              <a:ext cx="4309" cy="0"/>
            </a:xfrm>
            <a:prstGeom prst="line">
              <a:avLst/>
            </a:prstGeom>
            <a:noFill/>
            <a:ln w="28575">
              <a:solidFill>
                <a:schemeClr val="tx1"/>
              </a:solidFill>
              <a:round/>
              <a:headEnd/>
              <a:tailEnd/>
            </a:ln>
          </p:spPr>
          <p:txBody>
            <a:bodyPr/>
            <a:lstStyle/>
            <a:p>
              <a:endParaRPr lang="el-GR"/>
            </a:p>
          </p:txBody>
        </p:sp>
      </p:grpSp>
      <p:sp>
        <p:nvSpPr>
          <p:cNvPr id="13319" name="Rectangle 11"/>
          <p:cNvSpPr>
            <a:spLocks noChangeArrowheads="1"/>
          </p:cNvSpPr>
          <p:nvPr/>
        </p:nvSpPr>
        <p:spPr bwMode="auto">
          <a:xfrm>
            <a:off x="695325" y="1142987"/>
            <a:ext cx="7467600" cy="457200"/>
          </a:xfrm>
          <a:prstGeom prst="rect">
            <a:avLst/>
          </a:prstGeom>
          <a:noFill/>
          <a:ln w="9525">
            <a:noFill/>
            <a:miter lim="800000"/>
            <a:headEnd/>
            <a:tailEnd/>
          </a:ln>
        </p:spPr>
        <p:txBody>
          <a:bodyPr anchor="ctr"/>
          <a:lstStyle/>
          <a:p>
            <a:pPr algn="r"/>
            <a:r>
              <a:rPr lang="en-US" sz="2000" dirty="0">
                <a:solidFill>
                  <a:srgbClr val="CC3300"/>
                </a:solidFill>
                <a:latin typeface="Cambria" pitchFamily="18" charset="0"/>
              </a:rPr>
              <a:t>Operative Office Hysteroscopy</a:t>
            </a:r>
            <a:br>
              <a:rPr lang="el-GR" sz="2000" dirty="0">
                <a:solidFill>
                  <a:srgbClr val="CC3300"/>
                </a:solidFill>
                <a:latin typeface="Cambria" pitchFamily="18" charset="0"/>
              </a:rPr>
            </a:br>
            <a:r>
              <a:rPr lang="en-US" sz="2000" dirty="0">
                <a:solidFill>
                  <a:srgbClr val="CC3300"/>
                </a:solidFill>
                <a:latin typeface="Cambria" pitchFamily="18" charset="0"/>
              </a:rPr>
              <a:t>“See &amp; Treat”</a:t>
            </a:r>
            <a:endParaRPr lang="el-GR" sz="2000" i="1" dirty="0">
              <a:solidFill>
                <a:srgbClr val="CC3300"/>
              </a:solidFill>
              <a:latin typeface="Cambria" pitchFamily="18" charset="0"/>
            </a:endParaRPr>
          </a:p>
        </p:txBody>
      </p:sp>
      <p:sp>
        <p:nvSpPr>
          <p:cNvPr id="13" name="Rectangle 3"/>
          <p:cNvSpPr txBox="1">
            <a:spLocks noChangeArrowheads="1"/>
          </p:cNvSpPr>
          <p:nvPr/>
        </p:nvSpPr>
        <p:spPr bwMode="auto">
          <a:xfrm>
            <a:off x="2143108" y="5429264"/>
            <a:ext cx="3990975" cy="64294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r">
              <a:spcBef>
                <a:spcPct val="20000"/>
              </a:spcBef>
            </a:pPr>
            <a:r>
              <a:rPr kumimoji="0" lang="en-US" sz="1800" b="0" i="1" u="none" strike="noStrike" kern="0" cap="none" spc="0" normalizeH="0" baseline="0" noProof="0" dirty="0">
                <a:ln>
                  <a:noFill/>
                </a:ln>
                <a:solidFill>
                  <a:srgbClr val="082F86"/>
                </a:solidFill>
                <a:effectLst/>
                <a:uLnTx/>
                <a:uFillTx/>
                <a:latin typeface="+mn-lt"/>
                <a:ea typeface="+mn-ea"/>
                <a:cs typeface="+mn-cs"/>
              </a:rPr>
              <a:t>HYS… </a:t>
            </a:r>
            <a:r>
              <a:rPr kumimoji="0" lang="en-US" sz="1800" b="0" i="1" u="none" strike="noStrike" kern="0" cap="none" spc="0" normalizeH="0" baseline="0" noProof="0" dirty="0" err="1">
                <a:ln>
                  <a:noFill/>
                </a:ln>
                <a:solidFill>
                  <a:srgbClr val="082F86"/>
                </a:solidFill>
                <a:effectLst/>
                <a:uLnTx/>
                <a:uFillTx/>
                <a:latin typeface="+mn-lt"/>
                <a:ea typeface="+mn-ea"/>
                <a:cs typeface="+mn-cs"/>
              </a:rPr>
              <a:t>Pantaleoni</a:t>
            </a:r>
            <a:r>
              <a:rPr kumimoji="0" lang="en-US" sz="1800" b="0" i="1" u="none" strike="noStrike" kern="0" cap="none" spc="0" normalizeH="0" baseline="0" noProof="0" dirty="0">
                <a:ln>
                  <a:noFill/>
                </a:ln>
                <a:solidFill>
                  <a:srgbClr val="082F86"/>
                </a:solidFill>
                <a:effectLst/>
                <a:uLnTx/>
                <a:uFillTx/>
                <a:latin typeface="+mn-lt"/>
                <a:ea typeface="+mn-ea"/>
                <a:cs typeface="+mn-cs"/>
              </a:rPr>
              <a:t>… </a:t>
            </a:r>
            <a:r>
              <a:rPr kumimoji="0" lang="el-GR" sz="1800" b="0" i="1" u="none" strike="noStrike" kern="0" cap="none" spc="0" normalizeH="0" baseline="0" noProof="0" dirty="0">
                <a:ln>
                  <a:noFill/>
                </a:ln>
                <a:solidFill>
                  <a:srgbClr val="082F86"/>
                </a:solidFill>
                <a:effectLst/>
                <a:uLnTx/>
                <a:uFillTx/>
                <a:latin typeface="+mn-lt"/>
                <a:ea typeface="+mn-ea"/>
                <a:cs typeface="+mn-cs"/>
              </a:rPr>
              <a:t>Σήμερα</a:t>
            </a:r>
            <a:br>
              <a:rPr kumimoji="0" lang="el-GR" sz="1800" b="0" i="1" u="none" strike="noStrike" kern="0" cap="none" spc="0" normalizeH="0" baseline="0" noProof="0" dirty="0">
                <a:ln>
                  <a:noFill/>
                </a:ln>
                <a:solidFill>
                  <a:srgbClr val="082F86"/>
                </a:solidFill>
                <a:effectLst/>
                <a:uLnTx/>
                <a:uFillTx/>
                <a:latin typeface="+mn-lt"/>
                <a:ea typeface="+mn-ea"/>
                <a:cs typeface="+mn-cs"/>
              </a:rPr>
            </a:br>
            <a:r>
              <a:rPr lang="el-GR" sz="1800" i="1" dirty="0">
                <a:solidFill>
                  <a:srgbClr val="CC3300"/>
                </a:solidFill>
                <a:latin typeface="Cambria" pitchFamily="18" charset="0"/>
              </a:rPr>
              <a:t> </a:t>
            </a:r>
            <a:r>
              <a:rPr lang="en-US" sz="1800" i="1" dirty="0">
                <a:solidFill>
                  <a:srgbClr val="CC3300"/>
                </a:solidFill>
                <a:latin typeface="Cambria" pitchFamily="18" charset="0"/>
              </a:rPr>
              <a:t>“</a:t>
            </a:r>
            <a:r>
              <a:rPr lang="el-GR" sz="1800" i="1" dirty="0">
                <a:solidFill>
                  <a:srgbClr val="CC3300"/>
                </a:solidFill>
                <a:latin typeface="Cambria" pitchFamily="18" charset="0"/>
              </a:rPr>
              <a:t>Νέα Φιλοσοφία</a:t>
            </a:r>
            <a:r>
              <a:rPr lang="en-US" sz="1800" i="1" dirty="0">
                <a:solidFill>
                  <a:srgbClr val="CC3300"/>
                </a:solidFill>
                <a:latin typeface="Cambria" pitchFamily="18" charset="0"/>
              </a:rPr>
              <a:t>”</a:t>
            </a:r>
            <a:endParaRPr kumimoji="0" lang="el-GR" sz="1800" b="0" u="none" strike="noStrike" kern="0" cap="none" spc="0" normalizeH="0" baseline="0" noProof="0" dirty="0">
              <a:ln>
                <a:noFill/>
              </a:ln>
              <a:solidFill>
                <a:srgbClr val="C00000"/>
              </a:solidFill>
              <a:effectLst/>
              <a:uLnTx/>
              <a:uFillTx/>
              <a:latin typeface="+mn-lt"/>
              <a:ea typeface="+mn-ea"/>
              <a:cs typeface="+mn-cs"/>
            </a:endParaRPr>
          </a:p>
        </p:txBody>
      </p:sp>
      <p:pic>
        <p:nvPicPr>
          <p:cNvPr id="16" name="Picture 10" descr="bettocchi"/>
          <p:cNvPicPr>
            <a:picLocks noChangeAspect="1" noChangeArrowheads="1"/>
          </p:cNvPicPr>
          <p:nvPr/>
        </p:nvPicPr>
        <p:blipFill>
          <a:blip r:embed="rId2" cstate="print"/>
          <a:srcRect/>
          <a:stretch>
            <a:fillRect/>
          </a:stretch>
        </p:blipFill>
        <p:spPr bwMode="auto">
          <a:xfrm>
            <a:off x="1214414" y="1785926"/>
            <a:ext cx="2867025" cy="2879725"/>
          </a:xfrm>
          <a:prstGeom prst="rect">
            <a:avLst/>
          </a:prstGeom>
          <a:noFill/>
          <a:ln w="9525">
            <a:noFill/>
            <a:miter lim="800000"/>
            <a:headEnd/>
            <a:tailEnd/>
          </a:ln>
        </p:spPr>
      </p:pic>
      <p:sp>
        <p:nvSpPr>
          <p:cNvPr id="17" name="Rectangle 11"/>
          <p:cNvSpPr>
            <a:spLocks noChangeArrowheads="1"/>
          </p:cNvSpPr>
          <p:nvPr/>
        </p:nvSpPr>
        <p:spPr bwMode="auto">
          <a:xfrm>
            <a:off x="4214810" y="4214818"/>
            <a:ext cx="2987675" cy="431800"/>
          </a:xfrm>
          <a:prstGeom prst="rect">
            <a:avLst/>
          </a:prstGeom>
          <a:noFill/>
          <a:ln w="9525">
            <a:noFill/>
            <a:miter lim="800000"/>
            <a:headEnd/>
            <a:tailEnd/>
          </a:ln>
        </p:spPr>
        <p:txBody>
          <a:bodyPr wrap="none" anchor="ctr"/>
          <a:lstStyle/>
          <a:p>
            <a:r>
              <a:rPr lang="en-US" sz="1600" i="1" dirty="0">
                <a:solidFill>
                  <a:srgbClr val="000099"/>
                </a:solidFill>
              </a:rPr>
              <a:t>Stefano </a:t>
            </a:r>
            <a:r>
              <a:rPr lang="en-US" sz="1600" i="1" dirty="0" err="1">
                <a:solidFill>
                  <a:srgbClr val="000099"/>
                </a:solidFill>
              </a:rPr>
              <a:t>Bettocchi</a:t>
            </a:r>
            <a:r>
              <a:rPr lang="en-US" sz="1600" i="1" dirty="0">
                <a:solidFill>
                  <a:srgbClr val="000099"/>
                </a:solidFill>
              </a:rPr>
              <a:t> 1990</a:t>
            </a:r>
            <a:r>
              <a:rPr lang="el-GR" sz="1600" i="1" dirty="0">
                <a:solidFill>
                  <a:srgbClr val="000099"/>
                </a:solidFill>
              </a:rPr>
              <a:t>…</a:t>
            </a:r>
            <a:endParaRPr lang="en-US" sz="1600" i="1" dirty="0">
              <a:solidFill>
                <a:srgbClr val="000099"/>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4" name="Rectangle 8"/>
          <p:cNvSpPr>
            <a:spLocks noChangeArrowheads="1"/>
          </p:cNvSpPr>
          <p:nvPr/>
        </p:nvSpPr>
        <p:spPr bwMode="auto">
          <a:xfrm>
            <a:off x="1714480" y="2143116"/>
            <a:ext cx="5286375" cy="3286125"/>
          </a:xfrm>
          <a:prstGeom prst="rect">
            <a:avLst/>
          </a:prstGeom>
          <a:noFill/>
          <a:ln w="9525">
            <a:noFill/>
            <a:miter lim="800000"/>
            <a:headEnd/>
            <a:tailEnd/>
          </a:ln>
        </p:spPr>
        <p:txBody>
          <a:bodyPr/>
          <a:lstStyle/>
          <a:p>
            <a:pPr marL="355600" indent="-355600" algn="l">
              <a:spcBef>
                <a:spcPct val="25000"/>
              </a:spcBef>
              <a:spcAft>
                <a:spcPct val="25000"/>
              </a:spcAft>
              <a:buFontTx/>
              <a:buChar char="•"/>
            </a:pPr>
            <a:r>
              <a:rPr lang="el-GR" sz="2000" dirty="0" err="1"/>
              <a:t>Υστεροσκοπικές</a:t>
            </a:r>
            <a:r>
              <a:rPr lang="el-GR" sz="2000" dirty="0"/>
              <a:t> επεμβάσεις σε εξωτερικά ιατρεία αμέσως μετά τη διάγνωση</a:t>
            </a:r>
          </a:p>
          <a:p>
            <a:pPr marL="355600" indent="-355600" algn="l">
              <a:spcBef>
                <a:spcPct val="25000"/>
              </a:spcBef>
              <a:spcAft>
                <a:spcPct val="25000"/>
              </a:spcAft>
              <a:buFontTx/>
              <a:buChar char="•"/>
            </a:pPr>
            <a:r>
              <a:rPr lang="el-GR" sz="2000" dirty="0"/>
              <a:t>Δεν απαιτείται αναλγησία, αναισθησία</a:t>
            </a:r>
          </a:p>
          <a:p>
            <a:pPr marL="355600" indent="-355600" algn="l">
              <a:spcBef>
                <a:spcPct val="25000"/>
              </a:spcBef>
              <a:spcAft>
                <a:spcPct val="25000"/>
              </a:spcAft>
              <a:buFontTx/>
              <a:buChar char="•"/>
            </a:pPr>
            <a:r>
              <a:rPr lang="el-GR" sz="2000" dirty="0"/>
              <a:t>Γνώση της μήτρας</a:t>
            </a:r>
          </a:p>
          <a:p>
            <a:pPr marL="355600" indent="-355600" algn="l">
              <a:spcBef>
                <a:spcPct val="25000"/>
              </a:spcBef>
              <a:spcAft>
                <a:spcPct val="25000"/>
              </a:spcAft>
              <a:buFontTx/>
              <a:buChar char="•"/>
            </a:pPr>
            <a:r>
              <a:rPr lang="el-GR" sz="2000" dirty="0"/>
              <a:t>Συμβολή των τεχνολογικών επιτευγμάτων στην εξάπλωση της νέας φιλοσοφίας</a:t>
            </a:r>
          </a:p>
          <a:p>
            <a:pPr marL="355600" indent="-355600" algn="l">
              <a:spcBef>
                <a:spcPct val="25000"/>
              </a:spcBef>
              <a:spcAft>
                <a:spcPct val="25000"/>
              </a:spcAft>
              <a:buFontTx/>
              <a:buChar char="•"/>
            </a:pPr>
            <a:endParaRPr lang="en-US" sz="2000" dirty="0"/>
          </a:p>
        </p:txBody>
      </p:sp>
      <p:sp>
        <p:nvSpPr>
          <p:cNvPr id="11" name="Rectangle 5"/>
          <p:cNvSpPr>
            <a:spLocks noChangeArrowheads="1"/>
          </p:cNvSpPr>
          <p:nvPr/>
        </p:nvSpPr>
        <p:spPr bwMode="auto">
          <a:xfrm>
            <a:off x="685800" y="533400"/>
            <a:ext cx="7467600" cy="381000"/>
          </a:xfrm>
          <a:prstGeom prst="rect">
            <a:avLst/>
          </a:prstGeom>
          <a:noFill/>
          <a:ln w="9525">
            <a:noFill/>
            <a:miter lim="800000"/>
            <a:headEnd/>
            <a:tailEnd/>
          </a:ln>
        </p:spPr>
        <p:txBody>
          <a:bodyPr anchor="ctr"/>
          <a:lstStyle/>
          <a:p>
            <a:pPr algn="r"/>
            <a:r>
              <a:rPr lang="el-GR" dirty="0"/>
              <a:t>Επεμβατική </a:t>
            </a:r>
            <a:r>
              <a:rPr lang="en-US" dirty="0"/>
              <a:t>HYS</a:t>
            </a:r>
            <a:endParaRPr lang="el-GR" dirty="0">
              <a:solidFill>
                <a:schemeClr val="tx2"/>
              </a:solidFill>
              <a:latin typeface="Cambria" pitchFamily="18" charset="0"/>
            </a:endParaRPr>
          </a:p>
        </p:txBody>
      </p:sp>
      <p:sp>
        <p:nvSpPr>
          <p:cNvPr id="12" name="Rectangle 11"/>
          <p:cNvSpPr>
            <a:spLocks noChangeArrowheads="1"/>
          </p:cNvSpPr>
          <p:nvPr/>
        </p:nvSpPr>
        <p:spPr bwMode="auto">
          <a:xfrm>
            <a:off x="695325" y="1142987"/>
            <a:ext cx="7467600" cy="457200"/>
          </a:xfrm>
          <a:prstGeom prst="rect">
            <a:avLst/>
          </a:prstGeom>
          <a:noFill/>
          <a:ln w="9525">
            <a:noFill/>
            <a:miter lim="800000"/>
            <a:headEnd/>
            <a:tailEnd/>
          </a:ln>
        </p:spPr>
        <p:txBody>
          <a:bodyPr anchor="ctr"/>
          <a:lstStyle/>
          <a:p>
            <a:pPr algn="r"/>
            <a:r>
              <a:rPr lang="en-US" sz="2000" dirty="0">
                <a:solidFill>
                  <a:srgbClr val="CC3300"/>
                </a:solidFill>
                <a:latin typeface="Cambria" pitchFamily="18" charset="0"/>
              </a:rPr>
              <a:t>Operative Office Hysteroscopy</a:t>
            </a:r>
            <a:br>
              <a:rPr lang="el-GR" sz="2000" dirty="0">
                <a:solidFill>
                  <a:srgbClr val="CC3300"/>
                </a:solidFill>
                <a:latin typeface="Cambria" pitchFamily="18" charset="0"/>
              </a:rPr>
            </a:br>
            <a:r>
              <a:rPr lang="en-US" sz="2000" dirty="0">
                <a:solidFill>
                  <a:srgbClr val="CC3300"/>
                </a:solidFill>
                <a:latin typeface="Cambria" pitchFamily="18" charset="0"/>
              </a:rPr>
              <a:t>“See &amp; Treat”</a:t>
            </a:r>
            <a:endParaRPr lang="el-GR" sz="2000" i="1" dirty="0">
              <a:solidFill>
                <a:srgbClr val="CC3300"/>
              </a:solidFill>
              <a:latin typeface="Cambria" pitchFamily="18" charset="0"/>
            </a:endParaRPr>
          </a:p>
        </p:txBody>
      </p:sp>
      <p:sp>
        <p:nvSpPr>
          <p:cNvPr id="13" name="Rectangle 3"/>
          <p:cNvSpPr txBox="1">
            <a:spLocks noChangeArrowheads="1"/>
          </p:cNvSpPr>
          <p:nvPr/>
        </p:nvSpPr>
        <p:spPr bwMode="auto">
          <a:xfrm>
            <a:off x="2143108" y="5429264"/>
            <a:ext cx="3990975" cy="64294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r">
              <a:spcBef>
                <a:spcPct val="20000"/>
              </a:spcBef>
            </a:pPr>
            <a:r>
              <a:rPr kumimoji="0" lang="en-US" sz="1800" b="0" i="1" u="none" strike="noStrike" kern="0" cap="none" spc="0" normalizeH="0" baseline="0" noProof="0" dirty="0">
                <a:ln>
                  <a:noFill/>
                </a:ln>
                <a:solidFill>
                  <a:srgbClr val="082F86"/>
                </a:solidFill>
                <a:effectLst/>
                <a:uLnTx/>
                <a:uFillTx/>
                <a:latin typeface="+mn-lt"/>
                <a:ea typeface="+mn-ea"/>
                <a:cs typeface="+mn-cs"/>
              </a:rPr>
              <a:t>HYS… </a:t>
            </a:r>
            <a:r>
              <a:rPr kumimoji="0" lang="en-US" sz="1800" b="0" i="1" u="none" strike="noStrike" kern="0" cap="none" spc="0" normalizeH="0" baseline="0" noProof="0" dirty="0" err="1">
                <a:ln>
                  <a:noFill/>
                </a:ln>
                <a:solidFill>
                  <a:srgbClr val="082F86"/>
                </a:solidFill>
                <a:effectLst/>
                <a:uLnTx/>
                <a:uFillTx/>
                <a:latin typeface="+mn-lt"/>
                <a:ea typeface="+mn-ea"/>
                <a:cs typeface="+mn-cs"/>
              </a:rPr>
              <a:t>Pantaleoni</a:t>
            </a:r>
            <a:r>
              <a:rPr kumimoji="0" lang="en-US" sz="1800" b="0" i="1" u="none" strike="noStrike" kern="0" cap="none" spc="0" normalizeH="0" baseline="0" noProof="0" dirty="0">
                <a:ln>
                  <a:noFill/>
                </a:ln>
                <a:solidFill>
                  <a:srgbClr val="082F86"/>
                </a:solidFill>
                <a:effectLst/>
                <a:uLnTx/>
                <a:uFillTx/>
                <a:latin typeface="+mn-lt"/>
                <a:ea typeface="+mn-ea"/>
                <a:cs typeface="+mn-cs"/>
              </a:rPr>
              <a:t>… </a:t>
            </a:r>
            <a:r>
              <a:rPr kumimoji="0" lang="el-GR" sz="1800" b="0" i="1" u="none" strike="noStrike" kern="0" cap="none" spc="0" normalizeH="0" baseline="0" noProof="0" dirty="0">
                <a:ln>
                  <a:noFill/>
                </a:ln>
                <a:solidFill>
                  <a:srgbClr val="082F86"/>
                </a:solidFill>
                <a:effectLst/>
                <a:uLnTx/>
                <a:uFillTx/>
                <a:latin typeface="+mn-lt"/>
                <a:ea typeface="+mn-ea"/>
                <a:cs typeface="+mn-cs"/>
              </a:rPr>
              <a:t>Σήμερα</a:t>
            </a:r>
            <a:br>
              <a:rPr kumimoji="0" lang="el-GR" sz="1800" b="0" i="1" u="none" strike="noStrike" kern="0" cap="none" spc="0" normalizeH="0" baseline="0" noProof="0" dirty="0">
                <a:ln>
                  <a:noFill/>
                </a:ln>
                <a:solidFill>
                  <a:srgbClr val="082F86"/>
                </a:solidFill>
                <a:effectLst/>
                <a:uLnTx/>
                <a:uFillTx/>
                <a:latin typeface="+mn-lt"/>
                <a:ea typeface="+mn-ea"/>
                <a:cs typeface="+mn-cs"/>
              </a:rPr>
            </a:br>
            <a:r>
              <a:rPr lang="el-GR" sz="1800" i="1" dirty="0">
                <a:solidFill>
                  <a:srgbClr val="CC3300"/>
                </a:solidFill>
                <a:latin typeface="Cambria" pitchFamily="18" charset="0"/>
              </a:rPr>
              <a:t> </a:t>
            </a:r>
            <a:r>
              <a:rPr lang="en-US" sz="1800" i="1" dirty="0">
                <a:solidFill>
                  <a:srgbClr val="CC3300"/>
                </a:solidFill>
                <a:latin typeface="Cambria" pitchFamily="18" charset="0"/>
              </a:rPr>
              <a:t>“</a:t>
            </a:r>
            <a:r>
              <a:rPr lang="el-GR" sz="1800" i="1" dirty="0">
                <a:solidFill>
                  <a:srgbClr val="CC3300"/>
                </a:solidFill>
                <a:latin typeface="Cambria" pitchFamily="18" charset="0"/>
              </a:rPr>
              <a:t>Νέα Φιλοσοφία</a:t>
            </a:r>
            <a:r>
              <a:rPr lang="en-US" sz="1800" i="1" dirty="0">
                <a:solidFill>
                  <a:srgbClr val="CC3300"/>
                </a:solidFill>
                <a:latin typeface="Cambria" pitchFamily="18" charset="0"/>
              </a:rPr>
              <a:t>”</a:t>
            </a:r>
            <a:endParaRPr kumimoji="0" lang="el-GR" sz="1800" b="0" u="none" strike="noStrike" kern="0" cap="none" spc="0" normalizeH="0" baseline="0" noProof="0" dirty="0">
              <a:ln>
                <a:noFill/>
              </a:ln>
              <a:solidFill>
                <a:srgbClr val="C00000"/>
              </a:solidFill>
              <a:effectLst/>
              <a:uLnTx/>
              <a:uFillTx/>
              <a:latin typeface="+mn-lt"/>
              <a:ea typeface="+mn-ea"/>
              <a:cs typeface="+mn-cs"/>
            </a:endParaRPr>
          </a:p>
        </p:txBody>
      </p:sp>
      <p:grpSp>
        <p:nvGrpSpPr>
          <p:cNvPr id="14" name="Group 6"/>
          <p:cNvGrpSpPr>
            <a:grpSpLocks/>
          </p:cNvGrpSpPr>
          <p:nvPr/>
        </p:nvGrpSpPr>
        <p:grpSpPr bwMode="auto">
          <a:xfrm>
            <a:off x="0" y="990600"/>
            <a:ext cx="8496300" cy="4392613"/>
            <a:chOff x="68" y="845"/>
            <a:chExt cx="5352" cy="2767"/>
          </a:xfrm>
        </p:grpSpPr>
        <p:sp>
          <p:nvSpPr>
            <p:cNvPr id="15" name="Line 7"/>
            <p:cNvSpPr>
              <a:spLocks noChangeShapeType="1"/>
            </p:cNvSpPr>
            <p:nvPr/>
          </p:nvSpPr>
          <p:spPr bwMode="auto">
            <a:xfrm>
              <a:off x="68" y="3612"/>
              <a:ext cx="3855" cy="0"/>
            </a:xfrm>
            <a:prstGeom prst="line">
              <a:avLst/>
            </a:prstGeom>
            <a:noFill/>
            <a:ln w="9525">
              <a:solidFill>
                <a:schemeClr val="tx1"/>
              </a:solidFill>
              <a:round/>
              <a:headEnd/>
              <a:tailEnd/>
            </a:ln>
          </p:spPr>
          <p:txBody>
            <a:bodyPr/>
            <a:lstStyle/>
            <a:p>
              <a:endParaRPr lang="el-GR"/>
            </a:p>
          </p:txBody>
        </p:sp>
        <p:sp>
          <p:nvSpPr>
            <p:cNvPr id="16" name="Line 8"/>
            <p:cNvSpPr>
              <a:spLocks noChangeShapeType="1"/>
            </p:cNvSpPr>
            <p:nvPr/>
          </p:nvSpPr>
          <p:spPr bwMode="auto">
            <a:xfrm flipV="1">
              <a:off x="204" y="3566"/>
              <a:ext cx="3583" cy="1"/>
            </a:xfrm>
            <a:prstGeom prst="line">
              <a:avLst/>
            </a:prstGeom>
            <a:noFill/>
            <a:ln w="28575">
              <a:solidFill>
                <a:schemeClr val="tx1"/>
              </a:solidFill>
              <a:round/>
              <a:headEnd/>
              <a:tailEnd/>
            </a:ln>
          </p:spPr>
          <p:txBody>
            <a:bodyPr/>
            <a:lstStyle/>
            <a:p>
              <a:endParaRPr lang="el-GR"/>
            </a:p>
          </p:txBody>
        </p:sp>
        <p:sp>
          <p:nvSpPr>
            <p:cNvPr id="17" name="Line 9"/>
            <p:cNvSpPr>
              <a:spLocks noChangeShapeType="1"/>
            </p:cNvSpPr>
            <p:nvPr/>
          </p:nvSpPr>
          <p:spPr bwMode="auto">
            <a:xfrm>
              <a:off x="975" y="890"/>
              <a:ext cx="4309" cy="0"/>
            </a:xfrm>
            <a:prstGeom prst="line">
              <a:avLst/>
            </a:prstGeom>
            <a:noFill/>
            <a:ln w="9525">
              <a:solidFill>
                <a:schemeClr val="tx1"/>
              </a:solidFill>
              <a:round/>
              <a:headEnd/>
              <a:tailEnd/>
            </a:ln>
          </p:spPr>
          <p:txBody>
            <a:bodyPr/>
            <a:lstStyle/>
            <a:p>
              <a:endParaRPr lang="el-GR"/>
            </a:p>
          </p:txBody>
        </p:sp>
        <p:sp>
          <p:nvSpPr>
            <p:cNvPr id="18" name="Line 10"/>
            <p:cNvSpPr>
              <a:spLocks noChangeShapeType="1"/>
            </p:cNvSpPr>
            <p:nvPr/>
          </p:nvSpPr>
          <p:spPr bwMode="auto">
            <a:xfrm>
              <a:off x="1111" y="845"/>
              <a:ext cx="4309" cy="0"/>
            </a:xfrm>
            <a:prstGeom prst="line">
              <a:avLst/>
            </a:prstGeom>
            <a:noFill/>
            <a:ln w="28575">
              <a:solidFill>
                <a:schemeClr val="tx1"/>
              </a:solidFill>
              <a:round/>
              <a:headEnd/>
              <a:tailEnd/>
            </a:ln>
          </p:spPr>
          <p:txBody>
            <a:bodyPr/>
            <a:lstStyle/>
            <a:p>
              <a:endParaRPr lang="el-GR"/>
            </a:p>
          </p:txBody>
        </p:sp>
      </p:gr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8" name="Rectangle 8"/>
          <p:cNvSpPr>
            <a:spLocks noChangeArrowheads="1"/>
          </p:cNvSpPr>
          <p:nvPr/>
        </p:nvSpPr>
        <p:spPr bwMode="auto">
          <a:xfrm>
            <a:off x="928662" y="2285992"/>
            <a:ext cx="6551612" cy="3024187"/>
          </a:xfrm>
          <a:prstGeom prst="rect">
            <a:avLst/>
          </a:prstGeom>
          <a:noFill/>
          <a:ln w="9525">
            <a:noFill/>
            <a:miter lim="800000"/>
            <a:headEnd/>
            <a:tailEnd/>
          </a:ln>
        </p:spPr>
        <p:txBody>
          <a:bodyPr/>
          <a:lstStyle/>
          <a:p>
            <a:pPr marL="355600" indent="-355600">
              <a:spcBef>
                <a:spcPct val="25000"/>
              </a:spcBef>
              <a:spcAft>
                <a:spcPct val="25000"/>
              </a:spcAft>
              <a:buFontTx/>
              <a:buChar char="•"/>
            </a:pPr>
            <a:r>
              <a:rPr lang="el-GR" sz="2000" dirty="0"/>
              <a:t>Η </a:t>
            </a:r>
            <a:r>
              <a:rPr lang="el-GR" sz="2000" dirty="0" err="1"/>
              <a:t>υστεροσκόπηση</a:t>
            </a:r>
            <a:r>
              <a:rPr lang="el-GR" sz="2000" dirty="0"/>
              <a:t> βασίζεται στα ανατομικά χαρακτηριστικά της μήτρας</a:t>
            </a:r>
          </a:p>
          <a:p>
            <a:pPr marL="355600" indent="-355600">
              <a:spcBef>
                <a:spcPct val="25000"/>
              </a:spcBef>
              <a:spcAft>
                <a:spcPct val="25000"/>
              </a:spcAft>
              <a:buFontTx/>
              <a:buChar char="•"/>
            </a:pPr>
            <a:r>
              <a:rPr lang="el-GR" sz="2000" dirty="0"/>
              <a:t>Η αισθητική </a:t>
            </a:r>
            <a:r>
              <a:rPr lang="el-GR" sz="2000" dirty="0" err="1"/>
              <a:t>εννεύρωση</a:t>
            </a:r>
            <a:r>
              <a:rPr lang="el-GR" sz="2000" dirty="0"/>
              <a:t> της μήτρας αφορά το μυομήτριο και όχι το ενδομήτριο και τους ινώδεις ιστούς</a:t>
            </a:r>
          </a:p>
          <a:p>
            <a:pPr marL="355600" indent="-355600">
              <a:spcBef>
                <a:spcPct val="25000"/>
              </a:spcBef>
              <a:spcAft>
                <a:spcPct val="25000"/>
              </a:spcAft>
              <a:buFontTx/>
              <a:buChar char="•"/>
            </a:pPr>
            <a:endParaRPr lang="en-US" sz="2000" dirty="0"/>
          </a:p>
        </p:txBody>
      </p:sp>
      <p:sp>
        <p:nvSpPr>
          <p:cNvPr id="11" name="Rectangle 5"/>
          <p:cNvSpPr>
            <a:spLocks noChangeArrowheads="1"/>
          </p:cNvSpPr>
          <p:nvPr/>
        </p:nvSpPr>
        <p:spPr bwMode="auto">
          <a:xfrm>
            <a:off x="685800" y="533400"/>
            <a:ext cx="7467600" cy="381000"/>
          </a:xfrm>
          <a:prstGeom prst="rect">
            <a:avLst/>
          </a:prstGeom>
          <a:noFill/>
          <a:ln w="9525">
            <a:noFill/>
            <a:miter lim="800000"/>
            <a:headEnd/>
            <a:tailEnd/>
          </a:ln>
        </p:spPr>
        <p:txBody>
          <a:bodyPr anchor="ctr"/>
          <a:lstStyle/>
          <a:p>
            <a:pPr algn="r"/>
            <a:r>
              <a:rPr lang="el-GR" dirty="0"/>
              <a:t>Επεμβατική </a:t>
            </a:r>
            <a:r>
              <a:rPr lang="en-US" dirty="0"/>
              <a:t>HYS</a:t>
            </a:r>
            <a:endParaRPr lang="el-GR" dirty="0">
              <a:solidFill>
                <a:schemeClr val="tx2"/>
              </a:solidFill>
              <a:latin typeface="Cambria" pitchFamily="18" charset="0"/>
            </a:endParaRPr>
          </a:p>
        </p:txBody>
      </p:sp>
      <p:sp>
        <p:nvSpPr>
          <p:cNvPr id="12" name="Rectangle 11"/>
          <p:cNvSpPr>
            <a:spLocks noChangeArrowheads="1"/>
          </p:cNvSpPr>
          <p:nvPr/>
        </p:nvSpPr>
        <p:spPr bwMode="auto">
          <a:xfrm>
            <a:off x="695325" y="1142987"/>
            <a:ext cx="7467600" cy="457200"/>
          </a:xfrm>
          <a:prstGeom prst="rect">
            <a:avLst/>
          </a:prstGeom>
          <a:noFill/>
          <a:ln w="9525">
            <a:noFill/>
            <a:miter lim="800000"/>
            <a:headEnd/>
            <a:tailEnd/>
          </a:ln>
        </p:spPr>
        <p:txBody>
          <a:bodyPr anchor="ctr"/>
          <a:lstStyle/>
          <a:p>
            <a:pPr algn="r"/>
            <a:r>
              <a:rPr lang="en-US" sz="2000" dirty="0">
                <a:solidFill>
                  <a:srgbClr val="CC3300"/>
                </a:solidFill>
                <a:latin typeface="Cambria" pitchFamily="18" charset="0"/>
              </a:rPr>
              <a:t>Operative Office Hysteroscopy</a:t>
            </a:r>
            <a:br>
              <a:rPr lang="el-GR" sz="2000" dirty="0">
                <a:solidFill>
                  <a:srgbClr val="CC3300"/>
                </a:solidFill>
                <a:latin typeface="Cambria" pitchFamily="18" charset="0"/>
              </a:rPr>
            </a:br>
            <a:r>
              <a:rPr lang="en-US" sz="2000" dirty="0">
                <a:solidFill>
                  <a:srgbClr val="CC3300"/>
                </a:solidFill>
                <a:latin typeface="Cambria" pitchFamily="18" charset="0"/>
              </a:rPr>
              <a:t>“See &amp; Treat”</a:t>
            </a:r>
            <a:endParaRPr lang="el-GR" sz="2000" i="1" dirty="0">
              <a:solidFill>
                <a:srgbClr val="CC3300"/>
              </a:solidFill>
              <a:latin typeface="Cambria" pitchFamily="18" charset="0"/>
            </a:endParaRPr>
          </a:p>
        </p:txBody>
      </p:sp>
      <p:sp>
        <p:nvSpPr>
          <p:cNvPr id="13" name="Rectangle 3"/>
          <p:cNvSpPr txBox="1">
            <a:spLocks noChangeArrowheads="1"/>
          </p:cNvSpPr>
          <p:nvPr/>
        </p:nvSpPr>
        <p:spPr bwMode="auto">
          <a:xfrm>
            <a:off x="2143108" y="5429264"/>
            <a:ext cx="3990975" cy="64294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r">
              <a:spcBef>
                <a:spcPct val="20000"/>
              </a:spcBef>
            </a:pPr>
            <a:r>
              <a:rPr kumimoji="0" lang="en-US" sz="1800" b="0" i="1" u="none" strike="noStrike" kern="0" cap="none" spc="0" normalizeH="0" baseline="0" noProof="0" dirty="0">
                <a:ln>
                  <a:noFill/>
                </a:ln>
                <a:solidFill>
                  <a:srgbClr val="082F86"/>
                </a:solidFill>
                <a:effectLst/>
                <a:uLnTx/>
                <a:uFillTx/>
                <a:latin typeface="+mn-lt"/>
                <a:ea typeface="+mn-ea"/>
                <a:cs typeface="+mn-cs"/>
              </a:rPr>
              <a:t>HYS… </a:t>
            </a:r>
            <a:r>
              <a:rPr kumimoji="0" lang="en-US" sz="1800" b="0" i="1" u="none" strike="noStrike" kern="0" cap="none" spc="0" normalizeH="0" baseline="0" noProof="0" dirty="0" err="1">
                <a:ln>
                  <a:noFill/>
                </a:ln>
                <a:solidFill>
                  <a:srgbClr val="082F86"/>
                </a:solidFill>
                <a:effectLst/>
                <a:uLnTx/>
                <a:uFillTx/>
                <a:latin typeface="+mn-lt"/>
                <a:ea typeface="+mn-ea"/>
                <a:cs typeface="+mn-cs"/>
              </a:rPr>
              <a:t>Pantaleoni</a:t>
            </a:r>
            <a:r>
              <a:rPr kumimoji="0" lang="en-US" sz="1800" b="0" i="1" u="none" strike="noStrike" kern="0" cap="none" spc="0" normalizeH="0" baseline="0" noProof="0" dirty="0">
                <a:ln>
                  <a:noFill/>
                </a:ln>
                <a:solidFill>
                  <a:srgbClr val="082F86"/>
                </a:solidFill>
                <a:effectLst/>
                <a:uLnTx/>
                <a:uFillTx/>
                <a:latin typeface="+mn-lt"/>
                <a:ea typeface="+mn-ea"/>
                <a:cs typeface="+mn-cs"/>
              </a:rPr>
              <a:t>… </a:t>
            </a:r>
            <a:r>
              <a:rPr kumimoji="0" lang="el-GR" sz="1800" b="0" i="1" u="none" strike="noStrike" kern="0" cap="none" spc="0" normalizeH="0" baseline="0" noProof="0" dirty="0">
                <a:ln>
                  <a:noFill/>
                </a:ln>
                <a:solidFill>
                  <a:srgbClr val="082F86"/>
                </a:solidFill>
                <a:effectLst/>
                <a:uLnTx/>
                <a:uFillTx/>
                <a:latin typeface="+mn-lt"/>
                <a:ea typeface="+mn-ea"/>
                <a:cs typeface="+mn-cs"/>
              </a:rPr>
              <a:t>Σήμερα</a:t>
            </a:r>
            <a:br>
              <a:rPr kumimoji="0" lang="el-GR" sz="1800" b="0" i="1" u="none" strike="noStrike" kern="0" cap="none" spc="0" normalizeH="0" baseline="0" noProof="0" dirty="0">
                <a:ln>
                  <a:noFill/>
                </a:ln>
                <a:solidFill>
                  <a:srgbClr val="082F86"/>
                </a:solidFill>
                <a:effectLst/>
                <a:uLnTx/>
                <a:uFillTx/>
                <a:latin typeface="+mn-lt"/>
                <a:ea typeface="+mn-ea"/>
                <a:cs typeface="+mn-cs"/>
              </a:rPr>
            </a:br>
            <a:r>
              <a:rPr lang="el-GR" sz="1800" i="1" dirty="0">
                <a:solidFill>
                  <a:srgbClr val="CC3300"/>
                </a:solidFill>
                <a:latin typeface="Cambria" pitchFamily="18" charset="0"/>
              </a:rPr>
              <a:t> </a:t>
            </a:r>
            <a:r>
              <a:rPr lang="en-US" sz="1800" i="1" dirty="0">
                <a:solidFill>
                  <a:srgbClr val="CC3300"/>
                </a:solidFill>
                <a:latin typeface="Cambria" pitchFamily="18" charset="0"/>
              </a:rPr>
              <a:t>“</a:t>
            </a:r>
            <a:r>
              <a:rPr lang="el-GR" sz="1800" i="1" dirty="0">
                <a:solidFill>
                  <a:srgbClr val="CC3300"/>
                </a:solidFill>
                <a:latin typeface="Cambria" pitchFamily="18" charset="0"/>
              </a:rPr>
              <a:t>Νέα Φιλοσοφία</a:t>
            </a:r>
            <a:r>
              <a:rPr lang="en-US" sz="1800" i="1" dirty="0">
                <a:solidFill>
                  <a:srgbClr val="CC3300"/>
                </a:solidFill>
                <a:latin typeface="Cambria" pitchFamily="18" charset="0"/>
              </a:rPr>
              <a:t>”</a:t>
            </a:r>
            <a:endParaRPr kumimoji="0" lang="el-GR" sz="1800" b="0" u="none" strike="noStrike" kern="0" cap="none" spc="0" normalizeH="0" baseline="0" noProof="0" dirty="0">
              <a:ln>
                <a:noFill/>
              </a:ln>
              <a:solidFill>
                <a:srgbClr val="C00000"/>
              </a:solidFill>
              <a:effectLst/>
              <a:uLnTx/>
              <a:uFillTx/>
              <a:latin typeface="+mn-lt"/>
              <a:ea typeface="+mn-ea"/>
              <a:cs typeface="+mn-cs"/>
            </a:endParaRPr>
          </a:p>
        </p:txBody>
      </p:sp>
      <p:grpSp>
        <p:nvGrpSpPr>
          <p:cNvPr id="14" name="Group 6"/>
          <p:cNvGrpSpPr>
            <a:grpSpLocks/>
          </p:cNvGrpSpPr>
          <p:nvPr/>
        </p:nvGrpSpPr>
        <p:grpSpPr bwMode="auto">
          <a:xfrm>
            <a:off x="0" y="990600"/>
            <a:ext cx="8496300" cy="4392613"/>
            <a:chOff x="68" y="845"/>
            <a:chExt cx="5352" cy="2767"/>
          </a:xfrm>
        </p:grpSpPr>
        <p:sp>
          <p:nvSpPr>
            <p:cNvPr id="15" name="Line 7"/>
            <p:cNvSpPr>
              <a:spLocks noChangeShapeType="1"/>
            </p:cNvSpPr>
            <p:nvPr/>
          </p:nvSpPr>
          <p:spPr bwMode="auto">
            <a:xfrm>
              <a:off x="68" y="3612"/>
              <a:ext cx="3855" cy="0"/>
            </a:xfrm>
            <a:prstGeom prst="line">
              <a:avLst/>
            </a:prstGeom>
            <a:noFill/>
            <a:ln w="9525">
              <a:solidFill>
                <a:schemeClr val="tx1"/>
              </a:solidFill>
              <a:round/>
              <a:headEnd/>
              <a:tailEnd/>
            </a:ln>
          </p:spPr>
          <p:txBody>
            <a:bodyPr/>
            <a:lstStyle/>
            <a:p>
              <a:endParaRPr lang="el-GR"/>
            </a:p>
          </p:txBody>
        </p:sp>
        <p:sp>
          <p:nvSpPr>
            <p:cNvPr id="16" name="Line 8"/>
            <p:cNvSpPr>
              <a:spLocks noChangeShapeType="1"/>
            </p:cNvSpPr>
            <p:nvPr/>
          </p:nvSpPr>
          <p:spPr bwMode="auto">
            <a:xfrm flipV="1">
              <a:off x="204" y="3566"/>
              <a:ext cx="3583" cy="1"/>
            </a:xfrm>
            <a:prstGeom prst="line">
              <a:avLst/>
            </a:prstGeom>
            <a:noFill/>
            <a:ln w="28575">
              <a:solidFill>
                <a:schemeClr val="tx1"/>
              </a:solidFill>
              <a:round/>
              <a:headEnd/>
              <a:tailEnd/>
            </a:ln>
          </p:spPr>
          <p:txBody>
            <a:bodyPr/>
            <a:lstStyle/>
            <a:p>
              <a:endParaRPr lang="el-GR"/>
            </a:p>
          </p:txBody>
        </p:sp>
        <p:sp>
          <p:nvSpPr>
            <p:cNvPr id="17" name="Line 9"/>
            <p:cNvSpPr>
              <a:spLocks noChangeShapeType="1"/>
            </p:cNvSpPr>
            <p:nvPr/>
          </p:nvSpPr>
          <p:spPr bwMode="auto">
            <a:xfrm>
              <a:off x="975" y="890"/>
              <a:ext cx="4309" cy="0"/>
            </a:xfrm>
            <a:prstGeom prst="line">
              <a:avLst/>
            </a:prstGeom>
            <a:noFill/>
            <a:ln w="9525">
              <a:solidFill>
                <a:schemeClr val="tx1"/>
              </a:solidFill>
              <a:round/>
              <a:headEnd/>
              <a:tailEnd/>
            </a:ln>
          </p:spPr>
          <p:txBody>
            <a:bodyPr/>
            <a:lstStyle/>
            <a:p>
              <a:endParaRPr lang="el-GR"/>
            </a:p>
          </p:txBody>
        </p:sp>
        <p:sp>
          <p:nvSpPr>
            <p:cNvPr id="18" name="Line 10"/>
            <p:cNvSpPr>
              <a:spLocks noChangeShapeType="1"/>
            </p:cNvSpPr>
            <p:nvPr/>
          </p:nvSpPr>
          <p:spPr bwMode="auto">
            <a:xfrm>
              <a:off x="1111" y="845"/>
              <a:ext cx="4309" cy="0"/>
            </a:xfrm>
            <a:prstGeom prst="line">
              <a:avLst/>
            </a:prstGeom>
            <a:noFill/>
            <a:ln w="28575">
              <a:solidFill>
                <a:schemeClr val="tx1"/>
              </a:solidFill>
              <a:round/>
              <a:headEnd/>
              <a:tailEnd/>
            </a:ln>
          </p:spPr>
          <p:txBody>
            <a:bodyPr/>
            <a:lstStyle/>
            <a:p>
              <a:endParaRPr lang="el-GR"/>
            </a:p>
          </p:txBody>
        </p:sp>
      </p:grpSp>
      <p:sp>
        <p:nvSpPr>
          <p:cNvPr id="19" name="18 - Ορθογώνιο"/>
          <p:cNvSpPr/>
          <p:nvPr/>
        </p:nvSpPr>
        <p:spPr>
          <a:xfrm>
            <a:off x="1262109" y="4000504"/>
            <a:ext cx="2206053" cy="400110"/>
          </a:xfrm>
          <a:prstGeom prst="rect">
            <a:avLst/>
          </a:prstGeom>
        </p:spPr>
        <p:txBody>
          <a:bodyPr wrap="none">
            <a:spAutoFit/>
          </a:bodyPr>
          <a:lstStyle/>
          <a:p>
            <a:r>
              <a:rPr lang="el-GR" sz="2000" i="1" dirty="0">
                <a:solidFill>
                  <a:srgbClr val="0A3FB6"/>
                </a:solidFill>
              </a:rPr>
              <a:t>‘Γνώση της μήτρας’</a:t>
            </a: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32" name="Rectangle 8"/>
          <p:cNvSpPr>
            <a:spLocks noChangeArrowheads="1"/>
          </p:cNvSpPr>
          <p:nvPr/>
        </p:nvSpPr>
        <p:spPr bwMode="auto">
          <a:xfrm>
            <a:off x="3857620" y="2071678"/>
            <a:ext cx="3600450" cy="2232025"/>
          </a:xfrm>
          <a:prstGeom prst="rect">
            <a:avLst/>
          </a:prstGeom>
          <a:noFill/>
          <a:ln w="9525">
            <a:noFill/>
            <a:miter lim="800000"/>
            <a:headEnd/>
            <a:tailEnd/>
          </a:ln>
        </p:spPr>
        <p:txBody>
          <a:bodyPr/>
          <a:lstStyle/>
          <a:p>
            <a:pPr marL="355600" indent="-355600">
              <a:spcBef>
                <a:spcPct val="25000"/>
              </a:spcBef>
              <a:spcAft>
                <a:spcPct val="25000"/>
              </a:spcAft>
              <a:buFontTx/>
              <a:buChar char="•"/>
            </a:pPr>
            <a:r>
              <a:rPr lang="el-GR" sz="2000" dirty="0"/>
              <a:t>Εξαιρετική απεικόνιση της </a:t>
            </a:r>
            <a:r>
              <a:rPr lang="el-GR" sz="2000" dirty="0" err="1"/>
              <a:t>ενδομητρικής</a:t>
            </a:r>
            <a:r>
              <a:rPr lang="el-GR" sz="2000" dirty="0"/>
              <a:t> κοιλότητας</a:t>
            </a:r>
          </a:p>
          <a:p>
            <a:pPr marL="355600" indent="-355600">
              <a:spcBef>
                <a:spcPct val="25000"/>
              </a:spcBef>
              <a:spcAft>
                <a:spcPct val="25000"/>
              </a:spcAft>
              <a:buFontTx/>
              <a:buChar char="•"/>
            </a:pPr>
            <a:r>
              <a:rPr lang="el-GR" sz="2000" dirty="0"/>
              <a:t>Μηχανικά εργαλεία</a:t>
            </a:r>
            <a:r>
              <a:rPr lang="en-US" sz="2000" dirty="0"/>
              <a:t> 5Fr</a:t>
            </a:r>
          </a:p>
          <a:p>
            <a:pPr marL="355600" indent="-355600">
              <a:spcBef>
                <a:spcPct val="25000"/>
              </a:spcBef>
              <a:spcAft>
                <a:spcPct val="25000"/>
              </a:spcAft>
              <a:buFontTx/>
              <a:buChar char="•"/>
            </a:pPr>
            <a:r>
              <a:rPr lang="el-GR" sz="2000" dirty="0"/>
              <a:t>Ηλεκτρόδια διπολικής ενέργειας 5</a:t>
            </a:r>
            <a:r>
              <a:rPr lang="en-US" sz="2000" dirty="0"/>
              <a:t>Fr</a:t>
            </a:r>
          </a:p>
        </p:txBody>
      </p:sp>
      <p:pic>
        <p:nvPicPr>
          <p:cNvPr id="73734" name="Picture 10" descr="storz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14480" y="1804976"/>
            <a:ext cx="1227999" cy="687636"/>
          </a:xfrm>
          <a:prstGeom prst="rect">
            <a:avLst/>
          </a:prstGeom>
          <a:noFill/>
          <a:ln w="28575" algn="ctr">
            <a:solidFill>
              <a:srgbClr val="CC3300"/>
            </a:solidFill>
            <a:miter lim="800000"/>
            <a:headEnd/>
            <a:tailEnd/>
          </a:ln>
        </p:spPr>
      </p:pic>
      <p:pic>
        <p:nvPicPr>
          <p:cNvPr id="73735" name="Picture 11" descr="storz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8488" y="1800226"/>
            <a:ext cx="933453" cy="696300"/>
          </a:xfrm>
          <a:prstGeom prst="rect">
            <a:avLst/>
          </a:prstGeom>
          <a:noFill/>
          <a:ln w="28575" algn="ctr">
            <a:solidFill>
              <a:srgbClr val="CC3300"/>
            </a:solidFill>
            <a:miter lim="800000"/>
            <a:headEnd/>
            <a:tailEnd/>
          </a:ln>
        </p:spPr>
      </p:pic>
      <p:pic>
        <p:nvPicPr>
          <p:cNvPr id="73736" name="Picture 1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428728" y="2649965"/>
            <a:ext cx="686553" cy="773184"/>
          </a:xfrm>
          <a:prstGeom prst="rect">
            <a:avLst/>
          </a:prstGeom>
          <a:noFill/>
          <a:ln w="28575" algn="ctr">
            <a:solidFill>
              <a:srgbClr val="CC3300"/>
            </a:solidFill>
            <a:miter lim="800000"/>
            <a:headEnd/>
            <a:tailEnd/>
          </a:ln>
        </p:spPr>
      </p:pic>
      <p:pic>
        <p:nvPicPr>
          <p:cNvPr id="73737" name="Picture 1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81025" y="2654732"/>
            <a:ext cx="687637" cy="774268"/>
          </a:xfrm>
          <a:prstGeom prst="rect">
            <a:avLst/>
          </a:prstGeom>
          <a:noFill/>
          <a:ln w="28575" algn="ctr">
            <a:solidFill>
              <a:srgbClr val="CC3300"/>
            </a:solidFill>
            <a:miter lim="800000"/>
            <a:headEnd/>
            <a:tailEnd/>
          </a:ln>
        </p:spPr>
      </p:pic>
      <p:pic>
        <p:nvPicPr>
          <p:cNvPr id="73738" name="Picture 1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285984" y="2649965"/>
            <a:ext cx="687636" cy="774267"/>
          </a:xfrm>
          <a:prstGeom prst="rect">
            <a:avLst/>
          </a:prstGeom>
          <a:noFill/>
          <a:ln w="28575" algn="ctr">
            <a:solidFill>
              <a:srgbClr val="CC3300"/>
            </a:solidFill>
            <a:miter lim="800000"/>
            <a:headEnd/>
            <a:tailEnd/>
          </a:ln>
        </p:spPr>
      </p:pic>
      <p:pic>
        <p:nvPicPr>
          <p:cNvPr id="73739" name="Picture 16" descr="mechanical_instruments"/>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71472" y="3571876"/>
            <a:ext cx="1522546" cy="753693"/>
          </a:xfrm>
          <a:prstGeom prst="rect">
            <a:avLst/>
          </a:prstGeom>
          <a:noFill/>
          <a:ln w="28575" algn="ctr">
            <a:solidFill>
              <a:srgbClr val="CC3300"/>
            </a:solidFill>
            <a:miter lim="800000"/>
            <a:headEnd/>
            <a:tailEnd/>
          </a:ln>
        </p:spPr>
      </p:pic>
      <p:pic>
        <p:nvPicPr>
          <p:cNvPr id="73740" name="Picture 18" descr="1156head_angle"/>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285984" y="3571876"/>
            <a:ext cx="1073146" cy="754776"/>
          </a:xfrm>
          <a:prstGeom prst="rect">
            <a:avLst/>
          </a:prstGeom>
          <a:noFill/>
          <a:ln w="28575" algn="ctr">
            <a:solidFill>
              <a:srgbClr val="CC3300"/>
            </a:solidFill>
            <a:miter lim="800000"/>
            <a:headEnd/>
            <a:tailEnd/>
          </a:ln>
        </p:spPr>
      </p:pic>
      <p:sp>
        <p:nvSpPr>
          <p:cNvPr id="19" name="Rectangle 5"/>
          <p:cNvSpPr>
            <a:spLocks noChangeArrowheads="1"/>
          </p:cNvSpPr>
          <p:nvPr/>
        </p:nvSpPr>
        <p:spPr bwMode="auto">
          <a:xfrm>
            <a:off x="685800" y="533400"/>
            <a:ext cx="7467600" cy="381000"/>
          </a:xfrm>
          <a:prstGeom prst="rect">
            <a:avLst/>
          </a:prstGeom>
          <a:noFill/>
          <a:ln w="9525">
            <a:noFill/>
            <a:miter lim="800000"/>
            <a:headEnd/>
            <a:tailEnd/>
          </a:ln>
        </p:spPr>
        <p:txBody>
          <a:bodyPr anchor="ctr"/>
          <a:lstStyle/>
          <a:p>
            <a:pPr algn="r"/>
            <a:r>
              <a:rPr lang="el-GR" dirty="0"/>
              <a:t>Επεμβατική </a:t>
            </a:r>
            <a:r>
              <a:rPr lang="en-US" dirty="0"/>
              <a:t>HYS</a:t>
            </a:r>
            <a:endParaRPr lang="el-GR" dirty="0">
              <a:solidFill>
                <a:schemeClr val="tx2"/>
              </a:solidFill>
              <a:latin typeface="Cambria" pitchFamily="18" charset="0"/>
            </a:endParaRPr>
          </a:p>
        </p:txBody>
      </p:sp>
      <p:sp>
        <p:nvSpPr>
          <p:cNvPr id="20" name="Rectangle 11"/>
          <p:cNvSpPr>
            <a:spLocks noChangeArrowheads="1"/>
          </p:cNvSpPr>
          <p:nvPr/>
        </p:nvSpPr>
        <p:spPr bwMode="auto">
          <a:xfrm>
            <a:off x="695325" y="1142987"/>
            <a:ext cx="7467600" cy="457200"/>
          </a:xfrm>
          <a:prstGeom prst="rect">
            <a:avLst/>
          </a:prstGeom>
          <a:noFill/>
          <a:ln w="9525">
            <a:noFill/>
            <a:miter lim="800000"/>
            <a:headEnd/>
            <a:tailEnd/>
          </a:ln>
        </p:spPr>
        <p:txBody>
          <a:bodyPr anchor="ctr"/>
          <a:lstStyle/>
          <a:p>
            <a:pPr algn="r"/>
            <a:r>
              <a:rPr lang="en-US" sz="2000" dirty="0">
                <a:solidFill>
                  <a:srgbClr val="CC3300"/>
                </a:solidFill>
                <a:latin typeface="Cambria" pitchFamily="18" charset="0"/>
              </a:rPr>
              <a:t>Operative Office Hysteroscopy</a:t>
            </a:r>
            <a:br>
              <a:rPr lang="el-GR" sz="2000" dirty="0">
                <a:solidFill>
                  <a:srgbClr val="CC3300"/>
                </a:solidFill>
                <a:latin typeface="Cambria" pitchFamily="18" charset="0"/>
              </a:rPr>
            </a:br>
            <a:r>
              <a:rPr lang="en-US" sz="2000" dirty="0">
                <a:solidFill>
                  <a:srgbClr val="CC3300"/>
                </a:solidFill>
                <a:latin typeface="Cambria" pitchFamily="18" charset="0"/>
              </a:rPr>
              <a:t>“See &amp; Treat”</a:t>
            </a:r>
            <a:endParaRPr lang="el-GR" sz="2000" i="1" dirty="0">
              <a:solidFill>
                <a:srgbClr val="CC3300"/>
              </a:solidFill>
              <a:latin typeface="Cambria" pitchFamily="18" charset="0"/>
            </a:endParaRPr>
          </a:p>
        </p:txBody>
      </p:sp>
      <p:sp>
        <p:nvSpPr>
          <p:cNvPr id="21" name="Rectangle 3"/>
          <p:cNvSpPr txBox="1">
            <a:spLocks noChangeArrowheads="1"/>
          </p:cNvSpPr>
          <p:nvPr/>
        </p:nvSpPr>
        <p:spPr bwMode="auto">
          <a:xfrm>
            <a:off x="2143108" y="5429264"/>
            <a:ext cx="3990975" cy="64294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r">
              <a:spcBef>
                <a:spcPct val="20000"/>
              </a:spcBef>
            </a:pPr>
            <a:r>
              <a:rPr kumimoji="0" lang="en-US" sz="1800" b="0" i="1" u="none" strike="noStrike" kern="0" cap="none" spc="0" normalizeH="0" baseline="0" noProof="0" dirty="0">
                <a:ln>
                  <a:noFill/>
                </a:ln>
                <a:solidFill>
                  <a:srgbClr val="082F86"/>
                </a:solidFill>
                <a:effectLst/>
                <a:uLnTx/>
                <a:uFillTx/>
                <a:latin typeface="+mn-lt"/>
                <a:ea typeface="+mn-ea"/>
                <a:cs typeface="+mn-cs"/>
              </a:rPr>
              <a:t>HYS… </a:t>
            </a:r>
            <a:r>
              <a:rPr kumimoji="0" lang="en-US" sz="1800" b="0" i="1" u="none" strike="noStrike" kern="0" cap="none" spc="0" normalizeH="0" baseline="0" noProof="0" dirty="0" err="1">
                <a:ln>
                  <a:noFill/>
                </a:ln>
                <a:solidFill>
                  <a:srgbClr val="082F86"/>
                </a:solidFill>
                <a:effectLst/>
                <a:uLnTx/>
                <a:uFillTx/>
                <a:latin typeface="+mn-lt"/>
                <a:ea typeface="+mn-ea"/>
                <a:cs typeface="+mn-cs"/>
              </a:rPr>
              <a:t>Pantaleoni</a:t>
            </a:r>
            <a:r>
              <a:rPr kumimoji="0" lang="en-US" sz="1800" b="0" i="1" u="none" strike="noStrike" kern="0" cap="none" spc="0" normalizeH="0" baseline="0" noProof="0" dirty="0">
                <a:ln>
                  <a:noFill/>
                </a:ln>
                <a:solidFill>
                  <a:srgbClr val="082F86"/>
                </a:solidFill>
                <a:effectLst/>
                <a:uLnTx/>
                <a:uFillTx/>
                <a:latin typeface="+mn-lt"/>
                <a:ea typeface="+mn-ea"/>
                <a:cs typeface="+mn-cs"/>
              </a:rPr>
              <a:t>… </a:t>
            </a:r>
            <a:r>
              <a:rPr kumimoji="0" lang="el-GR" sz="1800" b="0" i="1" u="none" strike="noStrike" kern="0" cap="none" spc="0" normalizeH="0" baseline="0" noProof="0" dirty="0">
                <a:ln>
                  <a:noFill/>
                </a:ln>
                <a:solidFill>
                  <a:srgbClr val="082F86"/>
                </a:solidFill>
                <a:effectLst/>
                <a:uLnTx/>
                <a:uFillTx/>
                <a:latin typeface="+mn-lt"/>
                <a:ea typeface="+mn-ea"/>
                <a:cs typeface="+mn-cs"/>
              </a:rPr>
              <a:t>Σήμερα</a:t>
            </a:r>
            <a:br>
              <a:rPr kumimoji="0" lang="el-GR" sz="1800" b="0" i="1" u="none" strike="noStrike" kern="0" cap="none" spc="0" normalizeH="0" baseline="0" noProof="0" dirty="0">
                <a:ln>
                  <a:noFill/>
                </a:ln>
                <a:solidFill>
                  <a:srgbClr val="082F86"/>
                </a:solidFill>
                <a:effectLst/>
                <a:uLnTx/>
                <a:uFillTx/>
                <a:latin typeface="+mn-lt"/>
                <a:ea typeface="+mn-ea"/>
                <a:cs typeface="+mn-cs"/>
              </a:rPr>
            </a:br>
            <a:r>
              <a:rPr lang="el-GR" sz="1800" i="1" dirty="0">
                <a:solidFill>
                  <a:srgbClr val="CC3300"/>
                </a:solidFill>
                <a:latin typeface="Cambria" pitchFamily="18" charset="0"/>
              </a:rPr>
              <a:t> </a:t>
            </a:r>
            <a:r>
              <a:rPr lang="en-US" sz="1800" i="1" dirty="0">
                <a:solidFill>
                  <a:srgbClr val="CC3300"/>
                </a:solidFill>
                <a:latin typeface="Cambria" pitchFamily="18" charset="0"/>
              </a:rPr>
              <a:t>“</a:t>
            </a:r>
            <a:r>
              <a:rPr lang="el-GR" sz="1800" i="1" dirty="0">
                <a:solidFill>
                  <a:srgbClr val="CC3300"/>
                </a:solidFill>
                <a:latin typeface="Cambria" pitchFamily="18" charset="0"/>
              </a:rPr>
              <a:t>Νέα Φιλοσοφία</a:t>
            </a:r>
            <a:r>
              <a:rPr lang="en-US" sz="1800" i="1" dirty="0">
                <a:solidFill>
                  <a:srgbClr val="CC3300"/>
                </a:solidFill>
                <a:latin typeface="Cambria" pitchFamily="18" charset="0"/>
              </a:rPr>
              <a:t>”</a:t>
            </a:r>
            <a:endParaRPr kumimoji="0" lang="el-GR" sz="1800" b="0" u="none" strike="noStrike" kern="0" cap="none" spc="0" normalizeH="0" baseline="0" noProof="0" dirty="0">
              <a:ln>
                <a:noFill/>
              </a:ln>
              <a:solidFill>
                <a:srgbClr val="C00000"/>
              </a:solidFill>
              <a:effectLst/>
              <a:uLnTx/>
              <a:uFillTx/>
              <a:latin typeface="+mn-lt"/>
              <a:ea typeface="+mn-ea"/>
              <a:cs typeface="+mn-cs"/>
            </a:endParaRPr>
          </a:p>
        </p:txBody>
      </p:sp>
      <p:grpSp>
        <p:nvGrpSpPr>
          <p:cNvPr id="22" name="Group 6"/>
          <p:cNvGrpSpPr>
            <a:grpSpLocks/>
          </p:cNvGrpSpPr>
          <p:nvPr/>
        </p:nvGrpSpPr>
        <p:grpSpPr bwMode="auto">
          <a:xfrm>
            <a:off x="0" y="990600"/>
            <a:ext cx="8496300" cy="4392613"/>
            <a:chOff x="68" y="845"/>
            <a:chExt cx="5352" cy="2767"/>
          </a:xfrm>
        </p:grpSpPr>
        <p:sp>
          <p:nvSpPr>
            <p:cNvPr id="23" name="Line 7"/>
            <p:cNvSpPr>
              <a:spLocks noChangeShapeType="1"/>
            </p:cNvSpPr>
            <p:nvPr/>
          </p:nvSpPr>
          <p:spPr bwMode="auto">
            <a:xfrm>
              <a:off x="68" y="3612"/>
              <a:ext cx="3855" cy="0"/>
            </a:xfrm>
            <a:prstGeom prst="line">
              <a:avLst/>
            </a:prstGeom>
            <a:noFill/>
            <a:ln w="9525">
              <a:solidFill>
                <a:schemeClr val="tx1"/>
              </a:solidFill>
              <a:round/>
              <a:headEnd/>
              <a:tailEnd/>
            </a:ln>
          </p:spPr>
          <p:txBody>
            <a:bodyPr/>
            <a:lstStyle/>
            <a:p>
              <a:endParaRPr lang="el-GR"/>
            </a:p>
          </p:txBody>
        </p:sp>
        <p:sp>
          <p:nvSpPr>
            <p:cNvPr id="24" name="Line 8"/>
            <p:cNvSpPr>
              <a:spLocks noChangeShapeType="1"/>
            </p:cNvSpPr>
            <p:nvPr/>
          </p:nvSpPr>
          <p:spPr bwMode="auto">
            <a:xfrm flipV="1">
              <a:off x="204" y="3566"/>
              <a:ext cx="3583" cy="1"/>
            </a:xfrm>
            <a:prstGeom prst="line">
              <a:avLst/>
            </a:prstGeom>
            <a:noFill/>
            <a:ln w="28575">
              <a:solidFill>
                <a:schemeClr val="tx1"/>
              </a:solidFill>
              <a:round/>
              <a:headEnd/>
              <a:tailEnd/>
            </a:ln>
          </p:spPr>
          <p:txBody>
            <a:bodyPr/>
            <a:lstStyle/>
            <a:p>
              <a:endParaRPr lang="el-GR"/>
            </a:p>
          </p:txBody>
        </p:sp>
        <p:sp>
          <p:nvSpPr>
            <p:cNvPr id="25" name="Line 9"/>
            <p:cNvSpPr>
              <a:spLocks noChangeShapeType="1"/>
            </p:cNvSpPr>
            <p:nvPr/>
          </p:nvSpPr>
          <p:spPr bwMode="auto">
            <a:xfrm>
              <a:off x="975" y="890"/>
              <a:ext cx="4309" cy="0"/>
            </a:xfrm>
            <a:prstGeom prst="line">
              <a:avLst/>
            </a:prstGeom>
            <a:noFill/>
            <a:ln w="9525">
              <a:solidFill>
                <a:schemeClr val="tx1"/>
              </a:solidFill>
              <a:round/>
              <a:headEnd/>
              <a:tailEnd/>
            </a:ln>
          </p:spPr>
          <p:txBody>
            <a:bodyPr/>
            <a:lstStyle/>
            <a:p>
              <a:endParaRPr lang="el-GR"/>
            </a:p>
          </p:txBody>
        </p:sp>
        <p:sp>
          <p:nvSpPr>
            <p:cNvPr id="26" name="Line 10"/>
            <p:cNvSpPr>
              <a:spLocks noChangeShapeType="1"/>
            </p:cNvSpPr>
            <p:nvPr/>
          </p:nvSpPr>
          <p:spPr bwMode="auto">
            <a:xfrm>
              <a:off x="1111" y="845"/>
              <a:ext cx="4309" cy="0"/>
            </a:xfrm>
            <a:prstGeom prst="line">
              <a:avLst/>
            </a:prstGeom>
            <a:noFill/>
            <a:ln w="28575">
              <a:solidFill>
                <a:schemeClr val="tx1"/>
              </a:solidFill>
              <a:round/>
              <a:headEnd/>
              <a:tailEnd/>
            </a:ln>
          </p:spPr>
          <p:txBody>
            <a:bodyPr/>
            <a:lstStyle/>
            <a:p>
              <a:endParaRPr lang="el-GR"/>
            </a:p>
          </p:txBody>
        </p:sp>
      </p:grpSp>
      <p:sp>
        <p:nvSpPr>
          <p:cNvPr id="27" name="26 - Ορθογώνιο"/>
          <p:cNvSpPr/>
          <p:nvPr/>
        </p:nvSpPr>
        <p:spPr>
          <a:xfrm>
            <a:off x="714348" y="4600526"/>
            <a:ext cx="1474250" cy="400110"/>
          </a:xfrm>
          <a:prstGeom prst="rect">
            <a:avLst/>
          </a:prstGeom>
        </p:spPr>
        <p:txBody>
          <a:bodyPr wrap="none">
            <a:spAutoFit/>
          </a:bodyPr>
          <a:lstStyle/>
          <a:p>
            <a:r>
              <a:rPr lang="el-GR" sz="2000" i="1" dirty="0">
                <a:solidFill>
                  <a:srgbClr val="0A3FB6"/>
                </a:solidFill>
              </a:rPr>
              <a:t>‘Τεχνολογία’</a:t>
            </a: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6" name="Rectangle 8"/>
          <p:cNvSpPr>
            <a:spLocks noChangeArrowheads="1"/>
          </p:cNvSpPr>
          <p:nvPr/>
        </p:nvSpPr>
        <p:spPr bwMode="auto">
          <a:xfrm>
            <a:off x="1000100" y="2428868"/>
            <a:ext cx="7345362" cy="1785950"/>
          </a:xfrm>
          <a:prstGeom prst="rect">
            <a:avLst/>
          </a:prstGeom>
          <a:noFill/>
          <a:ln w="9525">
            <a:noFill/>
            <a:miter lim="800000"/>
            <a:headEnd/>
            <a:tailEnd/>
          </a:ln>
        </p:spPr>
        <p:txBody>
          <a:bodyPr/>
          <a:lstStyle/>
          <a:p>
            <a:pPr marL="355600" indent="-355600">
              <a:spcBef>
                <a:spcPct val="25000"/>
              </a:spcBef>
              <a:spcAft>
                <a:spcPct val="25000"/>
              </a:spcAft>
              <a:buFontTx/>
              <a:buChar char="•"/>
            </a:pPr>
            <a:r>
              <a:rPr lang="el-GR" sz="2000" dirty="0"/>
              <a:t>Αναμενόμενη αύξηση των θεραπευτικών επιλογών σε επίπεδο εξωτερικού ιατρείου !!!</a:t>
            </a:r>
          </a:p>
          <a:p>
            <a:pPr marL="355600" indent="-355600">
              <a:spcBef>
                <a:spcPct val="25000"/>
              </a:spcBef>
              <a:spcAft>
                <a:spcPct val="25000"/>
              </a:spcAft>
              <a:buFontTx/>
              <a:buChar char="•"/>
            </a:pPr>
            <a:r>
              <a:rPr lang="el-GR" sz="2000" dirty="0"/>
              <a:t>Η χρήση του </a:t>
            </a:r>
            <a:r>
              <a:rPr lang="el-GR" sz="2000" dirty="0" err="1"/>
              <a:t>ηλεκτροτόμου</a:t>
            </a:r>
            <a:r>
              <a:rPr lang="el-GR" sz="2000" dirty="0"/>
              <a:t> περιορίζεται στη χειρουργική αίθουσα, σε επιλεγμένες περιπτώσεις</a:t>
            </a:r>
            <a:endParaRPr lang="en-US" sz="2000" dirty="0"/>
          </a:p>
        </p:txBody>
      </p:sp>
      <p:sp>
        <p:nvSpPr>
          <p:cNvPr id="11" name="Rectangle 5"/>
          <p:cNvSpPr>
            <a:spLocks noChangeArrowheads="1"/>
          </p:cNvSpPr>
          <p:nvPr/>
        </p:nvSpPr>
        <p:spPr bwMode="auto">
          <a:xfrm>
            <a:off x="685800" y="533400"/>
            <a:ext cx="7467600" cy="381000"/>
          </a:xfrm>
          <a:prstGeom prst="rect">
            <a:avLst/>
          </a:prstGeom>
          <a:noFill/>
          <a:ln w="9525">
            <a:noFill/>
            <a:miter lim="800000"/>
            <a:headEnd/>
            <a:tailEnd/>
          </a:ln>
        </p:spPr>
        <p:txBody>
          <a:bodyPr anchor="ctr"/>
          <a:lstStyle/>
          <a:p>
            <a:pPr algn="r"/>
            <a:r>
              <a:rPr lang="el-GR" dirty="0"/>
              <a:t>Επεμβατική </a:t>
            </a:r>
            <a:r>
              <a:rPr lang="en-US" dirty="0"/>
              <a:t>HYS</a:t>
            </a:r>
            <a:endParaRPr lang="el-GR" dirty="0">
              <a:solidFill>
                <a:schemeClr val="tx2"/>
              </a:solidFill>
              <a:latin typeface="Cambria" pitchFamily="18" charset="0"/>
            </a:endParaRPr>
          </a:p>
        </p:txBody>
      </p:sp>
      <p:sp>
        <p:nvSpPr>
          <p:cNvPr id="12" name="Rectangle 11"/>
          <p:cNvSpPr>
            <a:spLocks noChangeArrowheads="1"/>
          </p:cNvSpPr>
          <p:nvPr/>
        </p:nvSpPr>
        <p:spPr bwMode="auto">
          <a:xfrm>
            <a:off x="695325" y="1142987"/>
            <a:ext cx="7467600" cy="457200"/>
          </a:xfrm>
          <a:prstGeom prst="rect">
            <a:avLst/>
          </a:prstGeom>
          <a:noFill/>
          <a:ln w="9525">
            <a:noFill/>
            <a:miter lim="800000"/>
            <a:headEnd/>
            <a:tailEnd/>
          </a:ln>
        </p:spPr>
        <p:txBody>
          <a:bodyPr anchor="ctr"/>
          <a:lstStyle/>
          <a:p>
            <a:pPr algn="r"/>
            <a:r>
              <a:rPr lang="en-US" sz="2000" dirty="0">
                <a:solidFill>
                  <a:srgbClr val="CC3300"/>
                </a:solidFill>
                <a:latin typeface="Cambria" pitchFamily="18" charset="0"/>
              </a:rPr>
              <a:t>Operative Office Hysteroscopy</a:t>
            </a:r>
            <a:br>
              <a:rPr lang="el-GR" sz="2000" dirty="0">
                <a:solidFill>
                  <a:srgbClr val="CC3300"/>
                </a:solidFill>
                <a:latin typeface="Cambria" pitchFamily="18" charset="0"/>
              </a:rPr>
            </a:br>
            <a:r>
              <a:rPr lang="en-US" sz="2000" dirty="0">
                <a:solidFill>
                  <a:srgbClr val="CC3300"/>
                </a:solidFill>
                <a:latin typeface="Cambria" pitchFamily="18" charset="0"/>
              </a:rPr>
              <a:t>“See &amp; Treat”</a:t>
            </a:r>
            <a:endParaRPr lang="el-GR" sz="2000" i="1" dirty="0">
              <a:solidFill>
                <a:srgbClr val="CC3300"/>
              </a:solidFill>
              <a:latin typeface="Cambria" pitchFamily="18" charset="0"/>
            </a:endParaRPr>
          </a:p>
        </p:txBody>
      </p:sp>
      <p:sp>
        <p:nvSpPr>
          <p:cNvPr id="13" name="Rectangle 3"/>
          <p:cNvSpPr txBox="1">
            <a:spLocks noChangeArrowheads="1"/>
          </p:cNvSpPr>
          <p:nvPr/>
        </p:nvSpPr>
        <p:spPr bwMode="auto">
          <a:xfrm>
            <a:off x="2143108" y="5429264"/>
            <a:ext cx="3990975" cy="64294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r">
              <a:spcBef>
                <a:spcPct val="20000"/>
              </a:spcBef>
            </a:pPr>
            <a:r>
              <a:rPr kumimoji="0" lang="en-US" sz="1800" b="0" i="1" u="none" strike="noStrike" kern="0" cap="none" spc="0" normalizeH="0" baseline="0" noProof="0" dirty="0">
                <a:ln>
                  <a:noFill/>
                </a:ln>
                <a:solidFill>
                  <a:srgbClr val="082F86"/>
                </a:solidFill>
                <a:effectLst/>
                <a:uLnTx/>
                <a:uFillTx/>
                <a:latin typeface="+mn-lt"/>
                <a:ea typeface="+mn-ea"/>
                <a:cs typeface="+mn-cs"/>
              </a:rPr>
              <a:t>HYS… </a:t>
            </a:r>
            <a:r>
              <a:rPr kumimoji="0" lang="en-US" sz="1800" b="0" i="1" u="none" strike="noStrike" kern="0" cap="none" spc="0" normalizeH="0" baseline="0" noProof="0" dirty="0" err="1">
                <a:ln>
                  <a:noFill/>
                </a:ln>
                <a:solidFill>
                  <a:srgbClr val="082F86"/>
                </a:solidFill>
                <a:effectLst/>
                <a:uLnTx/>
                <a:uFillTx/>
                <a:latin typeface="+mn-lt"/>
                <a:ea typeface="+mn-ea"/>
                <a:cs typeface="+mn-cs"/>
              </a:rPr>
              <a:t>Pantaleoni</a:t>
            </a:r>
            <a:r>
              <a:rPr kumimoji="0" lang="en-US" sz="1800" b="0" i="1" u="none" strike="noStrike" kern="0" cap="none" spc="0" normalizeH="0" baseline="0" noProof="0" dirty="0">
                <a:ln>
                  <a:noFill/>
                </a:ln>
                <a:solidFill>
                  <a:srgbClr val="082F86"/>
                </a:solidFill>
                <a:effectLst/>
                <a:uLnTx/>
                <a:uFillTx/>
                <a:latin typeface="+mn-lt"/>
                <a:ea typeface="+mn-ea"/>
                <a:cs typeface="+mn-cs"/>
              </a:rPr>
              <a:t>… </a:t>
            </a:r>
            <a:r>
              <a:rPr kumimoji="0" lang="el-GR" sz="1800" b="0" i="1" u="none" strike="noStrike" kern="0" cap="none" spc="0" normalizeH="0" baseline="0" noProof="0" dirty="0">
                <a:ln>
                  <a:noFill/>
                </a:ln>
                <a:solidFill>
                  <a:srgbClr val="082F86"/>
                </a:solidFill>
                <a:effectLst/>
                <a:uLnTx/>
                <a:uFillTx/>
                <a:latin typeface="+mn-lt"/>
                <a:ea typeface="+mn-ea"/>
                <a:cs typeface="+mn-cs"/>
              </a:rPr>
              <a:t>Σήμερα</a:t>
            </a:r>
            <a:br>
              <a:rPr kumimoji="0" lang="el-GR" sz="1800" b="0" i="1" u="none" strike="noStrike" kern="0" cap="none" spc="0" normalizeH="0" baseline="0" noProof="0" dirty="0">
                <a:ln>
                  <a:noFill/>
                </a:ln>
                <a:solidFill>
                  <a:srgbClr val="082F86"/>
                </a:solidFill>
                <a:effectLst/>
                <a:uLnTx/>
                <a:uFillTx/>
                <a:latin typeface="+mn-lt"/>
                <a:ea typeface="+mn-ea"/>
                <a:cs typeface="+mn-cs"/>
              </a:rPr>
            </a:br>
            <a:r>
              <a:rPr lang="el-GR" sz="1800" i="1" dirty="0">
                <a:solidFill>
                  <a:srgbClr val="CC3300"/>
                </a:solidFill>
                <a:latin typeface="Cambria" pitchFamily="18" charset="0"/>
              </a:rPr>
              <a:t> </a:t>
            </a:r>
            <a:r>
              <a:rPr lang="en-US" sz="1800" i="1" dirty="0">
                <a:solidFill>
                  <a:srgbClr val="CC3300"/>
                </a:solidFill>
                <a:latin typeface="Cambria" pitchFamily="18" charset="0"/>
              </a:rPr>
              <a:t>“</a:t>
            </a:r>
            <a:r>
              <a:rPr lang="el-GR" sz="1800" i="1" dirty="0">
                <a:solidFill>
                  <a:srgbClr val="CC3300"/>
                </a:solidFill>
                <a:latin typeface="Cambria" pitchFamily="18" charset="0"/>
              </a:rPr>
              <a:t>Νέα Φιλοσοφία</a:t>
            </a:r>
            <a:r>
              <a:rPr lang="en-US" sz="1800" i="1" dirty="0">
                <a:solidFill>
                  <a:srgbClr val="CC3300"/>
                </a:solidFill>
                <a:latin typeface="Cambria" pitchFamily="18" charset="0"/>
              </a:rPr>
              <a:t>”</a:t>
            </a:r>
            <a:endParaRPr kumimoji="0" lang="el-GR" sz="1800" b="0" u="none" strike="noStrike" kern="0" cap="none" spc="0" normalizeH="0" baseline="0" noProof="0" dirty="0">
              <a:ln>
                <a:noFill/>
              </a:ln>
              <a:solidFill>
                <a:srgbClr val="C00000"/>
              </a:solidFill>
              <a:effectLst/>
              <a:uLnTx/>
              <a:uFillTx/>
              <a:latin typeface="+mn-lt"/>
              <a:ea typeface="+mn-ea"/>
              <a:cs typeface="+mn-cs"/>
            </a:endParaRPr>
          </a:p>
        </p:txBody>
      </p:sp>
      <p:grpSp>
        <p:nvGrpSpPr>
          <p:cNvPr id="14" name="Group 6"/>
          <p:cNvGrpSpPr>
            <a:grpSpLocks/>
          </p:cNvGrpSpPr>
          <p:nvPr/>
        </p:nvGrpSpPr>
        <p:grpSpPr bwMode="auto">
          <a:xfrm>
            <a:off x="0" y="990600"/>
            <a:ext cx="8496300" cy="4392613"/>
            <a:chOff x="68" y="845"/>
            <a:chExt cx="5352" cy="2767"/>
          </a:xfrm>
        </p:grpSpPr>
        <p:sp>
          <p:nvSpPr>
            <p:cNvPr id="15" name="Line 7"/>
            <p:cNvSpPr>
              <a:spLocks noChangeShapeType="1"/>
            </p:cNvSpPr>
            <p:nvPr/>
          </p:nvSpPr>
          <p:spPr bwMode="auto">
            <a:xfrm>
              <a:off x="68" y="3612"/>
              <a:ext cx="3855" cy="0"/>
            </a:xfrm>
            <a:prstGeom prst="line">
              <a:avLst/>
            </a:prstGeom>
            <a:noFill/>
            <a:ln w="9525">
              <a:solidFill>
                <a:schemeClr val="tx1"/>
              </a:solidFill>
              <a:round/>
              <a:headEnd/>
              <a:tailEnd/>
            </a:ln>
          </p:spPr>
          <p:txBody>
            <a:bodyPr/>
            <a:lstStyle/>
            <a:p>
              <a:endParaRPr lang="el-GR"/>
            </a:p>
          </p:txBody>
        </p:sp>
        <p:sp>
          <p:nvSpPr>
            <p:cNvPr id="16" name="Line 8"/>
            <p:cNvSpPr>
              <a:spLocks noChangeShapeType="1"/>
            </p:cNvSpPr>
            <p:nvPr/>
          </p:nvSpPr>
          <p:spPr bwMode="auto">
            <a:xfrm flipV="1">
              <a:off x="204" y="3566"/>
              <a:ext cx="3583" cy="1"/>
            </a:xfrm>
            <a:prstGeom prst="line">
              <a:avLst/>
            </a:prstGeom>
            <a:noFill/>
            <a:ln w="28575">
              <a:solidFill>
                <a:schemeClr val="tx1"/>
              </a:solidFill>
              <a:round/>
              <a:headEnd/>
              <a:tailEnd/>
            </a:ln>
          </p:spPr>
          <p:txBody>
            <a:bodyPr/>
            <a:lstStyle/>
            <a:p>
              <a:endParaRPr lang="el-GR"/>
            </a:p>
          </p:txBody>
        </p:sp>
        <p:sp>
          <p:nvSpPr>
            <p:cNvPr id="17" name="Line 9"/>
            <p:cNvSpPr>
              <a:spLocks noChangeShapeType="1"/>
            </p:cNvSpPr>
            <p:nvPr/>
          </p:nvSpPr>
          <p:spPr bwMode="auto">
            <a:xfrm>
              <a:off x="975" y="890"/>
              <a:ext cx="4309" cy="0"/>
            </a:xfrm>
            <a:prstGeom prst="line">
              <a:avLst/>
            </a:prstGeom>
            <a:noFill/>
            <a:ln w="9525">
              <a:solidFill>
                <a:schemeClr val="tx1"/>
              </a:solidFill>
              <a:round/>
              <a:headEnd/>
              <a:tailEnd/>
            </a:ln>
          </p:spPr>
          <p:txBody>
            <a:bodyPr/>
            <a:lstStyle/>
            <a:p>
              <a:endParaRPr lang="el-GR"/>
            </a:p>
          </p:txBody>
        </p:sp>
        <p:sp>
          <p:nvSpPr>
            <p:cNvPr id="18" name="Line 10"/>
            <p:cNvSpPr>
              <a:spLocks noChangeShapeType="1"/>
            </p:cNvSpPr>
            <p:nvPr/>
          </p:nvSpPr>
          <p:spPr bwMode="auto">
            <a:xfrm>
              <a:off x="1111" y="845"/>
              <a:ext cx="4309" cy="0"/>
            </a:xfrm>
            <a:prstGeom prst="line">
              <a:avLst/>
            </a:prstGeom>
            <a:noFill/>
            <a:ln w="28575">
              <a:solidFill>
                <a:schemeClr val="tx1"/>
              </a:solidFill>
              <a:round/>
              <a:headEnd/>
              <a:tailEnd/>
            </a:ln>
          </p:spPr>
          <p:txBody>
            <a:bodyPr/>
            <a:lstStyle/>
            <a:p>
              <a:endParaRPr lang="el-GR"/>
            </a:p>
          </p:txBody>
        </p:sp>
      </p:gr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3" name="Group 16"/>
          <p:cNvGrpSpPr>
            <a:grpSpLocks/>
          </p:cNvGrpSpPr>
          <p:nvPr/>
        </p:nvGrpSpPr>
        <p:grpSpPr bwMode="auto">
          <a:xfrm>
            <a:off x="900113" y="2079615"/>
            <a:ext cx="2017712" cy="3140075"/>
            <a:chOff x="567" y="1257"/>
            <a:chExt cx="1271" cy="1978"/>
          </a:xfrm>
        </p:grpSpPr>
        <p:sp>
          <p:nvSpPr>
            <p:cNvPr id="76811" name="Text Box 10"/>
            <p:cNvSpPr txBox="1">
              <a:spLocks noChangeArrowheads="1"/>
            </p:cNvSpPr>
            <p:nvPr/>
          </p:nvSpPr>
          <p:spPr bwMode="auto">
            <a:xfrm>
              <a:off x="567" y="1257"/>
              <a:ext cx="1271" cy="412"/>
            </a:xfrm>
            <a:prstGeom prst="rect">
              <a:avLst/>
            </a:prstGeom>
            <a:noFill/>
            <a:ln w="12700">
              <a:solidFill>
                <a:schemeClr val="tx1"/>
              </a:solidFill>
              <a:miter lim="800000"/>
              <a:headEnd/>
              <a:tailEnd/>
            </a:ln>
          </p:spPr>
          <p:txBody>
            <a:bodyPr>
              <a:spAutoFit/>
            </a:bodyPr>
            <a:lstStyle/>
            <a:p>
              <a:pPr>
                <a:spcBef>
                  <a:spcPct val="50000"/>
                </a:spcBef>
              </a:pPr>
              <a:r>
                <a:rPr lang="el-GR" sz="1800" dirty="0"/>
                <a:t>Υψηλό κόστος εξοπλισμού</a:t>
              </a:r>
            </a:p>
          </p:txBody>
        </p:sp>
        <p:sp>
          <p:nvSpPr>
            <p:cNvPr id="76812" name="Text Box 11"/>
            <p:cNvSpPr txBox="1">
              <a:spLocks noChangeArrowheads="1"/>
            </p:cNvSpPr>
            <p:nvPr/>
          </p:nvSpPr>
          <p:spPr bwMode="auto">
            <a:xfrm>
              <a:off x="567" y="1983"/>
              <a:ext cx="1270" cy="585"/>
            </a:xfrm>
            <a:prstGeom prst="rect">
              <a:avLst/>
            </a:prstGeom>
            <a:noFill/>
            <a:ln w="12700">
              <a:solidFill>
                <a:schemeClr val="tx1"/>
              </a:solidFill>
              <a:miter lim="800000"/>
              <a:headEnd/>
              <a:tailEnd/>
            </a:ln>
          </p:spPr>
          <p:txBody>
            <a:bodyPr>
              <a:spAutoFit/>
            </a:bodyPr>
            <a:lstStyle/>
            <a:p>
              <a:pPr>
                <a:spcBef>
                  <a:spcPct val="50000"/>
                </a:spcBef>
              </a:pPr>
              <a:r>
                <a:rPr lang="el-GR" sz="1800" dirty="0"/>
                <a:t>Υψηλή εξειδίκευση </a:t>
              </a:r>
              <a:r>
                <a:rPr lang="el-GR" sz="1800" dirty="0" err="1"/>
                <a:t>υστεροσκόπου</a:t>
              </a:r>
              <a:endParaRPr lang="el-GR" sz="1800" dirty="0"/>
            </a:p>
          </p:txBody>
        </p:sp>
        <p:sp>
          <p:nvSpPr>
            <p:cNvPr id="76813" name="Text Box 12"/>
            <p:cNvSpPr txBox="1">
              <a:spLocks noChangeArrowheads="1"/>
            </p:cNvSpPr>
            <p:nvPr/>
          </p:nvSpPr>
          <p:spPr bwMode="auto">
            <a:xfrm>
              <a:off x="567" y="2845"/>
              <a:ext cx="1270" cy="390"/>
            </a:xfrm>
            <a:prstGeom prst="rect">
              <a:avLst/>
            </a:prstGeom>
            <a:noFill/>
            <a:ln w="12700">
              <a:solidFill>
                <a:schemeClr val="tx1"/>
              </a:solidFill>
              <a:miter lim="800000"/>
              <a:headEnd/>
              <a:tailEnd/>
            </a:ln>
          </p:spPr>
          <p:txBody>
            <a:bodyPr lIns="54000" tIns="10800">
              <a:spAutoFit/>
            </a:bodyPr>
            <a:lstStyle/>
            <a:p>
              <a:pPr>
                <a:spcBef>
                  <a:spcPct val="50000"/>
                </a:spcBef>
              </a:pPr>
              <a:r>
                <a:rPr lang="el-GR" sz="1800"/>
                <a:t>Μείωση </a:t>
              </a:r>
              <a:r>
                <a:rPr lang="en-US" sz="1800"/>
                <a:t>discomfort/pain</a:t>
              </a:r>
              <a:endParaRPr lang="el-GR" sz="1800"/>
            </a:p>
          </p:txBody>
        </p:sp>
      </p:grpSp>
      <p:grpSp>
        <p:nvGrpSpPr>
          <p:cNvPr id="4" name="Group 17"/>
          <p:cNvGrpSpPr>
            <a:grpSpLocks/>
          </p:cNvGrpSpPr>
          <p:nvPr/>
        </p:nvGrpSpPr>
        <p:grpSpPr bwMode="auto">
          <a:xfrm>
            <a:off x="3222625" y="2000240"/>
            <a:ext cx="5237163" cy="3313112"/>
            <a:chOff x="2030" y="1207"/>
            <a:chExt cx="3299" cy="2087"/>
          </a:xfrm>
        </p:grpSpPr>
        <p:sp>
          <p:nvSpPr>
            <p:cNvPr id="76807" name="Rectangle 8"/>
            <p:cNvSpPr>
              <a:spLocks noChangeArrowheads="1"/>
            </p:cNvSpPr>
            <p:nvPr/>
          </p:nvSpPr>
          <p:spPr bwMode="auto">
            <a:xfrm>
              <a:off x="2925" y="1207"/>
              <a:ext cx="2404" cy="499"/>
            </a:xfrm>
            <a:prstGeom prst="rect">
              <a:avLst/>
            </a:prstGeom>
            <a:noFill/>
            <a:ln w="12700">
              <a:solidFill>
                <a:schemeClr val="tx1"/>
              </a:solidFill>
              <a:miter lim="800000"/>
              <a:headEnd/>
              <a:tailEnd/>
            </a:ln>
          </p:spPr>
          <p:txBody>
            <a:bodyPr/>
            <a:lstStyle/>
            <a:p>
              <a:pPr>
                <a:spcBef>
                  <a:spcPct val="25000"/>
                </a:spcBef>
                <a:spcAft>
                  <a:spcPct val="25000"/>
                </a:spcAft>
              </a:pPr>
              <a:r>
                <a:rPr lang="el-GR" sz="1600"/>
                <a:t>Οικονομικά συμφέρουσες επεμβάσεις σε σχέση με ειγαγωγή/νοσηλεία</a:t>
              </a:r>
              <a:endParaRPr lang="en-US" sz="1600"/>
            </a:p>
          </p:txBody>
        </p:sp>
        <p:sp>
          <p:nvSpPr>
            <p:cNvPr id="76808" name="Rectangle 13"/>
            <p:cNvSpPr>
              <a:spLocks noChangeArrowheads="1"/>
            </p:cNvSpPr>
            <p:nvPr/>
          </p:nvSpPr>
          <p:spPr bwMode="auto">
            <a:xfrm>
              <a:off x="2925" y="1979"/>
              <a:ext cx="2404" cy="499"/>
            </a:xfrm>
            <a:prstGeom prst="rect">
              <a:avLst/>
            </a:prstGeom>
            <a:noFill/>
            <a:ln w="12700">
              <a:solidFill>
                <a:schemeClr val="tx1"/>
              </a:solidFill>
              <a:miter lim="800000"/>
              <a:headEnd/>
              <a:tailEnd/>
            </a:ln>
          </p:spPr>
          <p:txBody>
            <a:bodyPr/>
            <a:lstStyle/>
            <a:p>
              <a:pPr marL="355600" indent="-355600">
                <a:spcBef>
                  <a:spcPct val="25000"/>
                </a:spcBef>
                <a:spcAft>
                  <a:spcPct val="25000"/>
                </a:spcAft>
              </a:pPr>
              <a:r>
                <a:rPr lang="el-GR" sz="1600"/>
                <a:t>Ευνοϊκή καμπύλη εκμάθησης</a:t>
              </a:r>
              <a:endParaRPr lang="en-US" sz="1600"/>
            </a:p>
          </p:txBody>
        </p:sp>
        <p:sp>
          <p:nvSpPr>
            <p:cNvPr id="76809" name="Rectangle 14"/>
            <p:cNvSpPr>
              <a:spLocks noChangeArrowheads="1"/>
            </p:cNvSpPr>
            <p:nvPr/>
          </p:nvSpPr>
          <p:spPr bwMode="auto">
            <a:xfrm>
              <a:off x="2925" y="2750"/>
              <a:ext cx="2404" cy="544"/>
            </a:xfrm>
            <a:prstGeom prst="rect">
              <a:avLst/>
            </a:prstGeom>
            <a:noFill/>
            <a:ln w="12700">
              <a:solidFill>
                <a:schemeClr val="tx1"/>
              </a:solidFill>
              <a:miter lim="800000"/>
              <a:headEnd/>
              <a:tailEnd/>
            </a:ln>
          </p:spPr>
          <p:txBody>
            <a:bodyPr/>
            <a:lstStyle/>
            <a:p>
              <a:pPr marL="355600" indent="-355600">
                <a:buFontTx/>
                <a:buChar char="•"/>
              </a:pPr>
              <a:r>
                <a:rPr lang="el-GR" sz="1600"/>
                <a:t>Χρήση φυσιολογικού ορού</a:t>
              </a:r>
            </a:p>
            <a:p>
              <a:pPr marL="355600" indent="-355600">
                <a:buFontTx/>
                <a:buChar char="•"/>
              </a:pPr>
              <a:r>
                <a:rPr lang="el-GR" sz="1600"/>
                <a:t>Μείωση </a:t>
              </a:r>
              <a:r>
                <a:rPr lang="en-US" sz="1600"/>
                <a:t>ø</a:t>
              </a:r>
              <a:r>
                <a:rPr lang="el-GR" sz="1600"/>
                <a:t> υστεροσκοπίων</a:t>
              </a:r>
            </a:p>
            <a:p>
              <a:pPr marL="355600" indent="-355600">
                <a:buFontTx/>
                <a:buChar char="•"/>
              </a:pPr>
              <a:r>
                <a:rPr lang="en-US" sz="1600"/>
                <a:t>Vaginoscopic approach </a:t>
              </a:r>
            </a:p>
          </p:txBody>
        </p:sp>
        <p:sp>
          <p:nvSpPr>
            <p:cNvPr id="76810" name="Text Box 15"/>
            <p:cNvSpPr txBox="1">
              <a:spLocks noChangeArrowheads="1"/>
            </p:cNvSpPr>
            <p:nvPr/>
          </p:nvSpPr>
          <p:spPr bwMode="auto">
            <a:xfrm>
              <a:off x="2030" y="1797"/>
              <a:ext cx="726" cy="576"/>
            </a:xfrm>
            <a:prstGeom prst="rect">
              <a:avLst/>
            </a:prstGeom>
            <a:noFill/>
            <a:ln w="9525">
              <a:noFill/>
              <a:miter lim="800000"/>
              <a:headEnd/>
              <a:tailEnd/>
            </a:ln>
          </p:spPr>
          <p:txBody>
            <a:bodyPr>
              <a:spAutoFit/>
            </a:bodyPr>
            <a:lstStyle/>
            <a:p>
              <a:pPr>
                <a:spcBef>
                  <a:spcPct val="50000"/>
                </a:spcBef>
              </a:pPr>
              <a:r>
                <a:rPr lang="en-US" sz="5400">
                  <a:solidFill>
                    <a:srgbClr val="CC0000"/>
                  </a:solidFill>
                </a:rPr>
                <a:t>…</a:t>
              </a:r>
              <a:endParaRPr lang="el-GR" sz="5400">
                <a:solidFill>
                  <a:srgbClr val="CC0000"/>
                </a:solidFill>
              </a:endParaRPr>
            </a:p>
          </p:txBody>
        </p:sp>
      </p:grpSp>
      <p:sp>
        <p:nvSpPr>
          <p:cNvPr id="19" name="Rectangle 5"/>
          <p:cNvSpPr>
            <a:spLocks noChangeArrowheads="1"/>
          </p:cNvSpPr>
          <p:nvPr/>
        </p:nvSpPr>
        <p:spPr bwMode="auto">
          <a:xfrm>
            <a:off x="685800" y="533400"/>
            <a:ext cx="7467600" cy="381000"/>
          </a:xfrm>
          <a:prstGeom prst="rect">
            <a:avLst/>
          </a:prstGeom>
          <a:noFill/>
          <a:ln w="9525">
            <a:noFill/>
            <a:miter lim="800000"/>
            <a:headEnd/>
            <a:tailEnd/>
          </a:ln>
        </p:spPr>
        <p:txBody>
          <a:bodyPr anchor="ctr"/>
          <a:lstStyle/>
          <a:p>
            <a:pPr algn="r"/>
            <a:r>
              <a:rPr lang="el-GR" dirty="0"/>
              <a:t>Επεμβατική </a:t>
            </a:r>
            <a:r>
              <a:rPr lang="en-US" dirty="0"/>
              <a:t>HYS</a:t>
            </a:r>
            <a:endParaRPr lang="el-GR" dirty="0">
              <a:solidFill>
                <a:schemeClr val="tx2"/>
              </a:solidFill>
              <a:latin typeface="Cambria" pitchFamily="18" charset="0"/>
            </a:endParaRPr>
          </a:p>
        </p:txBody>
      </p:sp>
      <p:sp>
        <p:nvSpPr>
          <p:cNvPr id="20" name="Rectangle 11"/>
          <p:cNvSpPr>
            <a:spLocks noChangeArrowheads="1"/>
          </p:cNvSpPr>
          <p:nvPr/>
        </p:nvSpPr>
        <p:spPr bwMode="auto">
          <a:xfrm>
            <a:off x="695325" y="1142987"/>
            <a:ext cx="7467600" cy="457200"/>
          </a:xfrm>
          <a:prstGeom prst="rect">
            <a:avLst/>
          </a:prstGeom>
          <a:noFill/>
          <a:ln w="9525">
            <a:noFill/>
            <a:miter lim="800000"/>
            <a:headEnd/>
            <a:tailEnd/>
          </a:ln>
        </p:spPr>
        <p:txBody>
          <a:bodyPr anchor="ctr"/>
          <a:lstStyle/>
          <a:p>
            <a:pPr algn="r"/>
            <a:r>
              <a:rPr lang="en-US" sz="2000" dirty="0">
                <a:solidFill>
                  <a:srgbClr val="CC3300"/>
                </a:solidFill>
                <a:latin typeface="Cambria" pitchFamily="18" charset="0"/>
              </a:rPr>
              <a:t>Operative Office Hysteroscopy</a:t>
            </a:r>
            <a:br>
              <a:rPr lang="el-GR" sz="2000" dirty="0">
                <a:solidFill>
                  <a:srgbClr val="CC3300"/>
                </a:solidFill>
                <a:latin typeface="Cambria" pitchFamily="18" charset="0"/>
              </a:rPr>
            </a:br>
            <a:r>
              <a:rPr lang="en-US" sz="2000" dirty="0">
                <a:solidFill>
                  <a:srgbClr val="CC3300"/>
                </a:solidFill>
                <a:latin typeface="Cambria" pitchFamily="18" charset="0"/>
              </a:rPr>
              <a:t>“See &amp; Treat”</a:t>
            </a:r>
            <a:endParaRPr lang="el-GR" sz="2000" i="1" dirty="0">
              <a:solidFill>
                <a:srgbClr val="CC3300"/>
              </a:solidFill>
              <a:latin typeface="Cambria" pitchFamily="18" charset="0"/>
            </a:endParaRPr>
          </a:p>
        </p:txBody>
      </p:sp>
      <p:sp>
        <p:nvSpPr>
          <p:cNvPr id="21" name="Rectangle 3"/>
          <p:cNvSpPr txBox="1">
            <a:spLocks noChangeArrowheads="1"/>
          </p:cNvSpPr>
          <p:nvPr/>
        </p:nvSpPr>
        <p:spPr bwMode="auto">
          <a:xfrm>
            <a:off x="2143108" y="5857892"/>
            <a:ext cx="3990975" cy="64294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r">
              <a:spcBef>
                <a:spcPct val="20000"/>
              </a:spcBef>
            </a:pPr>
            <a:r>
              <a:rPr kumimoji="0" lang="en-US" sz="1800" b="0" i="1" u="none" strike="noStrike" kern="0" cap="none" spc="0" normalizeH="0" baseline="0" noProof="0" dirty="0">
                <a:ln>
                  <a:noFill/>
                </a:ln>
                <a:solidFill>
                  <a:srgbClr val="082F86"/>
                </a:solidFill>
                <a:effectLst/>
                <a:uLnTx/>
                <a:uFillTx/>
                <a:latin typeface="+mn-lt"/>
                <a:ea typeface="+mn-ea"/>
                <a:cs typeface="+mn-cs"/>
              </a:rPr>
              <a:t>HYS… </a:t>
            </a:r>
            <a:r>
              <a:rPr kumimoji="0" lang="en-US" sz="1800" b="0" i="1" u="none" strike="noStrike" kern="0" cap="none" spc="0" normalizeH="0" baseline="0" noProof="0" dirty="0" err="1">
                <a:ln>
                  <a:noFill/>
                </a:ln>
                <a:solidFill>
                  <a:srgbClr val="082F86"/>
                </a:solidFill>
                <a:effectLst/>
                <a:uLnTx/>
                <a:uFillTx/>
                <a:latin typeface="+mn-lt"/>
                <a:ea typeface="+mn-ea"/>
                <a:cs typeface="+mn-cs"/>
              </a:rPr>
              <a:t>Pantaleoni</a:t>
            </a:r>
            <a:r>
              <a:rPr kumimoji="0" lang="en-US" sz="1800" b="0" i="1" u="none" strike="noStrike" kern="0" cap="none" spc="0" normalizeH="0" baseline="0" noProof="0" dirty="0">
                <a:ln>
                  <a:noFill/>
                </a:ln>
                <a:solidFill>
                  <a:srgbClr val="082F86"/>
                </a:solidFill>
                <a:effectLst/>
                <a:uLnTx/>
                <a:uFillTx/>
                <a:latin typeface="+mn-lt"/>
                <a:ea typeface="+mn-ea"/>
                <a:cs typeface="+mn-cs"/>
              </a:rPr>
              <a:t>… </a:t>
            </a:r>
            <a:r>
              <a:rPr kumimoji="0" lang="el-GR" sz="1800" b="0" i="1" u="none" strike="noStrike" kern="0" cap="none" spc="0" normalizeH="0" baseline="0" noProof="0" dirty="0">
                <a:ln>
                  <a:noFill/>
                </a:ln>
                <a:solidFill>
                  <a:srgbClr val="082F86"/>
                </a:solidFill>
                <a:effectLst/>
                <a:uLnTx/>
                <a:uFillTx/>
                <a:latin typeface="+mn-lt"/>
                <a:ea typeface="+mn-ea"/>
                <a:cs typeface="+mn-cs"/>
              </a:rPr>
              <a:t>Σήμερα</a:t>
            </a:r>
            <a:br>
              <a:rPr kumimoji="0" lang="el-GR" sz="1800" b="0" i="1" u="none" strike="noStrike" kern="0" cap="none" spc="0" normalizeH="0" baseline="0" noProof="0" dirty="0">
                <a:ln>
                  <a:noFill/>
                </a:ln>
                <a:solidFill>
                  <a:srgbClr val="082F86"/>
                </a:solidFill>
                <a:effectLst/>
                <a:uLnTx/>
                <a:uFillTx/>
                <a:latin typeface="+mn-lt"/>
                <a:ea typeface="+mn-ea"/>
                <a:cs typeface="+mn-cs"/>
              </a:rPr>
            </a:br>
            <a:r>
              <a:rPr lang="el-GR" sz="1800" i="1" dirty="0">
                <a:solidFill>
                  <a:srgbClr val="CC3300"/>
                </a:solidFill>
                <a:latin typeface="Cambria" pitchFamily="18" charset="0"/>
              </a:rPr>
              <a:t> </a:t>
            </a:r>
            <a:r>
              <a:rPr lang="en-US" sz="1800" i="1" dirty="0">
                <a:solidFill>
                  <a:srgbClr val="CC3300"/>
                </a:solidFill>
                <a:latin typeface="Cambria" pitchFamily="18" charset="0"/>
              </a:rPr>
              <a:t>“</a:t>
            </a:r>
            <a:r>
              <a:rPr lang="el-GR" sz="1800" i="1" dirty="0">
                <a:solidFill>
                  <a:srgbClr val="CC3300"/>
                </a:solidFill>
                <a:latin typeface="Cambria" pitchFamily="18" charset="0"/>
              </a:rPr>
              <a:t>Νέα Φιλοσοφία</a:t>
            </a:r>
            <a:r>
              <a:rPr lang="en-US" sz="1800" i="1" dirty="0">
                <a:solidFill>
                  <a:srgbClr val="CC3300"/>
                </a:solidFill>
                <a:latin typeface="Cambria" pitchFamily="18" charset="0"/>
              </a:rPr>
              <a:t>”</a:t>
            </a:r>
            <a:endParaRPr kumimoji="0" lang="el-GR" sz="1800" b="0" u="none" strike="noStrike" kern="0" cap="none" spc="0" normalizeH="0" baseline="0" noProof="0" dirty="0">
              <a:ln>
                <a:noFill/>
              </a:ln>
              <a:solidFill>
                <a:srgbClr val="C00000"/>
              </a:solidFill>
              <a:effectLst/>
              <a:uLnTx/>
              <a:uFillTx/>
              <a:latin typeface="+mn-lt"/>
              <a:ea typeface="+mn-ea"/>
              <a:cs typeface="+mn-cs"/>
            </a:endParaRPr>
          </a:p>
        </p:txBody>
      </p:sp>
      <p:sp>
        <p:nvSpPr>
          <p:cNvPr id="23" name="Line 7"/>
          <p:cNvSpPr>
            <a:spLocks noChangeShapeType="1"/>
          </p:cNvSpPr>
          <p:nvPr/>
        </p:nvSpPr>
        <p:spPr bwMode="auto">
          <a:xfrm>
            <a:off x="0" y="5811841"/>
            <a:ext cx="6119813" cy="0"/>
          </a:xfrm>
          <a:prstGeom prst="line">
            <a:avLst/>
          </a:prstGeom>
          <a:noFill/>
          <a:ln w="9525">
            <a:solidFill>
              <a:schemeClr val="tx1"/>
            </a:solidFill>
            <a:round/>
            <a:headEnd/>
            <a:tailEnd/>
          </a:ln>
        </p:spPr>
        <p:txBody>
          <a:bodyPr/>
          <a:lstStyle/>
          <a:p>
            <a:endParaRPr lang="el-GR"/>
          </a:p>
        </p:txBody>
      </p:sp>
      <p:sp>
        <p:nvSpPr>
          <p:cNvPr id="24" name="Line 8"/>
          <p:cNvSpPr>
            <a:spLocks noChangeShapeType="1"/>
          </p:cNvSpPr>
          <p:nvPr/>
        </p:nvSpPr>
        <p:spPr bwMode="auto">
          <a:xfrm flipV="1">
            <a:off x="215900" y="5738816"/>
            <a:ext cx="5688013" cy="1588"/>
          </a:xfrm>
          <a:prstGeom prst="line">
            <a:avLst/>
          </a:prstGeom>
          <a:noFill/>
          <a:ln w="28575">
            <a:solidFill>
              <a:schemeClr val="tx1"/>
            </a:solidFill>
            <a:round/>
            <a:headEnd/>
            <a:tailEnd/>
          </a:ln>
        </p:spPr>
        <p:txBody>
          <a:bodyPr/>
          <a:lstStyle/>
          <a:p>
            <a:endParaRPr lang="el-GR"/>
          </a:p>
        </p:txBody>
      </p:sp>
      <p:sp>
        <p:nvSpPr>
          <p:cNvPr id="25" name="Line 9"/>
          <p:cNvSpPr>
            <a:spLocks noChangeShapeType="1"/>
          </p:cNvSpPr>
          <p:nvPr/>
        </p:nvSpPr>
        <p:spPr bwMode="auto">
          <a:xfrm>
            <a:off x="1439863" y="1062038"/>
            <a:ext cx="6840538" cy="0"/>
          </a:xfrm>
          <a:prstGeom prst="line">
            <a:avLst/>
          </a:prstGeom>
          <a:noFill/>
          <a:ln w="9525">
            <a:solidFill>
              <a:schemeClr val="tx1"/>
            </a:solidFill>
            <a:round/>
            <a:headEnd/>
            <a:tailEnd/>
          </a:ln>
        </p:spPr>
        <p:txBody>
          <a:bodyPr/>
          <a:lstStyle/>
          <a:p>
            <a:endParaRPr lang="el-GR"/>
          </a:p>
        </p:txBody>
      </p:sp>
      <p:sp>
        <p:nvSpPr>
          <p:cNvPr id="26" name="Line 10"/>
          <p:cNvSpPr>
            <a:spLocks noChangeShapeType="1"/>
          </p:cNvSpPr>
          <p:nvPr/>
        </p:nvSpPr>
        <p:spPr bwMode="auto">
          <a:xfrm>
            <a:off x="1655763" y="990600"/>
            <a:ext cx="6840538" cy="0"/>
          </a:xfrm>
          <a:prstGeom prst="line">
            <a:avLst/>
          </a:prstGeom>
          <a:noFill/>
          <a:ln w="28575">
            <a:solidFill>
              <a:schemeClr val="tx1"/>
            </a:solidFill>
            <a:round/>
            <a:headEnd/>
            <a:tailEnd/>
          </a:ln>
        </p:spPr>
        <p:txBody>
          <a:bodyPr/>
          <a:lstStyle/>
          <a:p>
            <a:endParaRPr lang="el-GR"/>
          </a:p>
        </p:txBody>
      </p:sp>
      <p:sp>
        <p:nvSpPr>
          <p:cNvPr id="27" name="26 - Ορθογώνιο"/>
          <p:cNvSpPr/>
          <p:nvPr/>
        </p:nvSpPr>
        <p:spPr>
          <a:xfrm>
            <a:off x="714348" y="5886410"/>
            <a:ext cx="1912703" cy="400110"/>
          </a:xfrm>
          <a:prstGeom prst="rect">
            <a:avLst/>
          </a:prstGeom>
        </p:spPr>
        <p:txBody>
          <a:bodyPr wrap="none">
            <a:spAutoFit/>
          </a:bodyPr>
          <a:lstStyle/>
          <a:p>
            <a:r>
              <a:rPr lang="el-GR" sz="2000" i="1" dirty="0">
                <a:solidFill>
                  <a:srgbClr val="0A3FB6"/>
                </a:solidFill>
              </a:rPr>
              <a:t>‘Μειονεκτήματα’</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5780" name="Rectangle 8"/>
          <p:cNvSpPr>
            <a:spLocks noChangeArrowheads="1"/>
          </p:cNvSpPr>
          <p:nvPr/>
        </p:nvSpPr>
        <p:spPr bwMode="auto">
          <a:xfrm>
            <a:off x="928662" y="2143116"/>
            <a:ext cx="6357981" cy="2500330"/>
          </a:xfrm>
          <a:prstGeom prst="rect">
            <a:avLst/>
          </a:prstGeom>
          <a:noFill/>
          <a:ln w="9525">
            <a:noFill/>
            <a:miter lim="800000"/>
            <a:headEnd/>
            <a:tailEnd/>
          </a:ln>
        </p:spPr>
        <p:txBody>
          <a:bodyPr/>
          <a:lstStyle/>
          <a:p>
            <a:pPr marL="355600" indent="-355600">
              <a:spcBef>
                <a:spcPct val="25000"/>
              </a:spcBef>
              <a:spcAft>
                <a:spcPct val="25000"/>
              </a:spcAft>
              <a:buFont typeface="Arial" pitchFamily="34" charset="0"/>
              <a:buChar char="•"/>
            </a:pPr>
            <a:r>
              <a:rPr lang="en-US" sz="2000" i="1" dirty="0">
                <a:solidFill>
                  <a:srgbClr val="0A3FB6"/>
                </a:solidFill>
              </a:rPr>
              <a:t>“</a:t>
            </a:r>
            <a:r>
              <a:rPr lang="el-GR" sz="2000" i="1" dirty="0" err="1">
                <a:solidFill>
                  <a:srgbClr val="0A3FB6"/>
                </a:solidFill>
              </a:rPr>
              <a:t>Εγελιανή</a:t>
            </a:r>
            <a:r>
              <a:rPr lang="el-GR" sz="2000" i="1" dirty="0">
                <a:solidFill>
                  <a:srgbClr val="0A3FB6"/>
                </a:solidFill>
              </a:rPr>
              <a:t> σύνθεση</a:t>
            </a:r>
            <a:r>
              <a:rPr lang="en-US" sz="2000" i="1" dirty="0">
                <a:solidFill>
                  <a:srgbClr val="0A3FB6"/>
                </a:solidFill>
              </a:rPr>
              <a:t>”</a:t>
            </a:r>
            <a:r>
              <a:rPr lang="el-GR" sz="2000" i="1" dirty="0">
                <a:solidFill>
                  <a:srgbClr val="0A3FB6"/>
                </a:solidFill>
              </a:rPr>
              <a:t> </a:t>
            </a:r>
            <a:r>
              <a:rPr lang="el-GR" sz="2000" dirty="0"/>
              <a:t>όπου κάθε επιλογή</a:t>
            </a:r>
            <a:r>
              <a:rPr lang="en-US" sz="2000" dirty="0"/>
              <a:t> </a:t>
            </a:r>
            <a:r>
              <a:rPr lang="el-GR" sz="2000" dirty="0"/>
              <a:t>θεραπείας συμπληρώνει την άλλη</a:t>
            </a:r>
          </a:p>
          <a:p>
            <a:pPr marL="355600" indent="-355600">
              <a:spcBef>
                <a:spcPct val="25000"/>
              </a:spcBef>
              <a:spcAft>
                <a:spcPct val="25000"/>
              </a:spcAft>
              <a:buFont typeface="Arial" pitchFamily="34" charset="0"/>
              <a:buChar char="•"/>
            </a:pPr>
            <a:r>
              <a:rPr lang="el-GR" sz="2000" dirty="0"/>
              <a:t>Η μη εξάπλωση και αποδοχή της ‘</a:t>
            </a:r>
            <a:r>
              <a:rPr lang="el-GR" sz="2000" i="1" dirty="0">
                <a:solidFill>
                  <a:srgbClr val="000099"/>
                </a:solidFill>
              </a:rPr>
              <a:t>Νέας Φιλοσοφίας’</a:t>
            </a:r>
            <a:r>
              <a:rPr lang="el-GR" sz="2000" dirty="0"/>
              <a:t>  επηρεάζεται από  την άποψη </a:t>
            </a:r>
            <a:r>
              <a:rPr lang="el-GR" sz="2000" dirty="0" err="1"/>
              <a:t>υστεροσκόπων</a:t>
            </a:r>
            <a:r>
              <a:rPr lang="el-GR" sz="2000" dirty="0"/>
              <a:t> και ασθενών ότι το </a:t>
            </a:r>
            <a:r>
              <a:rPr lang="en-US" sz="2000" dirty="0"/>
              <a:t>discomfort – </a:t>
            </a:r>
            <a:r>
              <a:rPr lang="el-GR" sz="2000" dirty="0"/>
              <a:t>άλγος είναι μεγαλύτερο σε </a:t>
            </a:r>
            <a:r>
              <a:rPr lang="en-US" sz="2000" dirty="0"/>
              <a:t>office setting</a:t>
            </a:r>
            <a:r>
              <a:rPr lang="el-GR" sz="2000" dirty="0"/>
              <a:t> απ’ ότι στην κλασσική </a:t>
            </a:r>
            <a:r>
              <a:rPr lang="el-GR" sz="2000" dirty="0" err="1"/>
              <a:t>υστεροσκοπική</a:t>
            </a:r>
            <a:r>
              <a:rPr lang="el-GR" sz="2000" dirty="0"/>
              <a:t> θεραπεία</a:t>
            </a:r>
            <a:r>
              <a:rPr lang="en-US" sz="2000" dirty="0"/>
              <a:t> </a:t>
            </a:r>
          </a:p>
        </p:txBody>
      </p:sp>
      <p:sp>
        <p:nvSpPr>
          <p:cNvPr id="10" name="Rectangle 5"/>
          <p:cNvSpPr>
            <a:spLocks noChangeArrowheads="1"/>
          </p:cNvSpPr>
          <p:nvPr/>
        </p:nvSpPr>
        <p:spPr bwMode="auto">
          <a:xfrm>
            <a:off x="685800" y="533400"/>
            <a:ext cx="7467600" cy="381000"/>
          </a:xfrm>
          <a:prstGeom prst="rect">
            <a:avLst/>
          </a:prstGeom>
          <a:noFill/>
          <a:ln w="9525">
            <a:noFill/>
            <a:miter lim="800000"/>
            <a:headEnd/>
            <a:tailEnd/>
          </a:ln>
        </p:spPr>
        <p:txBody>
          <a:bodyPr anchor="ctr"/>
          <a:lstStyle/>
          <a:p>
            <a:pPr algn="r"/>
            <a:r>
              <a:rPr lang="el-GR" dirty="0"/>
              <a:t>Επεμβατική </a:t>
            </a:r>
            <a:r>
              <a:rPr lang="en-US" dirty="0"/>
              <a:t>HYS</a:t>
            </a:r>
            <a:endParaRPr lang="el-GR" dirty="0">
              <a:solidFill>
                <a:schemeClr val="tx2"/>
              </a:solidFill>
              <a:latin typeface="Cambria" pitchFamily="18" charset="0"/>
            </a:endParaRPr>
          </a:p>
        </p:txBody>
      </p:sp>
      <p:sp>
        <p:nvSpPr>
          <p:cNvPr id="11" name="Rectangle 11"/>
          <p:cNvSpPr>
            <a:spLocks noChangeArrowheads="1"/>
          </p:cNvSpPr>
          <p:nvPr/>
        </p:nvSpPr>
        <p:spPr bwMode="auto">
          <a:xfrm>
            <a:off x="695325" y="1142987"/>
            <a:ext cx="7467600" cy="457200"/>
          </a:xfrm>
          <a:prstGeom prst="rect">
            <a:avLst/>
          </a:prstGeom>
          <a:noFill/>
          <a:ln w="9525">
            <a:noFill/>
            <a:miter lim="800000"/>
            <a:headEnd/>
            <a:tailEnd/>
          </a:ln>
        </p:spPr>
        <p:txBody>
          <a:bodyPr anchor="ctr"/>
          <a:lstStyle/>
          <a:p>
            <a:pPr algn="r"/>
            <a:r>
              <a:rPr lang="en-US" sz="2000" dirty="0">
                <a:solidFill>
                  <a:srgbClr val="CC3300"/>
                </a:solidFill>
                <a:latin typeface="Cambria" pitchFamily="18" charset="0"/>
              </a:rPr>
              <a:t>Operative Office Hysteroscopy</a:t>
            </a:r>
            <a:br>
              <a:rPr lang="el-GR" sz="2000" dirty="0">
                <a:solidFill>
                  <a:srgbClr val="CC3300"/>
                </a:solidFill>
                <a:latin typeface="Cambria" pitchFamily="18" charset="0"/>
              </a:rPr>
            </a:br>
            <a:r>
              <a:rPr lang="en-US" sz="2000" dirty="0">
                <a:solidFill>
                  <a:srgbClr val="CC3300"/>
                </a:solidFill>
                <a:latin typeface="Cambria" pitchFamily="18" charset="0"/>
              </a:rPr>
              <a:t>“See &amp; Treat”</a:t>
            </a:r>
            <a:endParaRPr lang="el-GR" sz="2000" i="1" dirty="0">
              <a:solidFill>
                <a:srgbClr val="CC3300"/>
              </a:solidFill>
              <a:latin typeface="Cambria" pitchFamily="18" charset="0"/>
            </a:endParaRPr>
          </a:p>
        </p:txBody>
      </p:sp>
      <p:sp>
        <p:nvSpPr>
          <p:cNvPr id="12" name="Rectangle 3"/>
          <p:cNvSpPr txBox="1">
            <a:spLocks noChangeArrowheads="1"/>
          </p:cNvSpPr>
          <p:nvPr/>
        </p:nvSpPr>
        <p:spPr bwMode="auto">
          <a:xfrm>
            <a:off x="2143108" y="5429264"/>
            <a:ext cx="3990975" cy="64294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r">
              <a:spcBef>
                <a:spcPct val="20000"/>
              </a:spcBef>
            </a:pPr>
            <a:r>
              <a:rPr kumimoji="0" lang="en-US" sz="1800" b="0" i="1" u="none" strike="noStrike" kern="0" cap="none" spc="0" normalizeH="0" baseline="0" noProof="0" dirty="0">
                <a:ln>
                  <a:noFill/>
                </a:ln>
                <a:solidFill>
                  <a:srgbClr val="082F86"/>
                </a:solidFill>
                <a:effectLst/>
                <a:uLnTx/>
                <a:uFillTx/>
                <a:latin typeface="+mn-lt"/>
                <a:ea typeface="+mn-ea"/>
                <a:cs typeface="+mn-cs"/>
              </a:rPr>
              <a:t>HYS… </a:t>
            </a:r>
            <a:r>
              <a:rPr kumimoji="0" lang="en-US" sz="1800" b="0" i="1" u="none" strike="noStrike" kern="0" cap="none" spc="0" normalizeH="0" baseline="0" noProof="0" dirty="0" err="1">
                <a:ln>
                  <a:noFill/>
                </a:ln>
                <a:solidFill>
                  <a:srgbClr val="082F86"/>
                </a:solidFill>
                <a:effectLst/>
                <a:uLnTx/>
                <a:uFillTx/>
                <a:latin typeface="+mn-lt"/>
                <a:ea typeface="+mn-ea"/>
                <a:cs typeface="+mn-cs"/>
              </a:rPr>
              <a:t>Pantaleoni</a:t>
            </a:r>
            <a:r>
              <a:rPr kumimoji="0" lang="en-US" sz="1800" b="0" i="1" u="none" strike="noStrike" kern="0" cap="none" spc="0" normalizeH="0" baseline="0" noProof="0" dirty="0">
                <a:ln>
                  <a:noFill/>
                </a:ln>
                <a:solidFill>
                  <a:srgbClr val="082F86"/>
                </a:solidFill>
                <a:effectLst/>
                <a:uLnTx/>
                <a:uFillTx/>
                <a:latin typeface="+mn-lt"/>
                <a:ea typeface="+mn-ea"/>
                <a:cs typeface="+mn-cs"/>
              </a:rPr>
              <a:t>… </a:t>
            </a:r>
            <a:r>
              <a:rPr kumimoji="0" lang="el-GR" sz="1800" b="0" i="1" u="none" strike="noStrike" kern="0" cap="none" spc="0" normalizeH="0" baseline="0" noProof="0" dirty="0">
                <a:ln>
                  <a:noFill/>
                </a:ln>
                <a:solidFill>
                  <a:srgbClr val="082F86"/>
                </a:solidFill>
                <a:effectLst/>
                <a:uLnTx/>
                <a:uFillTx/>
                <a:latin typeface="+mn-lt"/>
                <a:ea typeface="+mn-ea"/>
                <a:cs typeface="+mn-cs"/>
              </a:rPr>
              <a:t>Σήμερα</a:t>
            </a:r>
            <a:br>
              <a:rPr kumimoji="0" lang="el-GR" sz="1800" b="0" i="1" u="none" strike="noStrike" kern="0" cap="none" spc="0" normalizeH="0" baseline="0" noProof="0" dirty="0">
                <a:ln>
                  <a:noFill/>
                </a:ln>
                <a:solidFill>
                  <a:srgbClr val="082F86"/>
                </a:solidFill>
                <a:effectLst/>
                <a:uLnTx/>
                <a:uFillTx/>
                <a:latin typeface="+mn-lt"/>
                <a:ea typeface="+mn-ea"/>
                <a:cs typeface="+mn-cs"/>
              </a:rPr>
            </a:br>
            <a:r>
              <a:rPr lang="el-GR" sz="1800" i="1" dirty="0">
                <a:solidFill>
                  <a:srgbClr val="CC3300"/>
                </a:solidFill>
                <a:latin typeface="Cambria" pitchFamily="18" charset="0"/>
              </a:rPr>
              <a:t> </a:t>
            </a:r>
            <a:r>
              <a:rPr lang="en-US" sz="1800" i="1" dirty="0">
                <a:solidFill>
                  <a:srgbClr val="CC3300"/>
                </a:solidFill>
                <a:latin typeface="Cambria" pitchFamily="18" charset="0"/>
              </a:rPr>
              <a:t>“</a:t>
            </a:r>
            <a:r>
              <a:rPr lang="el-GR" sz="1800" i="1" dirty="0">
                <a:solidFill>
                  <a:srgbClr val="CC3300"/>
                </a:solidFill>
                <a:latin typeface="Cambria" pitchFamily="18" charset="0"/>
              </a:rPr>
              <a:t>Νέα Φιλοσοφία</a:t>
            </a:r>
            <a:r>
              <a:rPr lang="en-US" sz="1800" i="1" dirty="0">
                <a:solidFill>
                  <a:srgbClr val="CC3300"/>
                </a:solidFill>
                <a:latin typeface="Cambria" pitchFamily="18" charset="0"/>
              </a:rPr>
              <a:t>”</a:t>
            </a:r>
            <a:endParaRPr kumimoji="0" lang="el-GR" sz="1800" b="0" u="none" strike="noStrike" kern="0" cap="none" spc="0" normalizeH="0" baseline="0" noProof="0" dirty="0">
              <a:ln>
                <a:noFill/>
              </a:ln>
              <a:solidFill>
                <a:srgbClr val="C00000"/>
              </a:solidFill>
              <a:effectLst/>
              <a:uLnTx/>
              <a:uFillTx/>
              <a:latin typeface="+mn-lt"/>
              <a:ea typeface="+mn-ea"/>
              <a:cs typeface="+mn-cs"/>
            </a:endParaRPr>
          </a:p>
        </p:txBody>
      </p:sp>
      <p:grpSp>
        <p:nvGrpSpPr>
          <p:cNvPr id="13" name="Group 6"/>
          <p:cNvGrpSpPr>
            <a:grpSpLocks/>
          </p:cNvGrpSpPr>
          <p:nvPr/>
        </p:nvGrpSpPr>
        <p:grpSpPr bwMode="auto">
          <a:xfrm>
            <a:off x="0" y="990600"/>
            <a:ext cx="8496300" cy="4392613"/>
            <a:chOff x="68" y="845"/>
            <a:chExt cx="5352" cy="2767"/>
          </a:xfrm>
        </p:grpSpPr>
        <p:sp>
          <p:nvSpPr>
            <p:cNvPr id="14" name="Line 7"/>
            <p:cNvSpPr>
              <a:spLocks noChangeShapeType="1"/>
            </p:cNvSpPr>
            <p:nvPr/>
          </p:nvSpPr>
          <p:spPr bwMode="auto">
            <a:xfrm>
              <a:off x="68" y="3612"/>
              <a:ext cx="3855" cy="0"/>
            </a:xfrm>
            <a:prstGeom prst="line">
              <a:avLst/>
            </a:prstGeom>
            <a:noFill/>
            <a:ln w="9525">
              <a:solidFill>
                <a:schemeClr val="tx1"/>
              </a:solidFill>
              <a:round/>
              <a:headEnd/>
              <a:tailEnd/>
            </a:ln>
          </p:spPr>
          <p:txBody>
            <a:bodyPr/>
            <a:lstStyle/>
            <a:p>
              <a:endParaRPr lang="el-GR"/>
            </a:p>
          </p:txBody>
        </p:sp>
        <p:sp>
          <p:nvSpPr>
            <p:cNvPr id="15" name="Line 8"/>
            <p:cNvSpPr>
              <a:spLocks noChangeShapeType="1"/>
            </p:cNvSpPr>
            <p:nvPr/>
          </p:nvSpPr>
          <p:spPr bwMode="auto">
            <a:xfrm flipV="1">
              <a:off x="204" y="3566"/>
              <a:ext cx="3583" cy="1"/>
            </a:xfrm>
            <a:prstGeom prst="line">
              <a:avLst/>
            </a:prstGeom>
            <a:noFill/>
            <a:ln w="28575">
              <a:solidFill>
                <a:schemeClr val="tx1"/>
              </a:solidFill>
              <a:round/>
              <a:headEnd/>
              <a:tailEnd/>
            </a:ln>
          </p:spPr>
          <p:txBody>
            <a:bodyPr/>
            <a:lstStyle/>
            <a:p>
              <a:endParaRPr lang="el-GR"/>
            </a:p>
          </p:txBody>
        </p:sp>
        <p:sp>
          <p:nvSpPr>
            <p:cNvPr id="16" name="Line 9"/>
            <p:cNvSpPr>
              <a:spLocks noChangeShapeType="1"/>
            </p:cNvSpPr>
            <p:nvPr/>
          </p:nvSpPr>
          <p:spPr bwMode="auto">
            <a:xfrm>
              <a:off x="975" y="890"/>
              <a:ext cx="4309" cy="0"/>
            </a:xfrm>
            <a:prstGeom prst="line">
              <a:avLst/>
            </a:prstGeom>
            <a:noFill/>
            <a:ln w="9525">
              <a:solidFill>
                <a:schemeClr val="tx1"/>
              </a:solidFill>
              <a:round/>
              <a:headEnd/>
              <a:tailEnd/>
            </a:ln>
          </p:spPr>
          <p:txBody>
            <a:bodyPr/>
            <a:lstStyle/>
            <a:p>
              <a:endParaRPr lang="el-GR"/>
            </a:p>
          </p:txBody>
        </p:sp>
        <p:sp>
          <p:nvSpPr>
            <p:cNvPr id="17" name="Line 10"/>
            <p:cNvSpPr>
              <a:spLocks noChangeShapeType="1"/>
            </p:cNvSpPr>
            <p:nvPr/>
          </p:nvSpPr>
          <p:spPr bwMode="auto">
            <a:xfrm>
              <a:off x="1111" y="845"/>
              <a:ext cx="4309" cy="0"/>
            </a:xfrm>
            <a:prstGeom prst="line">
              <a:avLst/>
            </a:prstGeom>
            <a:noFill/>
            <a:ln w="28575">
              <a:solidFill>
                <a:schemeClr val="tx1"/>
              </a:solidFill>
              <a:round/>
              <a:headEnd/>
              <a:tailEnd/>
            </a:ln>
          </p:spPr>
          <p:txBody>
            <a:bodyPr/>
            <a:lstStyle/>
            <a:p>
              <a:endParaRPr lang="el-GR"/>
            </a:p>
          </p:txBody>
        </p:sp>
      </p:grpSp>
    </p:spTree>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2" name="Rectangle 8"/>
          <p:cNvSpPr>
            <a:spLocks noChangeArrowheads="1"/>
          </p:cNvSpPr>
          <p:nvPr/>
        </p:nvSpPr>
        <p:spPr bwMode="auto">
          <a:xfrm>
            <a:off x="5429256" y="1857364"/>
            <a:ext cx="3357586" cy="2666999"/>
          </a:xfrm>
          <a:prstGeom prst="rect">
            <a:avLst/>
          </a:prstGeom>
          <a:noFill/>
          <a:ln w="9525">
            <a:noFill/>
            <a:miter lim="800000"/>
            <a:headEnd/>
            <a:tailEnd/>
          </a:ln>
        </p:spPr>
        <p:txBody>
          <a:bodyPr/>
          <a:lstStyle/>
          <a:p>
            <a:pPr marL="355600" indent="-355600">
              <a:spcBef>
                <a:spcPct val="25000"/>
              </a:spcBef>
              <a:spcAft>
                <a:spcPct val="25000"/>
              </a:spcAft>
              <a:buFontTx/>
              <a:buChar char="•"/>
            </a:pPr>
            <a:r>
              <a:rPr lang="el-GR" sz="2000" dirty="0"/>
              <a:t>Διπολική διαθερμία</a:t>
            </a:r>
          </a:p>
          <a:p>
            <a:pPr marL="355600" indent="-355600">
              <a:spcBef>
                <a:spcPct val="25000"/>
              </a:spcBef>
              <a:spcAft>
                <a:spcPct val="25000"/>
              </a:spcAft>
              <a:buFontTx/>
              <a:buChar char="•"/>
            </a:pPr>
            <a:r>
              <a:rPr lang="el-GR" sz="2000" dirty="0" err="1"/>
              <a:t>Διατατικό</a:t>
            </a:r>
            <a:r>
              <a:rPr lang="el-GR" sz="2000" dirty="0"/>
              <a:t> μέσο ο φυσιολογικός ορός</a:t>
            </a:r>
          </a:p>
          <a:p>
            <a:pPr marL="355600" indent="-355600">
              <a:spcBef>
                <a:spcPct val="25000"/>
              </a:spcBef>
              <a:spcAft>
                <a:spcPct val="25000"/>
              </a:spcAft>
              <a:buFontTx/>
              <a:buChar char="•"/>
            </a:pPr>
            <a:r>
              <a:rPr lang="el-GR" sz="2000" dirty="0"/>
              <a:t>Ελαχιστοποίηση διάχυσης ενέργειας στους ιστούς</a:t>
            </a:r>
          </a:p>
          <a:p>
            <a:pPr marL="355600" indent="-355600">
              <a:spcBef>
                <a:spcPct val="25000"/>
              </a:spcBef>
              <a:spcAft>
                <a:spcPct val="25000"/>
              </a:spcAft>
              <a:buFontTx/>
              <a:buChar char="•"/>
            </a:pPr>
            <a:r>
              <a:rPr lang="el-GR" sz="2000" dirty="0">
                <a:solidFill>
                  <a:srgbClr val="CC0000"/>
                </a:solidFill>
              </a:rPr>
              <a:t>Μονόδρομος για τον επεμβατικό </a:t>
            </a:r>
            <a:r>
              <a:rPr lang="el-GR" sz="2000" dirty="0" err="1">
                <a:solidFill>
                  <a:srgbClr val="CC0000"/>
                </a:solidFill>
              </a:rPr>
              <a:t>υστεροσκόπο</a:t>
            </a:r>
            <a:endParaRPr lang="en-US" sz="2000" dirty="0">
              <a:solidFill>
                <a:srgbClr val="CC0000"/>
              </a:solidFill>
            </a:endParaRPr>
          </a:p>
        </p:txBody>
      </p:sp>
      <p:pic>
        <p:nvPicPr>
          <p:cNvPr id="68614" name="Picture 1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8596" y="1374592"/>
            <a:ext cx="1785950" cy="1911532"/>
          </a:xfrm>
          <a:prstGeom prst="rect">
            <a:avLst/>
          </a:prstGeom>
          <a:noFill/>
          <a:ln w="12700">
            <a:solidFill>
              <a:srgbClr val="CC3300"/>
            </a:solidFill>
            <a:miter lim="800000"/>
            <a:headEnd/>
            <a:tailEnd/>
          </a:ln>
        </p:spPr>
      </p:pic>
      <p:sp>
        <p:nvSpPr>
          <p:cNvPr id="68615" name="Rectangle 12"/>
          <p:cNvSpPr>
            <a:spLocks noChangeArrowheads="1"/>
          </p:cNvSpPr>
          <p:nvPr/>
        </p:nvSpPr>
        <p:spPr bwMode="auto">
          <a:xfrm>
            <a:off x="347633" y="4783150"/>
            <a:ext cx="5473700" cy="431800"/>
          </a:xfrm>
          <a:prstGeom prst="rect">
            <a:avLst/>
          </a:prstGeom>
          <a:noFill/>
          <a:ln w="9525">
            <a:noFill/>
            <a:miter lim="800000"/>
            <a:headEnd/>
            <a:tailEnd/>
          </a:ln>
        </p:spPr>
        <p:txBody>
          <a:bodyPr wrap="none" anchor="ctr"/>
          <a:lstStyle/>
          <a:p>
            <a:r>
              <a:rPr lang="en-US" sz="1400" i="1" dirty="0">
                <a:solidFill>
                  <a:srgbClr val="000099"/>
                </a:solidFill>
              </a:rPr>
              <a:t>VERSAPOINT </a:t>
            </a:r>
            <a:r>
              <a:rPr lang="en-US" sz="1400" i="1" baseline="30000" dirty="0">
                <a:solidFill>
                  <a:srgbClr val="000099"/>
                </a:solidFill>
              </a:rPr>
              <a:t>TM</a:t>
            </a:r>
            <a:r>
              <a:rPr lang="en-US" sz="1400" i="1" dirty="0">
                <a:solidFill>
                  <a:srgbClr val="000099"/>
                </a:solidFill>
              </a:rPr>
              <a:t> – </a:t>
            </a:r>
            <a:r>
              <a:rPr lang="en-US" sz="1400" i="1" dirty="0" err="1">
                <a:solidFill>
                  <a:srgbClr val="000099"/>
                </a:solidFill>
              </a:rPr>
              <a:t>Gynecare</a:t>
            </a:r>
            <a:r>
              <a:rPr lang="en-US" sz="1400" i="1" dirty="0">
                <a:solidFill>
                  <a:srgbClr val="000099"/>
                </a:solidFill>
              </a:rPr>
              <a:t>; Ethicon Endo-Surgery – Inc., N J </a:t>
            </a:r>
            <a:r>
              <a:rPr lang="en-US" sz="1400" i="1" dirty="0" err="1">
                <a:solidFill>
                  <a:srgbClr val="000099"/>
                </a:solidFill>
              </a:rPr>
              <a:t>Usa</a:t>
            </a:r>
            <a:endParaRPr lang="en-US" sz="1400" i="1" dirty="0">
              <a:solidFill>
                <a:srgbClr val="000099"/>
              </a:solidFill>
            </a:endParaRPr>
          </a:p>
        </p:txBody>
      </p:sp>
      <p:sp>
        <p:nvSpPr>
          <p:cNvPr id="12" name="Rectangle 5"/>
          <p:cNvSpPr>
            <a:spLocks noChangeArrowheads="1"/>
          </p:cNvSpPr>
          <p:nvPr/>
        </p:nvSpPr>
        <p:spPr bwMode="auto">
          <a:xfrm>
            <a:off x="685800" y="533400"/>
            <a:ext cx="7467600" cy="381000"/>
          </a:xfrm>
          <a:prstGeom prst="rect">
            <a:avLst/>
          </a:prstGeom>
          <a:noFill/>
          <a:ln w="9525">
            <a:noFill/>
            <a:miter lim="800000"/>
            <a:headEnd/>
            <a:tailEnd/>
          </a:ln>
        </p:spPr>
        <p:txBody>
          <a:bodyPr anchor="ctr"/>
          <a:lstStyle/>
          <a:p>
            <a:pPr algn="r"/>
            <a:r>
              <a:rPr lang="el-GR" dirty="0"/>
              <a:t>Επεμβατική </a:t>
            </a:r>
            <a:r>
              <a:rPr lang="en-US" dirty="0"/>
              <a:t>HYS</a:t>
            </a:r>
            <a:endParaRPr lang="el-GR" dirty="0">
              <a:solidFill>
                <a:schemeClr val="tx2"/>
              </a:solidFill>
              <a:latin typeface="Cambria" pitchFamily="18" charset="0"/>
            </a:endParaRPr>
          </a:p>
        </p:txBody>
      </p:sp>
      <p:sp>
        <p:nvSpPr>
          <p:cNvPr id="13" name="Rectangle 11"/>
          <p:cNvSpPr>
            <a:spLocks noChangeArrowheads="1"/>
          </p:cNvSpPr>
          <p:nvPr/>
        </p:nvSpPr>
        <p:spPr bwMode="auto">
          <a:xfrm>
            <a:off x="695325" y="1038212"/>
            <a:ext cx="7467600" cy="457200"/>
          </a:xfrm>
          <a:prstGeom prst="rect">
            <a:avLst/>
          </a:prstGeom>
          <a:noFill/>
          <a:ln w="9525">
            <a:noFill/>
            <a:miter lim="800000"/>
            <a:headEnd/>
            <a:tailEnd/>
          </a:ln>
        </p:spPr>
        <p:txBody>
          <a:bodyPr anchor="ctr"/>
          <a:lstStyle/>
          <a:p>
            <a:pPr algn="r"/>
            <a:r>
              <a:rPr lang="en-US" sz="2000" dirty="0">
                <a:solidFill>
                  <a:srgbClr val="CC0000"/>
                </a:solidFill>
                <a:latin typeface="Book Antiqua" pitchFamily="18" charset="0"/>
              </a:rPr>
              <a:t>Bipolar energy</a:t>
            </a:r>
            <a:r>
              <a:rPr lang="el-GR" sz="2000" dirty="0">
                <a:solidFill>
                  <a:srgbClr val="CC0000"/>
                </a:solidFill>
                <a:latin typeface="Book Antiqua" pitchFamily="18" charset="0"/>
              </a:rPr>
              <a:t> 1997</a:t>
            </a:r>
            <a:endParaRPr lang="el-GR" sz="2000" i="1" dirty="0">
              <a:solidFill>
                <a:srgbClr val="CC3300"/>
              </a:solidFill>
              <a:latin typeface="Cambria" pitchFamily="18" charset="0"/>
            </a:endParaRPr>
          </a:p>
        </p:txBody>
      </p:sp>
      <p:sp>
        <p:nvSpPr>
          <p:cNvPr id="14" name="Rectangle 3"/>
          <p:cNvSpPr txBox="1">
            <a:spLocks noChangeArrowheads="1"/>
          </p:cNvSpPr>
          <p:nvPr/>
        </p:nvSpPr>
        <p:spPr bwMode="auto">
          <a:xfrm>
            <a:off x="2143108" y="5429264"/>
            <a:ext cx="3990975" cy="64294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r">
              <a:spcBef>
                <a:spcPct val="20000"/>
              </a:spcBef>
            </a:pPr>
            <a:r>
              <a:rPr kumimoji="0" lang="en-US" sz="1800" b="0" i="1" u="none" strike="noStrike" kern="0" cap="none" spc="0" normalizeH="0" baseline="0" noProof="0" dirty="0">
                <a:ln>
                  <a:noFill/>
                </a:ln>
                <a:solidFill>
                  <a:srgbClr val="082F86"/>
                </a:solidFill>
                <a:effectLst/>
                <a:uLnTx/>
                <a:uFillTx/>
                <a:latin typeface="+mn-lt"/>
                <a:ea typeface="+mn-ea"/>
                <a:cs typeface="+mn-cs"/>
              </a:rPr>
              <a:t>HYS… </a:t>
            </a:r>
            <a:r>
              <a:rPr kumimoji="0" lang="en-US" sz="1800" b="0" i="1" u="none" strike="noStrike" kern="0" cap="none" spc="0" normalizeH="0" baseline="0" noProof="0" dirty="0" err="1">
                <a:ln>
                  <a:noFill/>
                </a:ln>
                <a:solidFill>
                  <a:srgbClr val="082F86"/>
                </a:solidFill>
                <a:effectLst/>
                <a:uLnTx/>
                <a:uFillTx/>
                <a:latin typeface="+mn-lt"/>
                <a:ea typeface="+mn-ea"/>
                <a:cs typeface="+mn-cs"/>
              </a:rPr>
              <a:t>Pantaleoni</a:t>
            </a:r>
            <a:r>
              <a:rPr kumimoji="0" lang="en-US" sz="1800" b="0" i="1" u="none" strike="noStrike" kern="0" cap="none" spc="0" normalizeH="0" baseline="0" noProof="0" dirty="0">
                <a:ln>
                  <a:noFill/>
                </a:ln>
                <a:solidFill>
                  <a:srgbClr val="082F86"/>
                </a:solidFill>
                <a:effectLst/>
                <a:uLnTx/>
                <a:uFillTx/>
                <a:latin typeface="+mn-lt"/>
                <a:ea typeface="+mn-ea"/>
                <a:cs typeface="+mn-cs"/>
              </a:rPr>
              <a:t>… </a:t>
            </a:r>
            <a:r>
              <a:rPr kumimoji="0" lang="el-GR" sz="1800" b="0" i="1" u="none" strike="noStrike" kern="0" cap="none" spc="0" normalizeH="0" baseline="0" noProof="0" dirty="0">
                <a:ln>
                  <a:noFill/>
                </a:ln>
                <a:solidFill>
                  <a:srgbClr val="082F86"/>
                </a:solidFill>
                <a:effectLst/>
                <a:uLnTx/>
                <a:uFillTx/>
                <a:latin typeface="+mn-lt"/>
                <a:ea typeface="+mn-ea"/>
                <a:cs typeface="+mn-cs"/>
              </a:rPr>
              <a:t>Σήμερα</a:t>
            </a:r>
            <a:br>
              <a:rPr kumimoji="0" lang="el-GR" sz="1800" b="0" i="1" u="none" strike="noStrike" kern="0" cap="none" spc="0" normalizeH="0" baseline="0" noProof="0" dirty="0">
                <a:ln>
                  <a:noFill/>
                </a:ln>
                <a:solidFill>
                  <a:srgbClr val="082F86"/>
                </a:solidFill>
                <a:effectLst/>
                <a:uLnTx/>
                <a:uFillTx/>
                <a:latin typeface="+mn-lt"/>
                <a:ea typeface="+mn-ea"/>
                <a:cs typeface="+mn-cs"/>
              </a:rPr>
            </a:br>
            <a:r>
              <a:rPr lang="el-GR" sz="1800" i="1" dirty="0">
                <a:solidFill>
                  <a:srgbClr val="CC3300"/>
                </a:solidFill>
                <a:latin typeface="Cambria" pitchFamily="18" charset="0"/>
              </a:rPr>
              <a:t> </a:t>
            </a:r>
            <a:r>
              <a:rPr lang="en-US" sz="1800" i="1" dirty="0">
                <a:solidFill>
                  <a:srgbClr val="CC3300"/>
                </a:solidFill>
                <a:latin typeface="Cambria" pitchFamily="18" charset="0"/>
              </a:rPr>
              <a:t>“</a:t>
            </a:r>
            <a:r>
              <a:rPr lang="el-GR" sz="1800" i="1" dirty="0">
                <a:solidFill>
                  <a:srgbClr val="CC3300"/>
                </a:solidFill>
                <a:latin typeface="Cambria" pitchFamily="18" charset="0"/>
              </a:rPr>
              <a:t>Νέα Φιλοσοφία</a:t>
            </a:r>
            <a:r>
              <a:rPr lang="en-US" sz="1800" i="1" dirty="0">
                <a:solidFill>
                  <a:srgbClr val="CC3300"/>
                </a:solidFill>
                <a:latin typeface="Cambria" pitchFamily="18" charset="0"/>
              </a:rPr>
              <a:t>”</a:t>
            </a:r>
            <a:endParaRPr kumimoji="0" lang="el-GR" sz="1800" b="0" u="none" strike="noStrike" kern="0" cap="none" spc="0" normalizeH="0" baseline="0" noProof="0" dirty="0">
              <a:ln>
                <a:noFill/>
              </a:ln>
              <a:solidFill>
                <a:srgbClr val="C00000"/>
              </a:solidFill>
              <a:effectLst/>
              <a:uLnTx/>
              <a:uFillTx/>
              <a:latin typeface="+mn-lt"/>
              <a:ea typeface="+mn-ea"/>
              <a:cs typeface="+mn-cs"/>
            </a:endParaRPr>
          </a:p>
        </p:txBody>
      </p:sp>
      <p:grpSp>
        <p:nvGrpSpPr>
          <p:cNvPr id="15" name="Group 6"/>
          <p:cNvGrpSpPr>
            <a:grpSpLocks/>
          </p:cNvGrpSpPr>
          <p:nvPr/>
        </p:nvGrpSpPr>
        <p:grpSpPr bwMode="auto">
          <a:xfrm>
            <a:off x="0" y="990600"/>
            <a:ext cx="8496300" cy="4392613"/>
            <a:chOff x="68" y="845"/>
            <a:chExt cx="5352" cy="2767"/>
          </a:xfrm>
        </p:grpSpPr>
        <p:sp>
          <p:nvSpPr>
            <p:cNvPr id="16" name="Line 7"/>
            <p:cNvSpPr>
              <a:spLocks noChangeShapeType="1"/>
            </p:cNvSpPr>
            <p:nvPr/>
          </p:nvSpPr>
          <p:spPr bwMode="auto">
            <a:xfrm>
              <a:off x="68" y="3612"/>
              <a:ext cx="3855" cy="0"/>
            </a:xfrm>
            <a:prstGeom prst="line">
              <a:avLst/>
            </a:prstGeom>
            <a:noFill/>
            <a:ln w="9525">
              <a:solidFill>
                <a:schemeClr val="tx1"/>
              </a:solidFill>
              <a:round/>
              <a:headEnd/>
              <a:tailEnd/>
            </a:ln>
          </p:spPr>
          <p:txBody>
            <a:bodyPr/>
            <a:lstStyle/>
            <a:p>
              <a:endParaRPr lang="el-GR"/>
            </a:p>
          </p:txBody>
        </p:sp>
        <p:sp>
          <p:nvSpPr>
            <p:cNvPr id="17" name="Line 8"/>
            <p:cNvSpPr>
              <a:spLocks noChangeShapeType="1"/>
            </p:cNvSpPr>
            <p:nvPr/>
          </p:nvSpPr>
          <p:spPr bwMode="auto">
            <a:xfrm flipV="1">
              <a:off x="204" y="3566"/>
              <a:ext cx="3583" cy="1"/>
            </a:xfrm>
            <a:prstGeom prst="line">
              <a:avLst/>
            </a:prstGeom>
            <a:noFill/>
            <a:ln w="28575">
              <a:solidFill>
                <a:schemeClr val="tx1"/>
              </a:solidFill>
              <a:round/>
              <a:headEnd/>
              <a:tailEnd/>
            </a:ln>
          </p:spPr>
          <p:txBody>
            <a:bodyPr/>
            <a:lstStyle/>
            <a:p>
              <a:endParaRPr lang="el-GR"/>
            </a:p>
          </p:txBody>
        </p:sp>
        <p:sp>
          <p:nvSpPr>
            <p:cNvPr id="18" name="Line 9"/>
            <p:cNvSpPr>
              <a:spLocks noChangeShapeType="1"/>
            </p:cNvSpPr>
            <p:nvPr/>
          </p:nvSpPr>
          <p:spPr bwMode="auto">
            <a:xfrm>
              <a:off x="975" y="890"/>
              <a:ext cx="4309" cy="0"/>
            </a:xfrm>
            <a:prstGeom prst="line">
              <a:avLst/>
            </a:prstGeom>
            <a:noFill/>
            <a:ln w="9525">
              <a:solidFill>
                <a:schemeClr val="tx1"/>
              </a:solidFill>
              <a:round/>
              <a:headEnd/>
              <a:tailEnd/>
            </a:ln>
          </p:spPr>
          <p:txBody>
            <a:bodyPr/>
            <a:lstStyle/>
            <a:p>
              <a:endParaRPr lang="el-GR"/>
            </a:p>
          </p:txBody>
        </p:sp>
        <p:sp>
          <p:nvSpPr>
            <p:cNvPr id="19" name="Line 10"/>
            <p:cNvSpPr>
              <a:spLocks noChangeShapeType="1"/>
            </p:cNvSpPr>
            <p:nvPr/>
          </p:nvSpPr>
          <p:spPr bwMode="auto">
            <a:xfrm>
              <a:off x="1111" y="845"/>
              <a:ext cx="4309" cy="0"/>
            </a:xfrm>
            <a:prstGeom prst="line">
              <a:avLst/>
            </a:prstGeom>
            <a:noFill/>
            <a:ln w="28575">
              <a:solidFill>
                <a:schemeClr val="tx1"/>
              </a:solidFill>
              <a:round/>
              <a:headEnd/>
              <a:tailEnd/>
            </a:ln>
          </p:spPr>
          <p:txBody>
            <a:bodyPr/>
            <a:lstStyle/>
            <a:p>
              <a:endParaRPr lang="el-GR"/>
            </a:p>
          </p:txBody>
        </p:sp>
      </p:grpSp>
      <p:pic>
        <p:nvPicPr>
          <p:cNvPr id="20" name="Picture 56"/>
          <p:cNvPicPr>
            <a:picLocks noChangeAspect="1" noChangeArrowheads="1"/>
          </p:cNvPicPr>
          <p:nvPr/>
        </p:nvPicPr>
        <p:blipFill>
          <a:blip r:embed="rId3" cstate="email">
            <a:lum bright="-6000" contrast="-6000"/>
            <a:extLst>
              <a:ext uri="{28A0092B-C50C-407E-A947-70E740481C1C}">
                <a14:useLocalDpi xmlns:a14="http://schemas.microsoft.com/office/drawing/2010/main"/>
              </a:ext>
            </a:extLst>
          </a:blip>
          <a:srcRect/>
          <a:stretch>
            <a:fillRect/>
          </a:stretch>
        </p:blipFill>
        <p:spPr bwMode="auto">
          <a:xfrm rot="10800000" flipV="1">
            <a:off x="428596" y="3429000"/>
            <a:ext cx="4038692" cy="1285884"/>
          </a:xfrm>
          <a:prstGeom prst="rect">
            <a:avLst/>
          </a:prstGeom>
          <a:noFill/>
          <a:ln w="19050">
            <a:solidFill>
              <a:schemeClr val="tx1"/>
            </a:solidFill>
            <a:miter lim="800000"/>
            <a:headEnd/>
            <a:tailEnd/>
          </a:ln>
        </p:spPr>
      </p:pic>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6" name="Rectangle 8"/>
          <p:cNvSpPr>
            <a:spLocks noChangeArrowheads="1"/>
          </p:cNvSpPr>
          <p:nvPr/>
        </p:nvSpPr>
        <p:spPr bwMode="auto">
          <a:xfrm>
            <a:off x="4500562" y="3643314"/>
            <a:ext cx="4895850" cy="431800"/>
          </a:xfrm>
          <a:prstGeom prst="rect">
            <a:avLst/>
          </a:prstGeom>
          <a:noFill/>
          <a:ln w="9525">
            <a:noFill/>
            <a:miter lim="800000"/>
            <a:headEnd/>
            <a:tailEnd/>
          </a:ln>
        </p:spPr>
        <p:txBody>
          <a:bodyPr/>
          <a:lstStyle/>
          <a:p>
            <a:pPr marL="355600" indent="-355600">
              <a:spcBef>
                <a:spcPct val="25000"/>
              </a:spcBef>
              <a:spcAft>
                <a:spcPct val="25000"/>
              </a:spcAft>
            </a:pPr>
            <a:endParaRPr lang="en-US" sz="2000" dirty="0">
              <a:solidFill>
                <a:srgbClr val="CC0000"/>
              </a:solidFill>
            </a:endParaRPr>
          </a:p>
        </p:txBody>
      </p:sp>
      <p:pic>
        <p:nvPicPr>
          <p:cNvPr id="8" name="Immagine 7" descr="IBS.psd"/>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519084" y="1928802"/>
            <a:ext cx="2240749" cy="2984507"/>
          </a:xfrm>
          <a:prstGeom prst="rect">
            <a:avLst/>
          </a:prstGeom>
          <a:noFill/>
          <a:ln w="28575">
            <a:solidFill>
              <a:srgbClr val="CC0000"/>
            </a:solidFill>
            <a:miter lim="800000"/>
            <a:headEnd/>
            <a:tailEnd/>
          </a:ln>
          <a:effectLst>
            <a:outerShdw algn="tl" rotWithShape="0">
              <a:srgbClr val="000000">
                <a:alpha val="70000"/>
              </a:srgbClr>
            </a:outerShdw>
          </a:effectLst>
        </p:spPr>
      </p:pic>
      <p:pic>
        <p:nvPicPr>
          <p:cNvPr id="2" name="Immagine 7" descr="IBS.psd"/>
          <p:cNvPicPr>
            <a:picLocks noChangeAspect="1"/>
          </p:cNvPicPr>
          <p:nvPr/>
        </p:nvPicPr>
        <p:blipFill>
          <a:blip r:embed="rId3" cstate="email">
            <a:clrChange>
              <a:clrFrom>
                <a:srgbClr val="C26E4C"/>
              </a:clrFrom>
              <a:clrTo>
                <a:srgbClr val="C26E4C">
                  <a:alpha val="0"/>
                </a:srgbClr>
              </a:clrTo>
            </a:clrChange>
            <a:extLst>
              <a:ext uri="{28A0092B-C50C-407E-A947-70E740481C1C}">
                <a14:useLocalDpi xmlns:a14="http://schemas.microsoft.com/office/drawing/2010/main"/>
              </a:ext>
            </a:extLst>
          </a:blip>
          <a:srcRect/>
          <a:stretch>
            <a:fillRect/>
          </a:stretch>
        </p:blipFill>
        <p:spPr bwMode="auto">
          <a:xfrm>
            <a:off x="500034" y="5000636"/>
            <a:ext cx="2995613" cy="573087"/>
          </a:xfrm>
          <a:prstGeom prst="rect">
            <a:avLst/>
          </a:prstGeom>
          <a:noFill/>
          <a:ln w="9525">
            <a:noFill/>
            <a:miter lim="800000"/>
            <a:headEnd/>
            <a:tailEnd/>
          </a:ln>
          <a:effectLst>
            <a:outerShdw algn="tl" rotWithShape="0">
              <a:srgbClr val="000000">
                <a:alpha val="70000"/>
              </a:srgbClr>
            </a:outerShdw>
          </a:effectLst>
        </p:spPr>
      </p:pic>
      <p:sp>
        <p:nvSpPr>
          <p:cNvPr id="13" name="Rectangle 5"/>
          <p:cNvSpPr>
            <a:spLocks noChangeArrowheads="1"/>
          </p:cNvSpPr>
          <p:nvPr/>
        </p:nvSpPr>
        <p:spPr bwMode="auto">
          <a:xfrm>
            <a:off x="685800" y="533400"/>
            <a:ext cx="7467600" cy="381000"/>
          </a:xfrm>
          <a:prstGeom prst="rect">
            <a:avLst/>
          </a:prstGeom>
          <a:noFill/>
          <a:ln w="9525">
            <a:noFill/>
            <a:miter lim="800000"/>
            <a:headEnd/>
            <a:tailEnd/>
          </a:ln>
        </p:spPr>
        <p:txBody>
          <a:bodyPr anchor="ctr"/>
          <a:lstStyle/>
          <a:p>
            <a:pPr algn="r"/>
            <a:r>
              <a:rPr lang="el-GR" dirty="0"/>
              <a:t>Επεμβατική </a:t>
            </a:r>
            <a:r>
              <a:rPr lang="en-US" dirty="0"/>
              <a:t>HYS</a:t>
            </a:r>
            <a:endParaRPr lang="el-GR" dirty="0">
              <a:solidFill>
                <a:schemeClr val="tx2"/>
              </a:solidFill>
              <a:latin typeface="Cambria" pitchFamily="18" charset="0"/>
            </a:endParaRPr>
          </a:p>
        </p:txBody>
      </p:sp>
      <p:sp>
        <p:nvSpPr>
          <p:cNvPr id="14" name="Rectangle 11"/>
          <p:cNvSpPr>
            <a:spLocks noChangeArrowheads="1"/>
          </p:cNvSpPr>
          <p:nvPr/>
        </p:nvSpPr>
        <p:spPr bwMode="auto">
          <a:xfrm>
            <a:off x="695325" y="1038212"/>
            <a:ext cx="7467600" cy="457200"/>
          </a:xfrm>
          <a:prstGeom prst="rect">
            <a:avLst/>
          </a:prstGeom>
          <a:noFill/>
          <a:ln w="9525">
            <a:noFill/>
            <a:miter lim="800000"/>
            <a:headEnd/>
            <a:tailEnd/>
          </a:ln>
        </p:spPr>
        <p:txBody>
          <a:bodyPr anchor="ctr"/>
          <a:lstStyle/>
          <a:p>
            <a:pPr algn="r"/>
            <a:r>
              <a:rPr lang="en-US" sz="2000" dirty="0" err="1">
                <a:solidFill>
                  <a:srgbClr val="CC0000"/>
                </a:solidFill>
                <a:latin typeface="Book Antiqua" pitchFamily="18" charset="0"/>
              </a:rPr>
              <a:t>Hysteroscopic</a:t>
            </a:r>
            <a:r>
              <a:rPr lang="en-US" sz="2000" dirty="0">
                <a:solidFill>
                  <a:srgbClr val="CC0000"/>
                </a:solidFill>
                <a:latin typeface="Book Antiqua" pitchFamily="18" charset="0"/>
              </a:rPr>
              <a:t> </a:t>
            </a:r>
            <a:r>
              <a:rPr lang="en-US" sz="2000" dirty="0" err="1">
                <a:solidFill>
                  <a:srgbClr val="CC0000"/>
                </a:solidFill>
                <a:latin typeface="Book Antiqua" pitchFamily="18" charset="0"/>
              </a:rPr>
              <a:t>morcellator</a:t>
            </a:r>
            <a:r>
              <a:rPr lang="el-GR" sz="2000" dirty="0">
                <a:solidFill>
                  <a:srgbClr val="CC0000"/>
                </a:solidFill>
                <a:latin typeface="Book Antiqua" pitchFamily="18" charset="0"/>
              </a:rPr>
              <a:t> 2009~2012…</a:t>
            </a:r>
            <a:endParaRPr lang="en-US" sz="2000" dirty="0">
              <a:solidFill>
                <a:srgbClr val="CC0000"/>
              </a:solidFill>
              <a:latin typeface="Book Antiqua" pitchFamily="18" charset="0"/>
            </a:endParaRPr>
          </a:p>
        </p:txBody>
      </p:sp>
      <p:sp>
        <p:nvSpPr>
          <p:cNvPr id="15" name="Rectangle 3"/>
          <p:cNvSpPr txBox="1">
            <a:spLocks noChangeArrowheads="1"/>
          </p:cNvSpPr>
          <p:nvPr/>
        </p:nvSpPr>
        <p:spPr bwMode="auto">
          <a:xfrm>
            <a:off x="2143108" y="6143644"/>
            <a:ext cx="3990975" cy="64294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r">
              <a:spcBef>
                <a:spcPct val="20000"/>
              </a:spcBef>
            </a:pPr>
            <a:r>
              <a:rPr kumimoji="0" lang="en-US" sz="1800" b="0" i="1" u="none" strike="noStrike" kern="0" cap="none" spc="0" normalizeH="0" baseline="0" noProof="0" dirty="0">
                <a:ln>
                  <a:noFill/>
                </a:ln>
                <a:solidFill>
                  <a:srgbClr val="082F86"/>
                </a:solidFill>
                <a:effectLst/>
                <a:uLnTx/>
                <a:uFillTx/>
                <a:latin typeface="+mn-lt"/>
                <a:ea typeface="+mn-ea"/>
                <a:cs typeface="+mn-cs"/>
              </a:rPr>
              <a:t>HYS… </a:t>
            </a:r>
            <a:r>
              <a:rPr kumimoji="0" lang="en-US" sz="1800" b="0" i="1" u="none" strike="noStrike" kern="0" cap="none" spc="0" normalizeH="0" baseline="0" noProof="0" dirty="0" err="1">
                <a:ln>
                  <a:noFill/>
                </a:ln>
                <a:solidFill>
                  <a:srgbClr val="082F86"/>
                </a:solidFill>
                <a:effectLst/>
                <a:uLnTx/>
                <a:uFillTx/>
                <a:latin typeface="+mn-lt"/>
                <a:ea typeface="+mn-ea"/>
                <a:cs typeface="+mn-cs"/>
              </a:rPr>
              <a:t>Pantaleoni</a:t>
            </a:r>
            <a:r>
              <a:rPr kumimoji="0" lang="en-US" sz="1800" b="0" i="1" u="none" strike="noStrike" kern="0" cap="none" spc="0" normalizeH="0" baseline="0" noProof="0" dirty="0">
                <a:ln>
                  <a:noFill/>
                </a:ln>
                <a:solidFill>
                  <a:srgbClr val="082F86"/>
                </a:solidFill>
                <a:effectLst/>
                <a:uLnTx/>
                <a:uFillTx/>
                <a:latin typeface="+mn-lt"/>
                <a:ea typeface="+mn-ea"/>
                <a:cs typeface="+mn-cs"/>
              </a:rPr>
              <a:t>… </a:t>
            </a:r>
            <a:r>
              <a:rPr kumimoji="0" lang="el-GR" sz="1800" b="0" i="1" u="none" strike="noStrike" kern="0" cap="none" spc="0" normalizeH="0" baseline="0" noProof="0" dirty="0">
                <a:ln>
                  <a:noFill/>
                </a:ln>
                <a:solidFill>
                  <a:srgbClr val="082F86"/>
                </a:solidFill>
                <a:effectLst/>
                <a:uLnTx/>
                <a:uFillTx/>
                <a:latin typeface="+mn-lt"/>
                <a:ea typeface="+mn-ea"/>
                <a:cs typeface="+mn-cs"/>
              </a:rPr>
              <a:t>Σήμερα</a:t>
            </a:r>
            <a:br>
              <a:rPr kumimoji="0" lang="el-GR" sz="1800" b="0" i="1" u="none" strike="noStrike" kern="0" cap="none" spc="0" normalizeH="0" baseline="0" noProof="0" dirty="0">
                <a:ln>
                  <a:noFill/>
                </a:ln>
                <a:solidFill>
                  <a:srgbClr val="082F86"/>
                </a:solidFill>
                <a:effectLst/>
                <a:uLnTx/>
                <a:uFillTx/>
                <a:latin typeface="+mn-lt"/>
                <a:ea typeface="+mn-ea"/>
                <a:cs typeface="+mn-cs"/>
              </a:rPr>
            </a:br>
            <a:r>
              <a:rPr lang="el-GR" sz="1800" i="1" dirty="0">
                <a:solidFill>
                  <a:srgbClr val="CC3300"/>
                </a:solidFill>
                <a:latin typeface="Cambria" pitchFamily="18" charset="0"/>
              </a:rPr>
              <a:t> </a:t>
            </a:r>
            <a:r>
              <a:rPr lang="en-US" sz="1800" i="1" dirty="0">
                <a:solidFill>
                  <a:srgbClr val="CC3300"/>
                </a:solidFill>
                <a:latin typeface="Cambria" pitchFamily="18" charset="0"/>
              </a:rPr>
              <a:t>“</a:t>
            </a:r>
            <a:r>
              <a:rPr lang="el-GR" sz="1800" i="1" dirty="0">
                <a:solidFill>
                  <a:srgbClr val="CC3300"/>
                </a:solidFill>
                <a:latin typeface="Cambria" pitchFamily="18" charset="0"/>
              </a:rPr>
              <a:t>Νέα Φιλοσοφία</a:t>
            </a:r>
            <a:r>
              <a:rPr lang="en-US" sz="1800" i="1" dirty="0">
                <a:solidFill>
                  <a:srgbClr val="CC3300"/>
                </a:solidFill>
                <a:latin typeface="Cambria" pitchFamily="18" charset="0"/>
              </a:rPr>
              <a:t>”</a:t>
            </a:r>
            <a:endParaRPr kumimoji="0" lang="el-GR" sz="1800" b="0" u="none" strike="noStrike" kern="0" cap="none" spc="0" normalizeH="0" baseline="0" noProof="0" dirty="0">
              <a:ln>
                <a:noFill/>
              </a:ln>
              <a:solidFill>
                <a:srgbClr val="C00000"/>
              </a:solidFill>
              <a:effectLst/>
              <a:uLnTx/>
              <a:uFillTx/>
              <a:latin typeface="+mn-lt"/>
              <a:ea typeface="+mn-ea"/>
              <a:cs typeface="+mn-cs"/>
            </a:endParaRPr>
          </a:p>
        </p:txBody>
      </p:sp>
      <p:sp>
        <p:nvSpPr>
          <p:cNvPr id="17" name="Line 7"/>
          <p:cNvSpPr>
            <a:spLocks noChangeShapeType="1"/>
          </p:cNvSpPr>
          <p:nvPr/>
        </p:nvSpPr>
        <p:spPr bwMode="auto">
          <a:xfrm>
            <a:off x="0" y="6097593"/>
            <a:ext cx="6119813" cy="0"/>
          </a:xfrm>
          <a:prstGeom prst="line">
            <a:avLst/>
          </a:prstGeom>
          <a:noFill/>
          <a:ln w="9525">
            <a:solidFill>
              <a:schemeClr val="tx1"/>
            </a:solidFill>
            <a:round/>
            <a:headEnd/>
            <a:tailEnd/>
          </a:ln>
        </p:spPr>
        <p:txBody>
          <a:bodyPr/>
          <a:lstStyle/>
          <a:p>
            <a:endParaRPr lang="el-GR"/>
          </a:p>
        </p:txBody>
      </p:sp>
      <p:sp>
        <p:nvSpPr>
          <p:cNvPr id="18" name="Line 8"/>
          <p:cNvSpPr>
            <a:spLocks noChangeShapeType="1"/>
          </p:cNvSpPr>
          <p:nvPr/>
        </p:nvSpPr>
        <p:spPr bwMode="auto">
          <a:xfrm flipV="1">
            <a:off x="215900" y="6024568"/>
            <a:ext cx="5688013" cy="1588"/>
          </a:xfrm>
          <a:prstGeom prst="line">
            <a:avLst/>
          </a:prstGeom>
          <a:noFill/>
          <a:ln w="28575">
            <a:solidFill>
              <a:schemeClr val="tx1"/>
            </a:solidFill>
            <a:round/>
            <a:headEnd/>
            <a:tailEnd/>
          </a:ln>
        </p:spPr>
        <p:txBody>
          <a:bodyPr/>
          <a:lstStyle/>
          <a:p>
            <a:endParaRPr lang="el-GR"/>
          </a:p>
        </p:txBody>
      </p:sp>
      <p:sp>
        <p:nvSpPr>
          <p:cNvPr id="19" name="Line 9"/>
          <p:cNvSpPr>
            <a:spLocks noChangeShapeType="1"/>
          </p:cNvSpPr>
          <p:nvPr/>
        </p:nvSpPr>
        <p:spPr bwMode="auto">
          <a:xfrm>
            <a:off x="1439863" y="1062038"/>
            <a:ext cx="6840538" cy="0"/>
          </a:xfrm>
          <a:prstGeom prst="line">
            <a:avLst/>
          </a:prstGeom>
          <a:noFill/>
          <a:ln w="9525">
            <a:solidFill>
              <a:schemeClr val="tx1"/>
            </a:solidFill>
            <a:round/>
            <a:headEnd/>
            <a:tailEnd/>
          </a:ln>
        </p:spPr>
        <p:txBody>
          <a:bodyPr/>
          <a:lstStyle/>
          <a:p>
            <a:endParaRPr lang="el-GR"/>
          </a:p>
        </p:txBody>
      </p:sp>
      <p:sp>
        <p:nvSpPr>
          <p:cNvPr id="20" name="Line 10"/>
          <p:cNvSpPr>
            <a:spLocks noChangeShapeType="1"/>
          </p:cNvSpPr>
          <p:nvPr/>
        </p:nvSpPr>
        <p:spPr bwMode="auto">
          <a:xfrm>
            <a:off x="1655763" y="990600"/>
            <a:ext cx="6840538" cy="0"/>
          </a:xfrm>
          <a:prstGeom prst="line">
            <a:avLst/>
          </a:prstGeom>
          <a:noFill/>
          <a:ln w="28575">
            <a:solidFill>
              <a:schemeClr val="tx1"/>
            </a:solidFill>
            <a:round/>
            <a:headEnd/>
            <a:tailEnd/>
          </a:ln>
        </p:spPr>
        <p:txBody>
          <a:bodyPr/>
          <a:lstStyle/>
          <a:p>
            <a:endParaRPr lang="el-GR"/>
          </a:p>
        </p:txBody>
      </p:sp>
      <p:sp>
        <p:nvSpPr>
          <p:cNvPr id="21" name="Rectangle 9"/>
          <p:cNvSpPr>
            <a:spLocks noChangeArrowheads="1"/>
          </p:cNvSpPr>
          <p:nvPr/>
        </p:nvSpPr>
        <p:spPr bwMode="auto">
          <a:xfrm>
            <a:off x="3857620" y="2071678"/>
            <a:ext cx="5143536" cy="4143404"/>
          </a:xfrm>
          <a:prstGeom prst="rect">
            <a:avLst/>
          </a:prstGeom>
          <a:noFill/>
          <a:ln w="9525">
            <a:noFill/>
            <a:miter lim="800000"/>
            <a:headEnd/>
            <a:tailEnd/>
          </a:ln>
        </p:spPr>
        <p:txBody>
          <a:bodyPr/>
          <a:lstStyle/>
          <a:p>
            <a:pPr marL="355600" indent="-355600" algn="l" defTabSz="625475">
              <a:spcBef>
                <a:spcPts val="600"/>
              </a:spcBef>
              <a:spcAft>
                <a:spcPts val="0"/>
              </a:spcAft>
              <a:buFontTx/>
              <a:buChar char="•"/>
            </a:pPr>
            <a:r>
              <a:rPr lang="el-GR" sz="2000" dirty="0"/>
              <a:t>Άριστη ορατότητα και διάταση</a:t>
            </a:r>
          </a:p>
          <a:p>
            <a:pPr marL="355600" indent="-355600" algn="l" defTabSz="625475">
              <a:spcBef>
                <a:spcPts val="600"/>
              </a:spcBef>
              <a:spcAft>
                <a:spcPts val="0"/>
              </a:spcAft>
              <a:buFontTx/>
              <a:buChar char="•"/>
            </a:pPr>
            <a:r>
              <a:rPr lang="el-GR" sz="2000" dirty="0"/>
              <a:t>Αποφυγή διάτρησης μήτρας</a:t>
            </a:r>
          </a:p>
          <a:p>
            <a:pPr marL="355600" indent="-355600" algn="l" defTabSz="625475">
              <a:spcBef>
                <a:spcPts val="600"/>
              </a:spcBef>
              <a:spcAft>
                <a:spcPts val="0"/>
              </a:spcAft>
              <a:buFontTx/>
              <a:buChar char="•"/>
            </a:pPr>
            <a:r>
              <a:rPr lang="el-GR" sz="2000" dirty="0"/>
              <a:t>Μικρή καμπύλη εκμάθησης</a:t>
            </a:r>
          </a:p>
          <a:p>
            <a:pPr marL="355600" indent="-355600" algn="l" defTabSz="625475">
              <a:spcBef>
                <a:spcPts val="600"/>
              </a:spcBef>
              <a:spcAft>
                <a:spcPts val="0"/>
              </a:spcAft>
              <a:buFontTx/>
              <a:buChar char="•"/>
            </a:pPr>
            <a:r>
              <a:rPr lang="el-GR" sz="2000" dirty="0"/>
              <a:t>Ανύπαρκτος κίνδυνος ‘</a:t>
            </a:r>
            <a:r>
              <a:rPr lang="en-US" sz="2000" dirty="0"/>
              <a:t>overload</a:t>
            </a:r>
            <a:r>
              <a:rPr lang="el-GR" sz="2000" dirty="0"/>
              <a:t>’</a:t>
            </a:r>
          </a:p>
          <a:p>
            <a:pPr marL="355600" indent="-355600" algn="l" defTabSz="625475">
              <a:spcBef>
                <a:spcPts val="600"/>
              </a:spcBef>
              <a:spcAft>
                <a:spcPts val="0"/>
              </a:spcAft>
              <a:buFontTx/>
              <a:buChar char="•"/>
            </a:pPr>
            <a:r>
              <a:rPr lang="el-GR" sz="2000" dirty="0" err="1"/>
              <a:t>Διεγχειρητική</a:t>
            </a:r>
            <a:r>
              <a:rPr lang="el-GR" sz="2000" dirty="0"/>
              <a:t> αφαίρεση των </a:t>
            </a:r>
            <a:r>
              <a:rPr lang="el-GR" sz="2000" dirty="0" err="1"/>
              <a:t>ιστικών</a:t>
            </a:r>
            <a:r>
              <a:rPr lang="el-GR" sz="2000" dirty="0"/>
              <a:t> υπολειμμάτων</a:t>
            </a:r>
          </a:p>
          <a:p>
            <a:pPr marL="355600" indent="-355600" algn="l" defTabSz="625475">
              <a:spcBef>
                <a:spcPts val="600"/>
              </a:spcBef>
              <a:spcAft>
                <a:spcPts val="0"/>
              </a:spcAft>
              <a:buFontTx/>
              <a:buChar char="•"/>
            </a:pPr>
            <a:r>
              <a:rPr lang="el-GR" sz="2000" dirty="0"/>
              <a:t>Μείωση </a:t>
            </a:r>
            <a:r>
              <a:rPr lang="el-GR" sz="2000" dirty="0" err="1"/>
              <a:t>διεγχειρητικού</a:t>
            </a:r>
            <a:r>
              <a:rPr lang="el-GR" sz="2000" dirty="0"/>
              <a:t> χρόνου</a:t>
            </a:r>
          </a:p>
          <a:p>
            <a:pPr marL="355600" indent="-355600" algn="l" defTabSz="625475">
              <a:spcBef>
                <a:spcPts val="600"/>
              </a:spcBef>
              <a:spcAft>
                <a:spcPts val="0"/>
              </a:spcAft>
              <a:buFontTx/>
              <a:buChar char="•"/>
            </a:pPr>
            <a:r>
              <a:rPr lang="el-GR" sz="2000" dirty="0"/>
              <a:t>Θεραπευτική προσέγγιση ανατομικά δύσκολης παθολογίας</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l="8269" r="8450" b="17497"/>
          <a:stretch>
            <a:fillRect/>
          </a:stretch>
        </p:blipFill>
        <p:spPr bwMode="auto">
          <a:xfrm>
            <a:off x="0" y="0"/>
            <a:ext cx="9144000" cy="6858000"/>
          </a:xfrm>
          <a:prstGeom prst="rect">
            <a:avLst/>
          </a:prstGeom>
          <a:noFill/>
          <a:ln w="9525">
            <a:noFill/>
            <a:miter lim="800000"/>
            <a:headEnd/>
            <a:tailEnd/>
          </a:ln>
        </p:spPr>
      </p:pic>
      <p:sp>
        <p:nvSpPr>
          <p:cNvPr id="13315" name="Rectangle 3"/>
          <p:cNvSpPr>
            <a:spLocks noGrp="1" noChangeArrowheads="1"/>
          </p:cNvSpPr>
          <p:nvPr>
            <p:ph type="title"/>
          </p:nvPr>
        </p:nvSpPr>
        <p:spPr>
          <a:xfrm>
            <a:off x="1371600" y="5383213"/>
            <a:ext cx="4343400" cy="484187"/>
          </a:xfrm>
        </p:spPr>
        <p:txBody>
          <a:bodyPr/>
          <a:lstStyle/>
          <a:p>
            <a:pPr algn="r" eaLnBrk="1" hangingPunct="1">
              <a:lnSpc>
                <a:spcPct val="135000"/>
              </a:lnSpc>
            </a:pPr>
            <a:r>
              <a:rPr lang="en-US" i="1" dirty="0">
                <a:solidFill>
                  <a:schemeClr val="accent2"/>
                </a:solidFill>
              </a:rPr>
              <a:t>18o</a:t>
            </a:r>
            <a:r>
              <a:rPr lang="el-GR" i="1" dirty="0">
                <a:solidFill>
                  <a:schemeClr val="accent2"/>
                </a:solidFill>
              </a:rPr>
              <a:t>ς-20ός αιώνας</a:t>
            </a:r>
          </a:p>
        </p:txBody>
      </p:sp>
      <p:sp>
        <p:nvSpPr>
          <p:cNvPr id="13316" name="Rectangle 4"/>
          <p:cNvSpPr>
            <a:spLocks noChangeArrowheads="1"/>
          </p:cNvSpPr>
          <p:nvPr/>
        </p:nvSpPr>
        <p:spPr bwMode="auto">
          <a:xfrm>
            <a:off x="1714480" y="2071678"/>
            <a:ext cx="4052888" cy="3139321"/>
          </a:xfrm>
          <a:prstGeom prst="rect">
            <a:avLst/>
          </a:prstGeom>
          <a:noFill/>
          <a:ln w="9525">
            <a:noFill/>
            <a:miter lim="800000"/>
            <a:headEnd/>
            <a:tailEnd/>
          </a:ln>
        </p:spPr>
        <p:txBody>
          <a:bodyPr>
            <a:spAutoFit/>
          </a:bodyPr>
          <a:lstStyle/>
          <a:p>
            <a:pPr algn="r">
              <a:spcAft>
                <a:spcPct val="25000"/>
              </a:spcAft>
            </a:pPr>
            <a:r>
              <a:rPr lang="el-GR" sz="1800" dirty="0" err="1">
                <a:solidFill>
                  <a:schemeClr val="tx2"/>
                </a:solidFill>
                <a:latin typeface="Book Antiqua" pitchFamily="18" charset="0"/>
              </a:rPr>
              <a:t>Bozzini</a:t>
            </a:r>
            <a:r>
              <a:rPr lang="el-GR" sz="1800" dirty="0">
                <a:solidFill>
                  <a:schemeClr val="tx2"/>
                </a:solidFill>
                <a:latin typeface="Book Antiqua" pitchFamily="18" charset="0"/>
              </a:rPr>
              <a:t> (1805) </a:t>
            </a:r>
          </a:p>
          <a:p>
            <a:pPr algn="r">
              <a:spcAft>
                <a:spcPct val="25000"/>
              </a:spcAft>
            </a:pPr>
            <a:r>
              <a:rPr lang="el-GR" sz="1800" dirty="0" err="1">
                <a:solidFill>
                  <a:schemeClr val="tx2"/>
                </a:solidFill>
                <a:latin typeface="Book Antiqua" pitchFamily="18" charset="0"/>
              </a:rPr>
              <a:t>Commander</a:t>
            </a:r>
            <a:r>
              <a:rPr lang="el-GR" sz="1800" dirty="0">
                <a:solidFill>
                  <a:schemeClr val="tx2"/>
                </a:solidFill>
                <a:latin typeface="Book Antiqua" pitchFamily="18" charset="0"/>
              </a:rPr>
              <a:t> </a:t>
            </a:r>
            <a:r>
              <a:rPr lang="el-GR" sz="1800" dirty="0" err="1">
                <a:solidFill>
                  <a:schemeClr val="tx2"/>
                </a:solidFill>
                <a:latin typeface="Book Antiqua" pitchFamily="18" charset="0"/>
              </a:rPr>
              <a:t>Pantaleoni</a:t>
            </a:r>
            <a:r>
              <a:rPr lang="el-GR" sz="1800" dirty="0">
                <a:solidFill>
                  <a:schemeClr val="tx2"/>
                </a:solidFill>
                <a:latin typeface="Book Antiqua" pitchFamily="18" charset="0"/>
              </a:rPr>
              <a:t> (1869)</a:t>
            </a:r>
          </a:p>
          <a:p>
            <a:pPr algn="r">
              <a:spcAft>
                <a:spcPct val="25000"/>
              </a:spcAft>
            </a:pPr>
            <a:r>
              <a:rPr lang="el-GR" sz="1800" dirty="0" err="1">
                <a:solidFill>
                  <a:schemeClr val="tx2"/>
                </a:solidFill>
                <a:latin typeface="Book Antiqua" pitchFamily="18" charset="0"/>
              </a:rPr>
              <a:t>Nitze</a:t>
            </a:r>
            <a:r>
              <a:rPr lang="el-GR" sz="1800" dirty="0">
                <a:solidFill>
                  <a:schemeClr val="tx2"/>
                </a:solidFill>
                <a:latin typeface="Book Antiqua" pitchFamily="18" charset="0"/>
              </a:rPr>
              <a:t> (1879)</a:t>
            </a:r>
            <a:endParaRPr lang="en-US" sz="1800" dirty="0">
              <a:solidFill>
                <a:schemeClr val="tx2"/>
              </a:solidFill>
              <a:latin typeface="Book Antiqua" pitchFamily="18" charset="0"/>
            </a:endParaRPr>
          </a:p>
          <a:p>
            <a:pPr algn="r">
              <a:spcAft>
                <a:spcPct val="25000"/>
              </a:spcAft>
            </a:pPr>
            <a:r>
              <a:rPr lang="en-US" sz="1800" dirty="0" err="1">
                <a:solidFill>
                  <a:schemeClr val="tx2"/>
                </a:solidFill>
                <a:latin typeface="Book Antiqua" pitchFamily="18" charset="0"/>
              </a:rPr>
              <a:t>Isidor</a:t>
            </a:r>
            <a:r>
              <a:rPr lang="en-US" sz="1800" dirty="0">
                <a:solidFill>
                  <a:schemeClr val="tx2"/>
                </a:solidFill>
                <a:latin typeface="Book Antiqua" pitchFamily="18" charset="0"/>
              </a:rPr>
              <a:t> Clinton Rubin (1925)</a:t>
            </a:r>
          </a:p>
          <a:p>
            <a:pPr algn="r">
              <a:spcAft>
                <a:spcPct val="25000"/>
              </a:spcAft>
            </a:pPr>
            <a:r>
              <a:rPr lang="en-US" sz="1800" dirty="0">
                <a:solidFill>
                  <a:schemeClr val="tx2"/>
                </a:solidFill>
                <a:latin typeface="Book Antiqua" pitchFamily="18" charset="0"/>
              </a:rPr>
              <a:t>C. Schroeder</a:t>
            </a:r>
          </a:p>
          <a:p>
            <a:pPr algn="r">
              <a:spcAft>
                <a:spcPct val="25000"/>
              </a:spcAft>
            </a:pPr>
            <a:r>
              <a:rPr lang="en-US" sz="1800" dirty="0">
                <a:solidFill>
                  <a:schemeClr val="tx2"/>
                </a:solidFill>
                <a:latin typeface="Book Antiqua" pitchFamily="18" charset="0"/>
              </a:rPr>
              <a:t>R. Porto (1971)</a:t>
            </a:r>
          </a:p>
          <a:p>
            <a:pPr algn="r">
              <a:spcAft>
                <a:spcPct val="25000"/>
              </a:spcAft>
            </a:pPr>
            <a:r>
              <a:rPr lang="en-US" sz="1800" dirty="0">
                <a:solidFill>
                  <a:schemeClr val="tx2"/>
                </a:solidFill>
                <a:latin typeface="Book Antiqua" pitchFamily="18" charset="0"/>
              </a:rPr>
              <a:t>H.J. </a:t>
            </a:r>
            <a:r>
              <a:rPr lang="en-US" sz="1800" dirty="0" err="1">
                <a:solidFill>
                  <a:schemeClr val="tx2"/>
                </a:solidFill>
                <a:latin typeface="Book Antiqua" pitchFamily="18" charset="0"/>
              </a:rPr>
              <a:t>Lindemann</a:t>
            </a:r>
            <a:r>
              <a:rPr lang="en-US" sz="1800" dirty="0">
                <a:solidFill>
                  <a:schemeClr val="tx2"/>
                </a:solidFill>
                <a:latin typeface="Book Antiqua" pitchFamily="18" charset="0"/>
              </a:rPr>
              <a:t> (1971)</a:t>
            </a:r>
          </a:p>
          <a:p>
            <a:pPr algn="r">
              <a:spcAft>
                <a:spcPct val="25000"/>
              </a:spcAft>
            </a:pPr>
            <a:r>
              <a:rPr lang="en-US" sz="1800" dirty="0">
                <a:solidFill>
                  <a:schemeClr val="tx2"/>
                </a:solidFill>
                <a:latin typeface="Book Antiqua" pitchFamily="18" charset="0"/>
              </a:rPr>
              <a:t>J. </a:t>
            </a:r>
            <a:r>
              <a:rPr lang="en-US" sz="1800" dirty="0" err="1">
                <a:solidFill>
                  <a:schemeClr val="tx2"/>
                </a:solidFill>
                <a:latin typeface="Book Antiqua" pitchFamily="18" charset="0"/>
              </a:rPr>
              <a:t>Hamou</a:t>
            </a:r>
            <a:r>
              <a:rPr lang="en-US" sz="1800" dirty="0">
                <a:solidFill>
                  <a:schemeClr val="tx2"/>
                </a:solidFill>
                <a:latin typeface="Book Antiqua" pitchFamily="18" charset="0"/>
              </a:rPr>
              <a:t> (1980)</a:t>
            </a:r>
            <a:endParaRPr lang="el-GR" sz="1800" dirty="0">
              <a:solidFill>
                <a:schemeClr val="tx2"/>
              </a:solidFill>
              <a:latin typeface="Book Antiqua" pitchFamily="18" charset="0"/>
            </a:endParaRPr>
          </a:p>
          <a:p>
            <a:pPr algn="r">
              <a:spcAft>
                <a:spcPct val="25000"/>
              </a:spcAft>
            </a:pPr>
            <a:endParaRPr lang="el-GR" sz="1800" dirty="0">
              <a:solidFill>
                <a:schemeClr val="tx2"/>
              </a:solidFill>
              <a:latin typeface="Book Antiqua" pitchFamily="18" charset="0"/>
            </a:endParaRPr>
          </a:p>
        </p:txBody>
      </p:sp>
      <p:grpSp>
        <p:nvGrpSpPr>
          <p:cNvPr id="2" name="Group 6"/>
          <p:cNvGrpSpPr>
            <a:grpSpLocks/>
          </p:cNvGrpSpPr>
          <p:nvPr/>
        </p:nvGrpSpPr>
        <p:grpSpPr bwMode="auto">
          <a:xfrm>
            <a:off x="0" y="990600"/>
            <a:ext cx="8496300" cy="4392613"/>
            <a:chOff x="68" y="845"/>
            <a:chExt cx="5352" cy="2767"/>
          </a:xfrm>
        </p:grpSpPr>
        <p:sp>
          <p:nvSpPr>
            <p:cNvPr id="13320" name="Line 7"/>
            <p:cNvSpPr>
              <a:spLocks noChangeShapeType="1"/>
            </p:cNvSpPr>
            <p:nvPr/>
          </p:nvSpPr>
          <p:spPr bwMode="auto">
            <a:xfrm>
              <a:off x="68" y="3612"/>
              <a:ext cx="3855" cy="0"/>
            </a:xfrm>
            <a:prstGeom prst="line">
              <a:avLst/>
            </a:prstGeom>
            <a:noFill/>
            <a:ln w="9525">
              <a:solidFill>
                <a:schemeClr val="tx1"/>
              </a:solidFill>
              <a:round/>
              <a:headEnd/>
              <a:tailEnd/>
            </a:ln>
          </p:spPr>
          <p:txBody>
            <a:bodyPr/>
            <a:lstStyle/>
            <a:p>
              <a:endParaRPr lang="el-GR"/>
            </a:p>
          </p:txBody>
        </p:sp>
        <p:sp>
          <p:nvSpPr>
            <p:cNvPr id="13321" name="Line 8"/>
            <p:cNvSpPr>
              <a:spLocks noChangeShapeType="1"/>
            </p:cNvSpPr>
            <p:nvPr/>
          </p:nvSpPr>
          <p:spPr bwMode="auto">
            <a:xfrm flipV="1">
              <a:off x="204" y="3566"/>
              <a:ext cx="3583" cy="1"/>
            </a:xfrm>
            <a:prstGeom prst="line">
              <a:avLst/>
            </a:prstGeom>
            <a:noFill/>
            <a:ln w="28575">
              <a:solidFill>
                <a:schemeClr val="tx1"/>
              </a:solidFill>
              <a:round/>
              <a:headEnd/>
              <a:tailEnd/>
            </a:ln>
          </p:spPr>
          <p:txBody>
            <a:bodyPr/>
            <a:lstStyle/>
            <a:p>
              <a:endParaRPr lang="el-GR"/>
            </a:p>
          </p:txBody>
        </p:sp>
        <p:sp>
          <p:nvSpPr>
            <p:cNvPr id="13322" name="Line 9"/>
            <p:cNvSpPr>
              <a:spLocks noChangeShapeType="1"/>
            </p:cNvSpPr>
            <p:nvPr/>
          </p:nvSpPr>
          <p:spPr bwMode="auto">
            <a:xfrm>
              <a:off x="975" y="890"/>
              <a:ext cx="4309" cy="0"/>
            </a:xfrm>
            <a:prstGeom prst="line">
              <a:avLst/>
            </a:prstGeom>
            <a:noFill/>
            <a:ln w="9525">
              <a:solidFill>
                <a:schemeClr val="tx1"/>
              </a:solidFill>
              <a:round/>
              <a:headEnd/>
              <a:tailEnd/>
            </a:ln>
          </p:spPr>
          <p:txBody>
            <a:bodyPr/>
            <a:lstStyle/>
            <a:p>
              <a:endParaRPr lang="el-GR"/>
            </a:p>
          </p:txBody>
        </p:sp>
        <p:sp>
          <p:nvSpPr>
            <p:cNvPr id="13323" name="Line 10"/>
            <p:cNvSpPr>
              <a:spLocks noChangeShapeType="1"/>
            </p:cNvSpPr>
            <p:nvPr/>
          </p:nvSpPr>
          <p:spPr bwMode="auto">
            <a:xfrm>
              <a:off x="1111" y="845"/>
              <a:ext cx="4309" cy="0"/>
            </a:xfrm>
            <a:prstGeom prst="line">
              <a:avLst/>
            </a:prstGeom>
            <a:noFill/>
            <a:ln w="28575">
              <a:solidFill>
                <a:schemeClr val="tx1"/>
              </a:solidFill>
              <a:round/>
              <a:headEnd/>
              <a:tailEnd/>
            </a:ln>
          </p:spPr>
          <p:txBody>
            <a:bodyPr/>
            <a:lstStyle/>
            <a:p>
              <a:endParaRPr lang="el-GR"/>
            </a:p>
          </p:txBody>
        </p:sp>
      </p:grpSp>
      <p:sp>
        <p:nvSpPr>
          <p:cNvPr id="12" name="Rectangle 5"/>
          <p:cNvSpPr>
            <a:spLocks noChangeArrowheads="1"/>
          </p:cNvSpPr>
          <p:nvPr/>
        </p:nvSpPr>
        <p:spPr bwMode="auto">
          <a:xfrm>
            <a:off x="685800" y="533400"/>
            <a:ext cx="7467600" cy="381000"/>
          </a:xfrm>
          <a:prstGeom prst="rect">
            <a:avLst/>
          </a:prstGeom>
          <a:noFill/>
          <a:ln w="9525">
            <a:noFill/>
            <a:miter lim="800000"/>
            <a:headEnd/>
            <a:tailEnd/>
          </a:ln>
        </p:spPr>
        <p:txBody>
          <a:bodyPr anchor="ctr"/>
          <a:lstStyle/>
          <a:p>
            <a:pPr algn="r"/>
            <a:r>
              <a:rPr lang="el-GR" dirty="0"/>
              <a:t>Διαγνωστική </a:t>
            </a:r>
            <a:r>
              <a:rPr lang="en-US" dirty="0"/>
              <a:t>HYS</a:t>
            </a:r>
            <a:endParaRPr lang="el-GR" dirty="0">
              <a:solidFill>
                <a:schemeClr val="tx2"/>
              </a:solidFill>
              <a:latin typeface="Cambria" pitchFamily="18" charset="0"/>
            </a:endParaRPr>
          </a:p>
        </p:txBody>
      </p:sp>
      <p:sp>
        <p:nvSpPr>
          <p:cNvPr id="13" name="Rectangle 11"/>
          <p:cNvSpPr>
            <a:spLocks noChangeArrowheads="1"/>
          </p:cNvSpPr>
          <p:nvPr/>
        </p:nvSpPr>
        <p:spPr bwMode="auto">
          <a:xfrm>
            <a:off x="685800" y="1042974"/>
            <a:ext cx="7467600" cy="457200"/>
          </a:xfrm>
          <a:prstGeom prst="rect">
            <a:avLst/>
          </a:prstGeom>
          <a:noFill/>
          <a:ln w="9525">
            <a:noFill/>
            <a:miter lim="800000"/>
            <a:headEnd/>
            <a:tailEnd/>
          </a:ln>
        </p:spPr>
        <p:txBody>
          <a:bodyPr anchor="ctr"/>
          <a:lstStyle/>
          <a:p>
            <a:pPr algn="r"/>
            <a:r>
              <a:rPr lang="el-GR" sz="2000" dirty="0">
                <a:solidFill>
                  <a:srgbClr val="CC3300"/>
                </a:solidFill>
                <a:latin typeface="Cambria" pitchFamily="18" charset="0"/>
              </a:rPr>
              <a:t>Ιστορικοί σταθμοί</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685800" y="533400"/>
            <a:ext cx="7467600" cy="381000"/>
          </a:xfrm>
          <a:prstGeom prst="rect">
            <a:avLst/>
          </a:prstGeom>
          <a:noFill/>
          <a:ln w="9525">
            <a:noFill/>
            <a:miter lim="800000"/>
            <a:headEnd/>
            <a:tailEnd/>
          </a:ln>
        </p:spPr>
        <p:txBody>
          <a:bodyPr anchor="ctr"/>
          <a:lstStyle/>
          <a:p>
            <a:pPr algn="r"/>
            <a:r>
              <a:rPr lang="el-GR" dirty="0"/>
              <a:t>Επεμβατική </a:t>
            </a:r>
            <a:r>
              <a:rPr lang="en-US" dirty="0"/>
              <a:t>HYS</a:t>
            </a:r>
            <a:endParaRPr lang="el-GR" dirty="0">
              <a:solidFill>
                <a:schemeClr val="tx2"/>
              </a:solidFill>
              <a:latin typeface="Cambria" pitchFamily="18" charset="0"/>
            </a:endParaRPr>
          </a:p>
        </p:txBody>
      </p:sp>
      <p:sp>
        <p:nvSpPr>
          <p:cNvPr id="6" name="Rectangle 11"/>
          <p:cNvSpPr>
            <a:spLocks noChangeArrowheads="1"/>
          </p:cNvSpPr>
          <p:nvPr/>
        </p:nvSpPr>
        <p:spPr bwMode="auto">
          <a:xfrm>
            <a:off x="695325" y="1038212"/>
            <a:ext cx="7467600" cy="457200"/>
          </a:xfrm>
          <a:prstGeom prst="rect">
            <a:avLst/>
          </a:prstGeom>
          <a:noFill/>
          <a:ln w="9525">
            <a:noFill/>
            <a:miter lim="800000"/>
            <a:headEnd/>
            <a:tailEnd/>
          </a:ln>
        </p:spPr>
        <p:txBody>
          <a:bodyPr anchor="ctr"/>
          <a:lstStyle/>
          <a:p>
            <a:pPr algn="r"/>
            <a:r>
              <a:rPr lang="en-US" sz="2000" dirty="0" err="1">
                <a:solidFill>
                  <a:srgbClr val="CC0000"/>
                </a:solidFill>
                <a:latin typeface="Book Antiqua" pitchFamily="18" charset="0"/>
              </a:rPr>
              <a:t>Hysteroscopic</a:t>
            </a:r>
            <a:r>
              <a:rPr lang="en-US" sz="2000" dirty="0">
                <a:solidFill>
                  <a:srgbClr val="CC0000"/>
                </a:solidFill>
                <a:latin typeface="Book Antiqua" pitchFamily="18" charset="0"/>
              </a:rPr>
              <a:t> </a:t>
            </a:r>
            <a:r>
              <a:rPr lang="en-US" sz="2000" dirty="0" err="1">
                <a:solidFill>
                  <a:srgbClr val="CC0000"/>
                </a:solidFill>
                <a:latin typeface="Book Antiqua" pitchFamily="18" charset="0"/>
              </a:rPr>
              <a:t>morcellator</a:t>
            </a:r>
            <a:r>
              <a:rPr lang="el-GR" sz="2000" dirty="0">
                <a:solidFill>
                  <a:srgbClr val="CC0000"/>
                </a:solidFill>
                <a:latin typeface="Book Antiqua" pitchFamily="18" charset="0"/>
              </a:rPr>
              <a:t> 2009~2012…</a:t>
            </a:r>
            <a:endParaRPr lang="en-US" sz="2000" dirty="0">
              <a:solidFill>
                <a:srgbClr val="CC0000"/>
              </a:solidFill>
              <a:latin typeface="Book Antiqua" pitchFamily="18" charset="0"/>
            </a:endParaRPr>
          </a:p>
        </p:txBody>
      </p:sp>
      <p:sp>
        <p:nvSpPr>
          <p:cNvPr id="7" name="Line 9"/>
          <p:cNvSpPr>
            <a:spLocks noChangeShapeType="1"/>
          </p:cNvSpPr>
          <p:nvPr/>
        </p:nvSpPr>
        <p:spPr bwMode="auto">
          <a:xfrm>
            <a:off x="1439863" y="1062038"/>
            <a:ext cx="6840538" cy="0"/>
          </a:xfrm>
          <a:prstGeom prst="line">
            <a:avLst/>
          </a:prstGeom>
          <a:noFill/>
          <a:ln w="9525">
            <a:solidFill>
              <a:schemeClr val="tx1"/>
            </a:solidFill>
            <a:round/>
            <a:headEnd/>
            <a:tailEnd/>
          </a:ln>
        </p:spPr>
        <p:txBody>
          <a:bodyPr/>
          <a:lstStyle/>
          <a:p>
            <a:endParaRPr lang="el-GR"/>
          </a:p>
        </p:txBody>
      </p:sp>
      <p:sp>
        <p:nvSpPr>
          <p:cNvPr id="8" name="Line 10"/>
          <p:cNvSpPr>
            <a:spLocks noChangeShapeType="1"/>
          </p:cNvSpPr>
          <p:nvPr/>
        </p:nvSpPr>
        <p:spPr bwMode="auto">
          <a:xfrm>
            <a:off x="1655763" y="990600"/>
            <a:ext cx="6840538" cy="0"/>
          </a:xfrm>
          <a:prstGeom prst="line">
            <a:avLst/>
          </a:prstGeom>
          <a:noFill/>
          <a:ln w="28575">
            <a:solidFill>
              <a:schemeClr val="tx1"/>
            </a:solidFill>
            <a:round/>
            <a:headEnd/>
            <a:tailEnd/>
          </a:ln>
        </p:spPr>
        <p:txBody>
          <a:bodyPr/>
          <a:lstStyle/>
          <a:p>
            <a:endParaRPr lang="el-GR"/>
          </a:p>
        </p:txBody>
      </p:sp>
      <p:pic>
        <p:nvPicPr>
          <p:cNvPr id="9" name="Immagine 2" descr="P1050147.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71472" y="1466836"/>
            <a:ext cx="2371852" cy="1513846"/>
          </a:xfrm>
          <a:prstGeom prst="rect">
            <a:avLst/>
          </a:prstGeom>
        </p:spPr>
      </p:pic>
      <p:sp>
        <p:nvSpPr>
          <p:cNvPr id="10" name="Titolo 1"/>
          <p:cNvSpPr txBox="1">
            <a:spLocks/>
          </p:cNvSpPr>
          <p:nvPr/>
        </p:nvSpPr>
        <p:spPr>
          <a:xfrm>
            <a:off x="3000364" y="3214686"/>
            <a:ext cx="3929090" cy="1131608"/>
          </a:xfrm>
          <a:prstGeom prst="rect">
            <a:avLst/>
          </a:prstGeom>
          <a:effectLst>
            <a:outerShdw blurRad="114300" dist="101600" dir="2700000" algn="tl" rotWithShape="0">
              <a:srgbClr val="000000">
                <a:alpha val="40000"/>
              </a:srgbClr>
            </a:outerShdw>
          </a:effectLst>
        </p:spPr>
        <p:txBody>
          <a:bodyPr vert="horz" anchor="ctr">
            <a:noAutofit/>
            <a:scene3d>
              <a:camera prst="orthographicFront"/>
              <a:lightRig rig="soft" dir="t">
                <a:rot lat="0" lon="0" rev="16800000"/>
              </a:lightRig>
            </a:scene3d>
            <a:sp3d prstMaterial="softEdge">
              <a:bevelT w="38100" h="38100"/>
            </a:sp3d>
          </a:bodyPr>
          <a:lst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stStyle>
          <a:p>
            <a:r>
              <a:rPr lang="en-GB" sz="2000" dirty="0">
                <a:solidFill>
                  <a:srgbClr val="800000"/>
                </a:solidFill>
                <a:effectLst/>
              </a:rPr>
              <a:t>April 2011 Ioannina </a:t>
            </a:r>
          </a:p>
          <a:p>
            <a:r>
              <a:rPr lang="en-GB" sz="2000" dirty="0">
                <a:solidFill>
                  <a:srgbClr val="800000"/>
                </a:solidFill>
                <a:effectLst/>
              </a:rPr>
              <a:t>First operation with the </a:t>
            </a:r>
            <a:r>
              <a:rPr lang="en-US" sz="2000" dirty="0">
                <a:solidFill>
                  <a:srgbClr val="800000"/>
                </a:solidFill>
                <a:effectLst/>
              </a:rPr>
              <a:t>“</a:t>
            </a:r>
            <a:r>
              <a:rPr lang="en-GB" sz="2000" dirty="0">
                <a:solidFill>
                  <a:srgbClr val="800000"/>
                </a:solidFill>
                <a:effectLst/>
              </a:rPr>
              <a:t>Shaver” in Greece .</a:t>
            </a:r>
          </a:p>
          <a:p>
            <a:r>
              <a:rPr lang="en-GB" sz="2000" dirty="0">
                <a:solidFill>
                  <a:srgbClr val="FF0000"/>
                </a:solidFill>
                <a:effectLst/>
              </a:rPr>
              <a:t>G. Bigatti </a:t>
            </a:r>
            <a:r>
              <a:rPr lang="mr-IN" sz="2000" dirty="0">
                <a:solidFill>
                  <a:srgbClr val="FF0000"/>
                </a:solidFill>
                <a:effectLst/>
              </a:rPr>
              <a:t>–</a:t>
            </a:r>
            <a:r>
              <a:rPr lang="en-GB" sz="2000" dirty="0">
                <a:solidFill>
                  <a:srgbClr val="FF0000"/>
                </a:solidFill>
                <a:effectLst/>
              </a:rPr>
              <a:t> M. </a:t>
            </a:r>
            <a:r>
              <a:rPr lang="en-GB" sz="2000" dirty="0" err="1">
                <a:solidFill>
                  <a:srgbClr val="FF0000"/>
                </a:solidFill>
                <a:effectLst/>
              </a:rPr>
              <a:t>Paschop</a:t>
            </a:r>
            <a:r>
              <a:rPr lang="el-GR" sz="2000" dirty="0">
                <a:solidFill>
                  <a:srgbClr val="FF0000"/>
                </a:solidFill>
                <a:effectLst/>
              </a:rPr>
              <a:t>ο</a:t>
            </a:r>
            <a:r>
              <a:rPr lang="en-GB" sz="2000" dirty="0" err="1">
                <a:solidFill>
                  <a:srgbClr val="FF0000"/>
                </a:solidFill>
                <a:effectLst/>
              </a:rPr>
              <a:t>ulos</a:t>
            </a:r>
            <a:endParaRPr lang="en-GB" sz="2000" spc="50" dirty="0">
              <a:ln w="13500">
                <a:solidFill>
                  <a:schemeClr val="accent1">
                    <a:shade val="2500"/>
                    <a:alpha val="6500"/>
                  </a:schemeClr>
                </a:solidFill>
                <a:prstDash val="solid"/>
              </a:ln>
              <a:effectLst/>
            </a:endParaRPr>
          </a:p>
        </p:txBody>
      </p:sp>
      <p:pic>
        <p:nvPicPr>
          <p:cNvPr id="12" name="Immagine 1" descr="grecia  (58).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71472" y="3074191"/>
            <a:ext cx="2357454" cy="1393041"/>
          </a:xfrm>
          <a:prstGeom prst="rect">
            <a:avLst/>
          </a:prstGeom>
        </p:spPr>
      </p:pic>
      <p:sp>
        <p:nvSpPr>
          <p:cNvPr id="14" name="Rectangle 3"/>
          <p:cNvSpPr txBox="1">
            <a:spLocks noChangeArrowheads="1"/>
          </p:cNvSpPr>
          <p:nvPr/>
        </p:nvSpPr>
        <p:spPr bwMode="auto">
          <a:xfrm>
            <a:off x="2143108" y="6143644"/>
            <a:ext cx="3990975" cy="64294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r">
              <a:spcBef>
                <a:spcPct val="20000"/>
              </a:spcBef>
            </a:pPr>
            <a:r>
              <a:rPr kumimoji="0" lang="en-US" sz="1800" b="0" i="1" u="none" strike="noStrike" kern="0" cap="none" spc="0" normalizeH="0" baseline="0" noProof="0" dirty="0">
                <a:ln>
                  <a:noFill/>
                </a:ln>
                <a:solidFill>
                  <a:srgbClr val="082F86"/>
                </a:solidFill>
                <a:effectLst/>
                <a:uLnTx/>
                <a:uFillTx/>
                <a:latin typeface="+mn-lt"/>
                <a:ea typeface="+mn-ea"/>
                <a:cs typeface="+mn-cs"/>
              </a:rPr>
              <a:t>HYS… </a:t>
            </a:r>
            <a:r>
              <a:rPr kumimoji="0" lang="en-US" sz="1800" b="0" i="1" u="none" strike="noStrike" kern="0" cap="none" spc="0" normalizeH="0" baseline="0" noProof="0" dirty="0" err="1">
                <a:ln>
                  <a:noFill/>
                </a:ln>
                <a:solidFill>
                  <a:srgbClr val="082F86"/>
                </a:solidFill>
                <a:effectLst/>
                <a:uLnTx/>
                <a:uFillTx/>
                <a:latin typeface="+mn-lt"/>
                <a:ea typeface="+mn-ea"/>
                <a:cs typeface="+mn-cs"/>
              </a:rPr>
              <a:t>Pantaleoni</a:t>
            </a:r>
            <a:r>
              <a:rPr kumimoji="0" lang="en-US" sz="1800" b="0" i="1" u="none" strike="noStrike" kern="0" cap="none" spc="0" normalizeH="0" baseline="0" noProof="0" dirty="0">
                <a:ln>
                  <a:noFill/>
                </a:ln>
                <a:solidFill>
                  <a:srgbClr val="082F86"/>
                </a:solidFill>
                <a:effectLst/>
                <a:uLnTx/>
                <a:uFillTx/>
                <a:latin typeface="+mn-lt"/>
                <a:ea typeface="+mn-ea"/>
                <a:cs typeface="+mn-cs"/>
              </a:rPr>
              <a:t>… </a:t>
            </a:r>
            <a:r>
              <a:rPr kumimoji="0" lang="el-GR" sz="1800" b="0" i="1" u="none" strike="noStrike" kern="0" cap="none" spc="0" normalizeH="0" baseline="0" noProof="0" dirty="0">
                <a:ln>
                  <a:noFill/>
                </a:ln>
                <a:solidFill>
                  <a:srgbClr val="082F86"/>
                </a:solidFill>
                <a:effectLst/>
                <a:uLnTx/>
                <a:uFillTx/>
                <a:latin typeface="+mn-lt"/>
                <a:ea typeface="+mn-ea"/>
                <a:cs typeface="+mn-cs"/>
              </a:rPr>
              <a:t>Σήμερα</a:t>
            </a:r>
            <a:br>
              <a:rPr kumimoji="0" lang="el-GR" sz="1800" b="0" i="1" u="none" strike="noStrike" kern="0" cap="none" spc="0" normalizeH="0" baseline="0" noProof="0" dirty="0">
                <a:ln>
                  <a:noFill/>
                </a:ln>
                <a:solidFill>
                  <a:srgbClr val="082F86"/>
                </a:solidFill>
                <a:effectLst/>
                <a:uLnTx/>
                <a:uFillTx/>
                <a:latin typeface="+mn-lt"/>
                <a:ea typeface="+mn-ea"/>
                <a:cs typeface="+mn-cs"/>
              </a:rPr>
            </a:br>
            <a:r>
              <a:rPr lang="el-GR" sz="1800" i="1" dirty="0">
                <a:solidFill>
                  <a:srgbClr val="CC3300"/>
                </a:solidFill>
                <a:latin typeface="Cambria" pitchFamily="18" charset="0"/>
              </a:rPr>
              <a:t> </a:t>
            </a:r>
            <a:r>
              <a:rPr lang="en-US" sz="1800" i="1" dirty="0">
                <a:solidFill>
                  <a:srgbClr val="CC3300"/>
                </a:solidFill>
                <a:latin typeface="Cambria" pitchFamily="18" charset="0"/>
              </a:rPr>
              <a:t>“</a:t>
            </a:r>
            <a:r>
              <a:rPr lang="el-GR" sz="1800" i="1" dirty="0">
                <a:solidFill>
                  <a:srgbClr val="CC3300"/>
                </a:solidFill>
                <a:latin typeface="Cambria" pitchFamily="18" charset="0"/>
              </a:rPr>
              <a:t>Νέα Φιλοσοφία</a:t>
            </a:r>
            <a:r>
              <a:rPr lang="en-US" sz="1800" i="1" dirty="0">
                <a:solidFill>
                  <a:srgbClr val="CC3300"/>
                </a:solidFill>
                <a:latin typeface="Cambria" pitchFamily="18" charset="0"/>
              </a:rPr>
              <a:t>”</a:t>
            </a:r>
            <a:endParaRPr kumimoji="0" lang="el-GR" sz="1800" b="0" u="none" strike="noStrike" kern="0" cap="none" spc="0" normalizeH="0" baseline="0" noProof="0" dirty="0">
              <a:ln>
                <a:noFill/>
              </a:ln>
              <a:solidFill>
                <a:srgbClr val="C00000"/>
              </a:solidFill>
              <a:effectLst/>
              <a:uLnTx/>
              <a:uFillTx/>
              <a:latin typeface="+mn-lt"/>
              <a:ea typeface="+mn-ea"/>
              <a:cs typeface="+mn-cs"/>
            </a:endParaRPr>
          </a:p>
        </p:txBody>
      </p:sp>
      <p:sp>
        <p:nvSpPr>
          <p:cNvPr id="15" name="Line 7"/>
          <p:cNvSpPr>
            <a:spLocks noChangeShapeType="1"/>
          </p:cNvSpPr>
          <p:nvPr/>
        </p:nvSpPr>
        <p:spPr bwMode="auto">
          <a:xfrm>
            <a:off x="0" y="6097593"/>
            <a:ext cx="6119813" cy="0"/>
          </a:xfrm>
          <a:prstGeom prst="line">
            <a:avLst/>
          </a:prstGeom>
          <a:noFill/>
          <a:ln w="9525">
            <a:solidFill>
              <a:schemeClr val="tx1"/>
            </a:solidFill>
            <a:round/>
            <a:headEnd/>
            <a:tailEnd/>
          </a:ln>
        </p:spPr>
        <p:txBody>
          <a:bodyPr/>
          <a:lstStyle/>
          <a:p>
            <a:endParaRPr lang="el-GR"/>
          </a:p>
        </p:txBody>
      </p:sp>
      <p:sp>
        <p:nvSpPr>
          <p:cNvPr id="16" name="Line 8"/>
          <p:cNvSpPr>
            <a:spLocks noChangeShapeType="1"/>
          </p:cNvSpPr>
          <p:nvPr/>
        </p:nvSpPr>
        <p:spPr bwMode="auto">
          <a:xfrm flipV="1">
            <a:off x="215900" y="6024568"/>
            <a:ext cx="5688013" cy="1588"/>
          </a:xfrm>
          <a:prstGeom prst="line">
            <a:avLst/>
          </a:prstGeom>
          <a:noFill/>
          <a:ln w="28575">
            <a:solidFill>
              <a:schemeClr val="tx1"/>
            </a:solidFill>
            <a:round/>
            <a:headEnd/>
            <a:tailEnd/>
          </a:ln>
        </p:spPr>
        <p:txBody>
          <a:bodyPr/>
          <a:lstStyle/>
          <a:p>
            <a:endParaRPr lang="el-GR"/>
          </a:p>
        </p:txBody>
      </p:sp>
      <p:pic>
        <p:nvPicPr>
          <p:cNvPr id="11" name="Immagine 9" descr="grecia  (49).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1472" y="4589867"/>
            <a:ext cx="2357454" cy="1768091"/>
          </a:xfrm>
          <a:prstGeom prst="rect">
            <a:avLst/>
          </a:prstGeom>
        </p:spPr>
      </p:pic>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6" name="Rectangle 8"/>
          <p:cNvSpPr>
            <a:spLocks noChangeArrowheads="1"/>
          </p:cNvSpPr>
          <p:nvPr/>
        </p:nvSpPr>
        <p:spPr bwMode="auto">
          <a:xfrm>
            <a:off x="4500562" y="3643314"/>
            <a:ext cx="4895850" cy="431800"/>
          </a:xfrm>
          <a:prstGeom prst="rect">
            <a:avLst/>
          </a:prstGeom>
          <a:noFill/>
          <a:ln w="9525">
            <a:noFill/>
            <a:miter lim="800000"/>
            <a:headEnd/>
            <a:tailEnd/>
          </a:ln>
        </p:spPr>
        <p:txBody>
          <a:bodyPr/>
          <a:lstStyle/>
          <a:p>
            <a:pPr marL="355600" indent="-355600">
              <a:spcBef>
                <a:spcPct val="25000"/>
              </a:spcBef>
              <a:spcAft>
                <a:spcPct val="25000"/>
              </a:spcAft>
            </a:pPr>
            <a:endParaRPr lang="en-US" sz="2000" dirty="0">
              <a:solidFill>
                <a:srgbClr val="CC0000"/>
              </a:solidFill>
            </a:endParaRPr>
          </a:p>
        </p:txBody>
      </p:sp>
      <p:sp>
        <p:nvSpPr>
          <p:cNvPr id="13" name="Rectangle 5"/>
          <p:cNvSpPr>
            <a:spLocks noChangeArrowheads="1"/>
          </p:cNvSpPr>
          <p:nvPr/>
        </p:nvSpPr>
        <p:spPr bwMode="auto">
          <a:xfrm>
            <a:off x="685800" y="533400"/>
            <a:ext cx="7467600" cy="381000"/>
          </a:xfrm>
          <a:prstGeom prst="rect">
            <a:avLst/>
          </a:prstGeom>
          <a:noFill/>
          <a:ln w="9525">
            <a:noFill/>
            <a:miter lim="800000"/>
            <a:headEnd/>
            <a:tailEnd/>
          </a:ln>
        </p:spPr>
        <p:txBody>
          <a:bodyPr anchor="ctr"/>
          <a:lstStyle/>
          <a:p>
            <a:pPr algn="r"/>
            <a:r>
              <a:rPr lang="el-GR" dirty="0" err="1"/>
              <a:t>Υστεροσκόπηση</a:t>
            </a:r>
            <a:endParaRPr lang="el-GR" dirty="0">
              <a:solidFill>
                <a:schemeClr val="tx2"/>
              </a:solidFill>
              <a:latin typeface="Cambria" pitchFamily="18" charset="0"/>
            </a:endParaRPr>
          </a:p>
        </p:txBody>
      </p:sp>
      <p:sp>
        <p:nvSpPr>
          <p:cNvPr id="14" name="Rectangle 11"/>
          <p:cNvSpPr>
            <a:spLocks noChangeArrowheads="1"/>
          </p:cNvSpPr>
          <p:nvPr/>
        </p:nvSpPr>
        <p:spPr bwMode="auto">
          <a:xfrm>
            <a:off x="695325" y="1038212"/>
            <a:ext cx="7467600" cy="457200"/>
          </a:xfrm>
          <a:prstGeom prst="rect">
            <a:avLst/>
          </a:prstGeom>
          <a:noFill/>
          <a:ln w="9525">
            <a:noFill/>
            <a:miter lim="800000"/>
            <a:headEnd/>
            <a:tailEnd/>
          </a:ln>
        </p:spPr>
        <p:txBody>
          <a:bodyPr anchor="ctr"/>
          <a:lstStyle/>
          <a:p>
            <a:pPr algn="r"/>
            <a:r>
              <a:rPr lang="el-GR" sz="2000" i="1" dirty="0">
                <a:solidFill>
                  <a:srgbClr val="CC3300"/>
                </a:solidFill>
                <a:latin typeface="Cambria" pitchFamily="18" charset="0"/>
              </a:rPr>
              <a:t>Απόψεις  </a:t>
            </a:r>
            <a:r>
              <a:rPr lang="el-GR" sz="2000" i="1" dirty="0" err="1">
                <a:solidFill>
                  <a:srgbClr val="CC3300"/>
                </a:solidFill>
                <a:latin typeface="Cambria" pitchFamily="18" charset="0"/>
              </a:rPr>
              <a:t>Υστεροσκόπων</a:t>
            </a:r>
            <a:endParaRPr lang="el-GR" sz="2000" i="1" dirty="0">
              <a:solidFill>
                <a:srgbClr val="CC3300"/>
              </a:solidFill>
              <a:latin typeface="Cambria" pitchFamily="18" charset="0"/>
            </a:endParaRPr>
          </a:p>
        </p:txBody>
      </p:sp>
      <p:sp>
        <p:nvSpPr>
          <p:cNvPr id="15" name="Rectangle 3"/>
          <p:cNvSpPr txBox="1">
            <a:spLocks noChangeArrowheads="1"/>
          </p:cNvSpPr>
          <p:nvPr/>
        </p:nvSpPr>
        <p:spPr bwMode="auto">
          <a:xfrm>
            <a:off x="2143108" y="6143644"/>
            <a:ext cx="3990975" cy="64294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r">
              <a:spcBef>
                <a:spcPct val="20000"/>
              </a:spcBef>
            </a:pPr>
            <a:r>
              <a:rPr kumimoji="0" lang="en-US" sz="1800" b="0" i="1" u="none" strike="noStrike" kern="0" cap="none" spc="0" normalizeH="0" baseline="0" noProof="0" dirty="0">
                <a:ln>
                  <a:noFill/>
                </a:ln>
                <a:solidFill>
                  <a:srgbClr val="082F86"/>
                </a:solidFill>
                <a:effectLst/>
                <a:uLnTx/>
                <a:uFillTx/>
                <a:latin typeface="+mn-lt"/>
                <a:ea typeface="+mn-ea"/>
                <a:cs typeface="+mn-cs"/>
              </a:rPr>
              <a:t>HYS… </a:t>
            </a:r>
            <a:r>
              <a:rPr kumimoji="0" lang="en-US" sz="1800" b="0" i="1" u="none" strike="noStrike" kern="0" cap="none" spc="0" normalizeH="0" baseline="0" noProof="0" dirty="0" err="1">
                <a:ln>
                  <a:noFill/>
                </a:ln>
                <a:solidFill>
                  <a:srgbClr val="082F86"/>
                </a:solidFill>
                <a:effectLst/>
                <a:uLnTx/>
                <a:uFillTx/>
                <a:latin typeface="+mn-lt"/>
                <a:ea typeface="+mn-ea"/>
                <a:cs typeface="+mn-cs"/>
              </a:rPr>
              <a:t>Pantaleoni</a:t>
            </a:r>
            <a:r>
              <a:rPr kumimoji="0" lang="en-US" sz="1800" b="0" i="1" u="none" strike="noStrike" kern="0" cap="none" spc="0" normalizeH="0" baseline="0" noProof="0" dirty="0">
                <a:ln>
                  <a:noFill/>
                </a:ln>
                <a:solidFill>
                  <a:srgbClr val="082F86"/>
                </a:solidFill>
                <a:effectLst/>
                <a:uLnTx/>
                <a:uFillTx/>
                <a:latin typeface="+mn-lt"/>
                <a:ea typeface="+mn-ea"/>
                <a:cs typeface="+mn-cs"/>
              </a:rPr>
              <a:t>… </a:t>
            </a:r>
            <a:r>
              <a:rPr kumimoji="0" lang="el-GR" sz="1800" b="0" i="1" u="none" strike="noStrike" kern="0" cap="none" spc="0" normalizeH="0" baseline="0" noProof="0" dirty="0">
                <a:ln>
                  <a:noFill/>
                </a:ln>
                <a:solidFill>
                  <a:srgbClr val="082F86"/>
                </a:solidFill>
                <a:effectLst/>
                <a:uLnTx/>
                <a:uFillTx/>
                <a:latin typeface="+mn-lt"/>
                <a:ea typeface="+mn-ea"/>
                <a:cs typeface="+mn-cs"/>
              </a:rPr>
              <a:t>Σήμερα</a:t>
            </a:r>
            <a:endParaRPr kumimoji="0" lang="el-GR" sz="1800" b="0" u="none" strike="noStrike" kern="0" cap="none" spc="0" normalizeH="0" baseline="0" noProof="0" dirty="0">
              <a:ln>
                <a:noFill/>
              </a:ln>
              <a:solidFill>
                <a:srgbClr val="C00000"/>
              </a:solidFill>
              <a:effectLst/>
              <a:uLnTx/>
              <a:uFillTx/>
              <a:latin typeface="+mn-lt"/>
              <a:ea typeface="+mn-ea"/>
              <a:cs typeface="+mn-cs"/>
            </a:endParaRPr>
          </a:p>
        </p:txBody>
      </p:sp>
      <p:sp>
        <p:nvSpPr>
          <p:cNvPr id="17" name="Line 7"/>
          <p:cNvSpPr>
            <a:spLocks noChangeShapeType="1"/>
          </p:cNvSpPr>
          <p:nvPr/>
        </p:nvSpPr>
        <p:spPr bwMode="auto">
          <a:xfrm>
            <a:off x="0" y="6097593"/>
            <a:ext cx="6119813" cy="0"/>
          </a:xfrm>
          <a:prstGeom prst="line">
            <a:avLst/>
          </a:prstGeom>
          <a:noFill/>
          <a:ln w="9525">
            <a:solidFill>
              <a:schemeClr val="tx1"/>
            </a:solidFill>
            <a:round/>
            <a:headEnd/>
            <a:tailEnd/>
          </a:ln>
        </p:spPr>
        <p:txBody>
          <a:bodyPr/>
          <a:lstStyle/>
          <a:p>
            <a:endParaRPr lang="el-GR"/>
          </a:p>
        </p:txBody>
      </p:sp>
      <p:sp>
        <p:nvSpPr>
          <p:cNvPr id="18" name="Line 8"/>
          <p:cNvSpPr>
            <a:spLocks noChangeShapeType="1"/>
          </p:cNvSpPr>
          <p:nvPr/>
        </p:nvSpPr>
        <p:spPr bwMode="auto">
          <a:xfrm flipV="1">
            <a:off x="215900" y="6024568"/>
            <a:ext cx="5688013" cy="1588"/>
          </a:xfrm>
          <a:prstGeom prst="line">
            <a:avLst/>
          </a:prstGeom>
          <a:noFill/>
          <a:ln w="28575">
            <a:solidFill>
              <a:schemeClr val="tx1"/>
            </a:solidFill>
            <a:round/>
            <a:headEnd/>
            <a:tailEnd/>
          </a:ln>
        </p:spPr>
        <p:txBody>
          <a:bodyPr/>
          <a:lstStyle/>
          <a:p>
            <a:endParaRPr lang="el-GR"/>
          </a:p>
        </p:txBody>
      </p:sp>
      <p:sp>
        <p:nvSpPr>
          <p:cNvPr id="19" name="Line 9"/>
          <p:cNvSpPr>
            <a:spLocks noChangeShapeType="1"/>
          </p:cNvSpPr>
          <p:nvPr/>
        </p:nvSpPr>
        <p:spPr bwMode="auto">
          <a:xfrm>
            <a:off x="1439863" y="1062038"/>
            <a:ext cx="6840538" cy="0"/>
          </a:xfrm>
          <a:prstGeom prst="line">
            <a:avLst/>
          </a:prstGeom>
          <a:noFill/>
          <a:ln w="9525">
            <a:solidFill>
              <a:schemeClr val="tx1"/>
            </a:solidFill>
            <a:round/>
            <a:headEnd/>
            <a:tailEnd/>
          </a:ln>
        </p:spPr>
        <p:txBody>
          <a:bodyPr/>
          <a:lstStyle/>
          <a:p>
            <a:endParaRPr lang="el-GR"/>
          </a:p>
        </p:txBody>
      </p:sp>
      <p:sp>
        <p:nvSpPr>
          <p:cNvPr id="20" name="Line 10"/>
          <p:cNvSpPr>
            <a:spLocks noChangeShapeType="1"/>
          </p:cNvSpPr>
          <p:nvPr/>
        </p:nvSpPr>
        <p:spPr bwMode="auto">
          <a:xfrm>
            <a:off x="1655763" y="990600"/>
            <a:ext cx="6840538" cy="0"/>
          </a:xfrm>
          <a:prstGeom prst="line">
            <a:avLst/>
          </a:prstGeom>
          <a:noFill/>
          <a:ln w="28575">
            <a:solidFill>
              <a:schemeClr val="tx1"/>
            </a:solidFill>
            <a:round/>
            <a:headEnd/>
            <a:tailEnd/>
          </a:ln>
        </p:spPr>
        <p:txBody>
          <a:bodyPr/>
          <a:lstStyle/>
          <a:p>
            <a:endParaRPr lang="el-GR"/>
          </a:p>
        </p:txBody>
      </p:sp>
      <p:pic>
        <p:nvPicPr>
          <p:cNvPr id="16896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2036" y="1714487"/>
            <a:ext cx="1724911" cy="1990737"/>
          </a:xfrm>
          <a:prstGeom prst="rect">
            <a:avLst/>
          </a:prstGeom>
          <a:noFill/>
          <a:ln w="9525">
            <a:noFill/>
            <a:miter lim="800000"/>
            <a:headEnd/>
            <a:tailEnd/>
          </a:ln>
          <a:effectLst/>
        </p:spPr>
      </p:pic>
      <p:pic>
        <p:nvPicPr>
          <p:cNvPr id="168963" name="Picture 3"/>
          <p:cNvPicPr>
            <a:picLocks noChangeAspect="1" noChangeArrowheads="1"/>
          </p:cNvPicPr>
          <p:nvPr/>
        </p:nvPicPr>
        <p:blipFill>
          <a:blip r:embed="rId3" cstate="email">
            <a:lum bright="10000"/>
            <a:extLst>
              <a:ext uri="{28A0092B-C50C-407E-A947-70E740481C1C}">
                <a14:useLocalDpi xmlns:a14="http://schemas.microsoft.com/office/drawing/2010/main"/>
              </a:ext>
            </a:extLst>
          </a:blip>
          <a:srcRect/>
          <a:stretch>
            <a:fillRect/>
          </a:stretch>
        </p:blipFill>
        <p:spPr bwMode="auto">
          <a:xfrm>
            <a:off x="2000232" y="1714488"/>
            <a:ext cx="1501866" cy="2002488"/>
          </a:xfrm>
          <a:prstGeom prst="rect">
            <a:avLst/>
          </a:prstGeom>
          <a:noFill/>
          <a:ln w="9525">
            <a:noFill/>
            <a:miter lim="800000"/>
            <a:headEnd/>
            <a:tailEnd/>
          </a:ln>
          <a:effectLst/>
        </p:spPr>
      </p:pic>
      <p:pic>
        <p:nvPicPr>
          <p:cNvPr id="168964" name="Picture 4"/>
          <p:cNvPicPr>
            <a:picLocks noChangeAspect="1" noChangeArrowheads="1"/>
          </p:cNvPicPr>
          <p:nvPr/>
        </p:nvPicPr>
        <p:blipFill>
          <a:blip r:embed="rId4" cstate="email">
            <a:lum contrast="30000"/>
            <a:extLst>
              <a:ext uri="{28A0092B-C50C-407E-A947-70E740481C1C}">
                <a14:useLocalDpi xmlns:a14="http://schemas.microsoft.com/office/drawing/2010/main"/>
              </a:ext>
            </a:extLst>
          </a:blip>
          <a:srcRect/>
          <a:stretch>
            <a:fillRect/>
          </a:stretch>
        </p:blipFill>
        <p:spPr bwMode="auto">
          <a:xfrm>
            <a:off x="2285984" y="3857628"/>
            <a:ext cx="3286148" cy="2087232"/>
          </a:xfrm>
          <a:prstGeom prst="rect">
            <a:avLst/>
          </a:prstGeom>
          <a:noFill/>
          <a:ln w="9525">
            <a:noFill/>
            <a:miter lim="800000"/>
            <a:headEnd/>
            <a:tailEnd/>
          </a:ln>
          <a:effectLst/>
        </p:spPr>
      </p:pic>
      <p:pic>
        <p:nvPicPr>
          <p:cNvPr id="168966" name="Picture 6" descr="Αποτέλεσμα εικόνας για bruno herendae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715008" y="1714488"/>
            <a:ext cx="2000264" cy="2000264"/>
          </a:xfrm>
          <a:prstGeom prst="rect">
            <a:avLst/>
          </a:prstGeom>
          <a:noFill/>
        </p:spPr>
      </p:pic>
      <p:pic>
        <p:nvPicPr>
          <p:cNvPr id="168970" name="Picture 10" descr="Αποτέλεσμα εικόνας για luca mencaglia">
            <a:hlinkClick r:id="rId6"/>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571868" y="1714488"/>
            <a:ext cx="2000264" cy="2000264"/>
          </a:xfrm>
          <a:prstGeom prst="rect">
            <a:avLst/>
          </a:prstGeom>
          <a:noFill/>
        </p:spPr>
      </p:pic>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6" name="Rectangle 8"/>
          <p:cNvSpPr>
            <a:spLocks noChangeArrowheads="1"/>
          </p:cNvSpPr>
          <p:nvPr/>
        </p:nvSpPr>
        <p:spPr bwMode="auto">
          <a:xfrm>
            <a:off x="4500562" y="3643314"/>
            <a:ext cx="4895850" cy="431800"/>
          </a:xfrm>
          <a:prstGeom prst="rect">
            <a:avLst/>
          </a:prstGeom>
          <a:noFill/>
          <a:ln w="9525">
            <a:noFill/>
            <a:miter lim="800000"/>
            <a:headEnd/>
            <a:tailEnd/>
          </a:ln>
        </p:spPr>
        <p:txBody>
          <a:bodyPr/>
          <a:lstStyle/>
          <a:p>
            <a:pPr marL="355600" indent="-355600">
              <a:spcBef>
                <a:spcPct val="25000"/>
              </a:spcBef>
              <a:spcAft>
                <a:spcPct val="25000"/>
              </a:spcAft>
            </a:pPr>
            <a:endParaRPr lang="en-US" sz="2000" dirty="0">
              <a:solidFill>
                <a:srgbClr val="CC0000"/>
              </a:solidFill>
            </a:endParaRPr>
          </a:p>
        </p:txBody>
      </p:sp>
      <p:sp>
        <p:nvSpPr>
          <p:cNvPr id="13" name="Rectangle 5"/>
          <p:cNvSpPr>
            <a:spLocks noChangeArrowheads="1"/>
          </p:cNvSpPr>
          <p:nvPr/>
        </p:nvSpPr>
        <p:spPr bwMode="auto">
          <a:xfrm>
            <a:off x="685800" y="533400"/>
            <a:ext cx="7467600" cy="381000"/>
          </a:xfrm>
          <a:prstGeom prst="rect">
            <a:avLst/>
          </a:prstGeom>
          <a:noFill/>
          <a:ln w="9525">
            <a:noFill/>
            <a:miter lim="800000"/>
            <a:headEnd/>
            <a:tailEnd/>
          </a:ln>
        </p:spPr>
        <p:txBody>
          <a:bodyPr anchor="ctr"/>
          <a:lstStyle/>
          <a:p>
            <a:pPr algn="r"/>
            <a:r>
              <a:rPr lang="el-GR" dirty="0" err="1"/>
              <a:t>Υστεροσκόπηση</a:t>
            </a:r>
            <a:endParaRPr lang="el-GR" dirty="0">
              <a:solidFill>
                <a:schemeClr val="tx2"/>
              </a:solidFill>
              <a:latin typeface="Cambria" pitchFamily="18" charset="0"/>
            </a:endParaRPr>
          </a:p>
        </p:txBody>
      </p:sp>
      <p:sp>
        <p:nvSpPr>
          <p:cNvPr id="14" name="Rectangle 11"/>
          <p:cNvSpPr>
            <a:spLocks noChangeArrowheads="1"/>
          </p:cNvSpPr>
          <p:nvPr/>
        </p:nvSpPr>
        <p:spPr bwMode="auto">
          <a:xfrm>
            <a:off x="695325" y="1038212"/>
            <a:ext cx="7467600" cy="457200"/>
          </a:xfrm>
          <a:prstGeom prst="rect">
            <a:avLst/>
          </a:prstGeom>
          <a:noFill/>
          <a:ln w="9525">
            <a:noFill/>
            <a:miter lim="800000"/>
            <a:headEnd/>
            <a:tailEnd/>
          </a:ln>
        </p:spPr>
        <p:txBody>
          <a:bodyPr anchor="ctr"/>
          <a:lstStyle/>
          <a:p>
            <a:pPr algn="r"/>
            <a:r>
              <a:rPr lang="el-GR" sz="2000" i="1" dirty="0">
                <a:solidFill>
                  <a:srgbClr val="CC3300"/>
                </a:solidFill>
                <a:latin typeface="Cambria" pitchFamily="18" charset="0"/>
              </a:rPr>
              <a:t>Απόψεις  </a:t>
            </a:r>
            <a:r>
              <a:rPr lang="el-GR" sz="2000" i="1" dirty="0" err="1">
                <a:solidFill>
                  <a:srgbClr val="CC3300"/>
                </a:solidFill>
                <a:latin typeface="Cambria" pitchFamily="18" charset="0"/>
              </a:rPr>
              <a:t>Υστεροσκόπων</a:t>
            </a:r>
            <a:endParaRPr lang="el-GR" sz="2000" i="1" dirty="0">
              <a:solidFill>
                <a:srgbClr val="CC3300"/>
              </a:solidFill>
              <a:latin typeface="Cambria" pitchFamily="18" charset="0"/>
            </a:endParaRPr>
          </a:p>
        </p:txBody>
      </p:sp>
      <p:sp>
        <p:nvSpPr>
          <p:cNvPr id="15" name="Rectangle 3"/>
          <p:cNvSpPr txBox="1">
            <a:spLocks noChangeArrowheads="1"/>
          </p:cNvSpPr>
          <p:nvPr/>
        </p:nvSpPr>
        <p:spPr bwMode="auto">
          <a:xfrm>
            <a:off x="2143108" y="5500702"/>
            <a:ext cx="3990975" cy="64294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r">
              <a:spcBef>
                <a:spcPct val="20000"/>
              </a:spcBef>
            </a:pPr>
            <a:r>
              <a:rPr kumimoji="0" lang="en-US" sz="1800" b="0" i="1" u="none" strike="noStrike" kern="0" cap="none" spc="0" normalizeH="0" baseline="0" noProof="0" dirty="0">
                <a:ln>
                  <a:noFill/>
                </a:ln>
                <a:solidFill>
                  <a:srgbClr val="082F86"/>
                </a:solidFill>
                <a:effectLst/>
                <a:uLnTx/>
                <a:uFillTx/>
                <a:latin typeface="+mn-lt"/>
                <a:ea typeface="+mn-ea"/>
                <a:cs typeface="+mn-cs"/>
              </a:rPr>
              <a:t>HYS… </a:t>
            </a:r>
            <a:r>
              <a:rPr kumimoji="0" lang="en-US" sz="1800" b="0" i="1" u="none" strike="noStrike" kern="0" cap="none" spc="0" normalizeH="0" baseline="0" noProof="0" dirty="0" err="1">
                <a:ln>
                  <a:noFill/>
                </a:ln>
                <a:solidFill>
                  <a:srgbClr val="082F86"/>
                </a:solidFill>
                <a:effectLst/>
                <a:uLnTx/>
                <a:uFillTx/>
                <a:latin typeface="+mn-lt"/>
                <a:ea typeface="+mn-ea"/>
                <a:cs typeface="+mn-cs"/>
              </a:rPr>
              <a:t>Pantaleoni</a:t>
            </a:r>
            <a:r>
              <a:rPr kumimoji="0" lang="en-US" sz="1800" b="0" i="1" u="none" strike="noStrike" kern="0" cap="none" spc="0" normalizeH="0" baseline="0" noProof="0" dirty="0">
                <a:ln>
                  <a:noFill/>
                </a:ln>
                <a:solidFill>
                  <a:srgbClr val="082F86"/>
                </a:solidFill>
                <a:effectLst/>
                <a:uLnTx/>
                <a:uFillTx/>
                <a:latin typeface="+mn-lt"/>
                <a:ea typeface="+mn-ea"/>
                <a:cs typeface="+mn-cs"/>
              </a:rPr>
              <a:t>… </a:t>
            </a:r>
            <a:r>
              <a:rPr kumimoji="0" lang="el-GR" sz="1800" b="0" i="1" u="none" strike="noStrike" kern="0" cap="none" spc="0" normalizeH="0" baseline="0" noProof="0" dirty="0">
                <a:ln>
                  <a:noFill/>
                </a:ln>
                <a:solidFill>
                  <a:srgbClr val="082F86"/>
                </a:solidFill>
                <a:effectLst/>
                <a:uLnTx/>
                <a:uFillTx/>
                <a:latin typeface="+mn-lt"/>
                <a:ea typeface="+mn-ea"/>
                <a:cs typeface="+mn-cs"/>
              </a:rPr>
              <a:t>Σήμερα</a:t>
            </a:r>
            <a:endParaRPr kumimoji="0" lang="el-GR" sz="1800" b="0" u="none" strike="noStrike" kern="0" cap="none" spc="0" normalizeH="0" baseline="0" noProof="0" dirty="0">
              <a:ln>
                <a:noFill/>
              </a:ln>
              <a:solidFill>
                <a:srgbClr val="C00000"/>
              </a:solidFill>
              <a:effectLst/>
              <a:uLnTx/>
              <a:uFillTx/>
              <a:latin typeface="+mn-lt"/>
              <a:ea typeface="+mn-ea"/>
              <a:cs typeface="+mn-cs"/>
            </a:endParaRPr>
          </a:p>
        </p:txBody>
      </p:sp>
      <p:sp>
        <p:nvSpPr>
          <p:cNvPr id="17" name="Line 7"/>
          <p:cNvSpPr>
            <a:spLocks noChangeShapeType="1"/>
          </p:cNvSpPr>
          <p:nvPr/>
        </p:nvSpPr>
        <p:spPr bwMode="auto">
          <a:xfrm>
            <a:off x="0" y="5454651"/>
            <a:ext cx="6119813" cy="0"/>
          </a:xfrm>
          <a:prstGeom prst="line">
            <a:avLst/>
          </a:prstGeom>
          <a:noFill/>
          <a:ln w="9525">
            <a:solidFill>
              <a:schemeClr val="tx1"/>
            </a:solidFill>
            <a:round/>
            <a:headEnd/>
            <a:tailEnd/>
          </a:ln>
        </p:spPr>
        <p:txBody>
          <a:bodyPr/>
          <a:lstStyle/>
          <a:p>
            <a:endParaRPr lang="el-GR"/>
          </a:p>
        </p:txBody>
      </p:sp>
      <p:sp>
        <p:nvSpPr>
          <p:cNvPr id="18" name="Line 8"/>
          <p:cNvSpPr>
            <a:spLocks noChangeShapeType="1"/>
          </p:cNvSpPr>
          <p:nvPr/>
        </p:nvSpPr>
        <p:spPr bwMode="auto">
          <a:xfrm flipV="1">
            <a:off x="215900" y="5381626"/>
            <a:ext cx="5688013" cy="1588"/>
          </a:xfrm>
          <a:prstGeom prst="line">
            <a:avLst/>
          </a:prstGeom>
          <a:noFill/>
          <a:ln w="28575">
            <a:solidFill>
              <a:schemeClr val="tx1"/>
            </a:solidFill>
            <a:round/>
            <a:headEnd/>
            <a:tailEnd/>
          </a:ln>
        </p:spPr>
        <p:txBody>
          <a:bodyPr/>
          <a:lstStyle/>
          <a:p>
            <a:endParaRPr lang="el-GR"/>
          </a:p>
        </p:txBody>
      </p:sp>
      <p:sp>
        <p:nvSpPr>
          <p:cNvPr id="19" name="Line 9"/>
          <p:cNvSpPr>
            <a:spLocks noChangeShapeType="1"/>
          </p:cNvSpPr>
          <p:nvPr/>
        </p:nvSpPr>
        <p:spPr bwMode="auto">
          <a:xfrm>
            <a:off x="1439863" y="1062038"/>
            <a:ext cx="6840538" cy="0"/>
          </a:xfrm>
          <a:prstGeom prst="line">
            <a:avLst/>
          </a:prstGeom>
          <a:noFill/>
          <a:ln w="9525">
            <a:solidFill>
              <a:schemeClr val="tx1"/>
            </a:solidFill>
            <a:round/>
            <a:headEnd/>
            <a:tailEnd/>
          </a:ln>
        </p:spPr>
        <p:txBody>
          <a:bodyPr/>
          <a:lstStyle/>
          <a:p>
            <a:endParaRPr lang="el-GR"/>
          </a:p>
        </p:txBody>
      </p:sp>
      <p:sp>
        <p:nvSpPr>
          <p:cNvPr id="20" name="Line 10"/>
          <p:cNvSpPr>
            <a:spLocks noChangeShapeType="1"/>
          </p:cNvSpPr>
          <p:nvPr/>
        </p:nvSpPr>
        <p:spPr bwMode="auto">
          <a:xfrm>
            <a:off x="1655763" y="990600"/>
            <a:ext cx="6840538" cy="0"/>
          </a:xfrm>
          <a:prstGeom prst="line">
            <a:avLst/>
          </a:prstGeom>
          <a:noFill/>
          <a:ln w="28575">
            <a:solidFill>
              <a:schemeClr val="tx1"/>
            </a:solidFill>
            <a:round/>
            <a:headEnd/>
            <a:tailEnd/>
          </a:ln>
        </p:spPr>
        <p:txBody>
          <a:bodyPr/>
          <a:lstStyle/>
          <a:p>
            <a:endParaRPr lang="el-GR"/>
          </a:p>
        </p:txBody>
      </p:sp>
      <p:sp>
        <p:nvSpPr>
          <p:cNvPr id="16" name="Rectangle 3"/>
          <p:cNvSpPr txBox="1">
            <a:spLocks noChangeArrowheads="1"/>
          </p:cNvSpPr>
          <p:nvPr/>
        </p:nvSpPr>
        <p:spPr bwMode="auto">
          <a:xfrm>
            <a:off x="3481380" y="4929198"/>
            <a:ext cx="3071834" cy="35719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spcBef>
                <a:spcPct val="20000"/>
              </a:spcBef>
            </a:pPr>
            <a:r>
              <a:rPr lang="en-US" sz="1800" i="1" kern="0" dirty="0">
                <a:solidFill>
                  <a:srgbClr val="C00000"/>
                </a:solidFill>
                <a:latin typeface="+mn-lt"/>
                <a:cs typeface="+mn-cs"/>
              </a:rPr>
              <a:t>J. </a:t>
            </a:r>
            <a:r>
              <a:rPr lang="en-US" sz="1800" i="1" kern="0" dirty="0" err="1">
                <a:solidFill>
                  <a:srgbClr val="C00000"/>
                </a:solidFill>
                <a:latin typeface="+mn-lt"/>
                <a:cs typeface="+mn-cs"/>
              </a:rPr>
              <a:t>Hamou</a:t>
            </a:r>
            <a:endParaRPr kumimoji="0" lang="el-GR" sz="1800" b="0" u="none" strike="noStrike" kern="0" cap="none" spc="0" normalizeH="0" baseline="0" noProof="0" dirty="0">
              <a:ln>
                <a:noFill/>
              </a:ln>
              <a:solidFill>
                <a:srgbClr val="C00000"/>
              </a:solidFill>
              <a:effectLst/>
              <a:uLnTx/>
              <a:uFillTx/>
              <a:latin typeface="+mn-lt"/>
              <a:ea typeface="+mn-ea"/>
              <a:cs typeface="+mn-cs"/>
            </a:endParaRPr>
          </a:p>
        </p:txBody>
      </p:sp>
      <p:sp>
        <p:nvSpPr>
          <p:cNvPr id="21" name="20 - Ορθογώνιο"/>
          <p:cNvSpPr/>
          <p:nvPr/>
        </p:nvSpPr>
        <p:spPr>
          <a:xfrm>
            <a:off x="1000100" y="1857364"/>
            <a:ext cx="6929486" cy="1354217"/>
          </a:xfrm>
          <a:prstGeom prst="rect">
            <a:avLst/>
          </a:prstGeom>
        </p:spPr>
        <p:txBody>
          <a:bodyPr wrap="square">
            <a:spAutoFit/>
          </a:bodyPr>
          <a:lstStyle/>
          <a:p>
            <a:pPr marL="180975" indent="-180975" algn="ctr">
              <a:spcBef>
                <a:spcPts val="600"/>
              </a:spcBef>
              <a:spcAft>
                <a:spcPts val="600"/>
              </a:spcAft>
              <a:buFont typeface="Arial" pitchFamily="34" charset="0"/>
              <a:buChar char="•"/>
            </a:pPr>
            <a:r>
              <a:rPr lang="en-US" i="1" dirty="0">
                <a:solidFill>
                  <a:srgbClr val="0A3FB6"/>
                </a:solidFill>
              </a:rPr>
              <a:t>“I do not think Hysteroscopy have reached its limits”</a:t>
            </a:r>
          </a:p>
          <a:p>
            <a:pPr marL="180975" indent="-180975" algn="ctr">
              <a:spcBef>
                <a:spcPts val="600"/>
              </a:spcBef>
              <a:spcAft>
                <a:spcPts val="600"/>
              </a:spcAft>
              <a:buFont typeface="Arial" pitchFamily="34" charset="0"/>
              <a:buChar char="•"/>
            </a:pPr>
            <a:r>
              <a:rPr lang="en-US" i="1" dirty="0">
                <a:solidFill>
                  <a:srgbClr val="0A3FB6"/>
                </a:solidFill>
              </a:rPr>
              <a:t>“Nothing will replace direct training in a diagnostic setting and operative theater”</a:t>
            </a:r>
            <a:r>
              <a:rPr lang="el-GR" i="1" dirty="0">
                <a:solidFill>
                  <a:srgbClr val="0A3FB6"/>
                </a:solidFill>
              </a:rPr>
              <a:t> </a:t>
            </a:r>
            <a:endParaRPr lang="el-GR" dirty="0"/>
          </a:p>
        </p:txBody>
      </p:sp>
      <p:pic>
        <p:nvPicPr>
          <p:cNvPr id="2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85786" y="3571876"/>
            <a:ext cx="2143140" cy="2473419"/>
          </a:xfrm>
          <a:prstGeom prst="rect">
            <a:avLst/>
          </a:prstGeom>
          <a:noFill/>
          <a:ln w="9525">
            <a:noFill/>
            <a:miter lim="800000"/>
            <a:headEnd/>
            <a:tailEnd/>
          </a:ln>
          <a:effectLst/>
        </p:spPr>
      </p:pic>
    </p:spTree>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6" name="Rectangle 8"/>
          <p:cNvSpPr>
            <a:spLocks noChangeArrowheads="1"/>
          </p:cNvSpPr>
          <p:nvPr/>
        </p:nvSpPr>
        <p:spPr bwMode="auto">
          <a:xfrm>
            <a:off x="4500562" y="3643314"/>
            <a:ext cx="4895850" cy="431800"/>
          </a:xfrm>
          <a:prstGeom prst="rect">
            <a:avLst/>
          </a:prstGeom>
          <a:noFill/>
          <a:ln w="9525">
            <a:noFill/>
            <a:miter lim="800000"/>
            <a:headEnd/>
            <a:tailEnd/>
          </a:ln>
        </p:spPr>
        <p:txBody>
          <a:bodyPr/>
          <a:lstStyle/>
          <a:p>
            <a:pPr marL="355600" indent="-355600">
              <a:spcBef>
                <a:spcPct val="25000"/>
              </a:spcBef>
              <a:spcAft>
                <a:spcPct val="25000"/>
              </a:spcAft>
            </a:pPr>
            <a:endParaRPr lang="en-US" sz="2000" dirty="0">
              <a:solidFill>
                <a:srgbClr val="CC0000"/>
              </a:solidFill>
            </a:endParaRPr>
          </a:p>
        </p:txBody>
      </p:sp>
      <p:sp>
        <p:nvSpPr>
          <p:cNvPr id="13" name="Rectangle 5"/>
          <p:cNvSpPr>
            <a:spLocks noChangeArrowheads="1"/>
          </p:cNvSpPr>
          <p:nvPr/>
        </p:nvSpPr>
        <p:spPr bwMode="auto">
          <a:xfrm>
            <a:off x="685800" y="533400"/>
            <a:ext cx="7467600" cy="381000"/>
          </a:xfrm>
          <a:prstGeom prst="rect">
            <a:avLst/>
          </a:prstGeom>
          <a:noFill/>
          <a:ln w="9525">
            <a:noFill/>
            <a:miter lim="800000"/>
            <a:headEnd/>
            <a:tailEnd/>
          </a:ln>
        </p:spPr>
        <p:txBody>
          <a:bodyPr anchor="ctr"/>
          <a:lstStyle/>
          <a:p>
            <a:pPr algn="r"/>
            <a:r>
              <a:rPr lang="el-GR" dirty="0" err="1"/>
              <a:t>Υστεροσκόπηση</a:t>
            </a:r>
            <a:endParaRPr lang="el-GR" dirty="0">
              <a:solidFill>
                <a:schemeClr val="tx2"/>
              </a:solidFill>
              <a:latin typeface="Cambria" pitchFamily="18" charset="0"/>
            </a:endParaRPr>
          </a:p>
        </p:txBody>
      </p:sp>
      <p:sp>
        <p:nvSpPr>
          <p:cNvPr id="14" name="Rectangle 11"/>
          <p:cNvSpPr>
            <a:spLocks noChangeArrowheads="1"/>
          </p:cNvSpPr>
          <p:nvPr/>
        </p:nvSpPr>
        <p:spPr bwMode="auto">
          <a:xfrm>
            <a:off x="695325" y="1038212"/>
            <a:ext cx="7467600" cy="457200"/>
          </a:xfrm>
          <a:prstGeom prst="rect">
            <a:avLst/>
          </a:prstGeom>
          <a:noFill/>
          <a:ln w="9525">
            <a:noFill/>
            <a:miter lim="800000"/>
            <a:headEnd/>
            <a:tailEnd/>
          </a:ln>
        </p:spPr>
        <p:txBody>
          <a:bodyPr anchor="ctr"/>
          <a:lstStyle/>
          <a:p>
            <a:pPr algn="r"/>
            <a:r>
              <a:rPr lang="el-GR" sz="2000" i="1" dirty="0">
                <a:solidFill>
                  <a:srgbClr val="CC3300"/>
                </a:solidFill>
                <a:latin typeface="Cambria" pitchFamily="18" charset="0"/>
              </a:rPr>
              <a:t>Απόψεις  </a:t>
            </a:r>
            <a:r>
              <a:rPr lang="el-GR" sz="2000" i="1" dirty="0" err="1">
                <a:solidFill>
                  <a:srgbClr val="CC3300"/>
                </a:solidFill>
                <a:latin typeface="Cambria" pitchFamily="18" charset="0"/>
              </a:rPr>
              <a:t>Υστεροσκόπων</a:t>
            </a:r>
            <a:endParaRPr lang="el-GR" sz="2000" i="1" dirty="0">
              <a:solidFill>
                <a:srgbClr val="CC3300"/>
              </a:solidFill>
              <a:latin typeface="Cambria" pitchFamily="18" charset="0"/>
            </a:endParaRPr>
          </a:p>
        </p:txBody>
      </p:sp>
      <p:sp>
        <p:nvSpPr>
          <p:cNvPr id="15" name="Rectangle 3"/>
          <p:cNvSpPr txBox="1">
            <a:spLocks noChangeArrowheads="1"/>
          </p:cNvSpPr>
          <p:nvPr/>
        </p:nvSpPr>
        <p:spPr bwMode="auto">
          <a:xfrm>
            <a:off x="2143108" y="5857892"/>
            <a:ext cx="3990975" cy="64294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r">
              <a:spcBef>
                <a:spcPct val="20000"/>
              </a:spcBef>
            </a:pPr>
            <a:r>
              <a:rPr kumimoji="0" lang="en-US" sz="1800" b="0" i="1" u="none" strike="noStrike" kern="0" cap="none" spc="0" normalizeH="0" baseline="0" noProof="0" dirty="0">
                <a:ln>
                  <a:noFill/>
                </a:ln>
                <a:solidFill>
                  <a:srgbClr val="082F86"/>
                </a:solidFill>
                <a:effectLst/>
                <a:uLnTx/>
                <a:uFillTx/>
                <a:latin typeface="+mn-lt"/>
                <a:ea typeface="+mn-ea"/>
                <a:cs typeface="+mn-cs"/>
              </a:rPr>
              <a:t>HYS… </a:t>
            </a:r>
            <a:r>
              <a:rPr kumimoji="0" lang="en-US" sz="1800" b="0" i="1" u="none" strike="noStrike" kern="0" cap="none" spc="0" normalizeH="0" baseline="0" noProof="0" dirty="0" err="1">
                <a:ln>
                  <a:noFill/>
                </a:ln>
                <a:solidFill>
                  <a:srgbClr val="082F86"/>
                </a:solidFill>
                <a:effectLst/>
                <a:uLnTx/>
                <a:uFillTx/>
                <a:latin typeface="+mn-lt"/>
                <a:ea typeface="+mn-ea"/>
                <a:cs typeface="+mn-cs"/>
              </a:rPr>
              <a:t>Pantaleoni</a:t>
            </a:r>
            <a:r>
              <a:rPr kumimoji="0" lang="en-US" sz="1800" b="0" i="1" u="none" strike="noStrike" kern="0" cap="none" spc="0" normalizeH="0" baseline="0" noProof="0" dirty="0">
                <a:ln>
                  <a:noFill/>
                </a:ln>
                <a:solidFill>
                  <a:srgbClr val="082F86"/>
                </a:solidFill>
                <a:effectLst/>
                <a:uLnTx/>
                <a:uFillTx/>
                <a:latin typeface="+mn-lt"/>
                <a:ea typeface="+mn-ea"/>
                <a:cs typeface="+mn-cs"/>
              </a:rPr>
              <a:t>… </a:t>
            </a:r>
            <a:r>
              <a:rPr kumimoji="0" lang="el-GR" sz="1800" b="0" i="1" u="none" strike="noStrike" kern="0" cap="none" spc="0" normalizeH="0" baseline="0" noProof="0" dirty="0">
                <a:ln>
                  <a:noFill/>
                </a:ln>
                <a:solidFill>
                  <a:srgbClr val="082F86"/>
                </a:solidFill>
                <a:effectLst/>
                <a:uLnTx/>
                <a:uFillTx/>
                <a:latin typeface="+mn-lt"/>
                <a:ea typeface="+mn-ea"/>
                <a:cs typeface="+mn-cs"/>
              </a:rPr>
              <a:t>Σήμερα</a:t>
            </a:r>
            <a:endParaRPr kumimoji="0" lang="el-GR" sz="1800" b="0" u="none" strike="noStrike" kern="0" cap="none" spc="0" normalizeH="0" baseline="0" noProof="0" dirty="0">
              <a:ln>
                <a:noFill/>
              </a:ln>
              <a:solidFill>
                <a:srgbClr val="C00000"/>
              </a:solidFill>
              <a:effectLst/>
              <a:uLnTx/>
              <a:uFillTx/>
              <a:latin typeface="+mn-lt"/>
              <a:ea typeface="+mn-ea"/>
              <a:cs typeface="+mn-cs"/>
            </a:endParaRPr>
          </a:p>
        </p:txBody>
      </p:sp>
      <p:sp>
        <p:nvSpPr>
          <p:cNvPr id="17" name="Line 7"/>
          <p:cNvSpPr>
            <a:spLocks noChangeShapeType="1"/>
          </p:cNvSpPr>
          <p:nvPr/>
        </p:nvSpPr>
        <p:spPr bwMode="auto">
          <a:xfrm>
            <a:off x="0" y="5811841"/>
            <a:ext cx="6119813" cy="0"/>
          </a:xfrm>
          <a:prstGeom prst="line">
            <a:avLst/>
          </a:prstGeom>
          <a:noFill/>
          <a:ln w="9525">
            <a:solidFill>
              <a:schemeClr val="tx1"/>
            </a:solidFill>
            <a:round/>
            <a:headEnd/>
            <a:tailEnd/>
          </a:ln>
        </p:spPr>
        <p:txBody>
          <a:bodyPr/>
          <a:lstStyle/>
          <a:p>
            <a:endParaRPr lang="el-GR"/>
          </a:p>
        </p:txBody>
      </p:sp>
      <p:sp>
        <p:nvSpPr>
          <p:cNvPr id="18" name="Line 8"/>
          <p:cNvSpPr>
            <a:spLocks noChangeShapeType="1"/>
          </p:cNvSpPr>
          <p:nvPr/>
        </p:nvSpPr>
        <p:spPr bwMode="auto">
          <a:xfrm flipV="1">
            <a:off x="215900" y="5738816"/>
            <a:ext cx="5688013" cy="1588"/>
          </a:xfrm>
          <a:prstGeom prst="line">
            <a:avLst/>
          </a:prstGeom>
          <a:noFill/>
          <a:ln w="28575">
            <a:solidFill>
              <a:schemeClr val="tx1"/>
            </a:solidFill>
            <a:round/>
            <a:headEnd/>
            <a:tailEnd/>
          </a:ln>
        </p:spPr>
        <p:txBody>
          <a:bodyPr/>
          <a:lstStyle/>
          <a:p>
            <a:endParaRPr lang="el-GR"/>
          </a:p>
        </p:txBody>
      </p:sp>
      <p:sp>
        <p:nvSpPr>
          <p:cNvPr id="19" name="Line 9"/>
          <p:cNvSpPr>
            <a:spLocks noChangeShapeType="1"/>
          </p:cNvSpPr>
          <p:nvPr/>
        </p:nvSpPr>
        <p:spPr bwMode="auto">
          <a:xfrm>
            <a:off x="1439863" y="1062038"/>
            <a:ext cx="6840538" cy="0"/>
          </a:xfrm>
          <a:prstGeom prst="line">
            <a:avLst/>
          </a:prstGeom>
          <a:noFill/>
          <a:ln w="9525">
            <a:solidFill>
              <a:schemeClr val="tx1"/>
            </a:solidFill>
            <a:round/>
            <a:headEnd/>
            <a:tailEnd/>
          </a:ln>
        </p:spPr>
        <p:txBody>
          <a:bodyPr/>
          <a:lstStyle/>
          <a:p>
            <a:endParaRPr lang="el-GR"/>
          </a:p>
        </p:txBody>
      </p:sp>
      <p:sp>
        <p:nvSpPr>
          <p:cNvPr id="20" name="Line 10"/>
          <p:cNvSpPr>
            <a:spLocks noChangeShapeType="1"/>
          </p:cNvSpPr>
          <p:nvPr/>
        </p:nvSpPr>
        <p:spPr bwMode="auto">
          <a:xfrm>
            <a:off x="1655763" y="990600"/>
            <a:ext cx="6840538" cy="0"/>
          </a:xfrm>
          <a:prstGeom prst="line">
            <a:avLst/>
          </a:prstGeom>
          <a:noFill/>
          <a:ln w="28575">
            <a:solidFill>
              <a:schemeClr val="tx1"/>
            </a:solidFill>
            <a:round/>
            <a:headEnd/>
            <a:tailEnd/>
          </a:ln>
        </p:spPr>
        <p:txBody>
          <a:bodyPr/>
          <a:lstStyle/>
          <a:p>
            <a:endParaRPr lang="el-GR"/>
          </a:p>
        </p:txBody>
      </p:sp>
      <p:sp>
        <p:nvSpPr>
          <p:cNvPr id="16" name="Rectangle 3"/>
          <p:cNvSpPr txBox="1">
            <a:spLocks noChangeArrowheads="1"/>
          </p:cNvSpPr>
          <p:nvPr/>
        </p:nvSpPr>
        <p:spPr bwMode="auto">
          <a:xfrm>
            <a:off x="3481380" y="5286388"/>
            <a:ext cx="3071834" cy="35719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spcBef>
                <a:spcPct val="20000"/>
              </a:spcBef>
            </a:pPr>
            <a:r>
              <a:rPr lang="en-US" sz="1800" i="1" kern="0" dirty="0">
                <a:solidFill>
                  <a:srgbClr val="C00000"/>
                </a:solidFill>
                <a:latin typeface="+mn-lt"/>
                <a:cs typeface="+mn-cs"/>
              </a:rPr>
              <a:t>Yves van Belle</a:t>
            </a:r>
            <a:endParaRPr kumimoji="0" lang="el-GR" sz="1800" b="0" u="none" strike="noStrike" kern="0" cap="none" spc="0" normalizeH="0" baseline="0" noProof="0" dirty="0">
              <a:ln>
                <a:noFill/>
              </a:ln>
              <a:solidFill>
                <a:srgbClr val="C00000"/>
              </a:solidFill>
              <a:effectLst/>
              <a:uLnTx/>
              <a:uFillTx/>
              <a:latin typeface="+mn-lt"/>
              <a:ea typeface="+mn-ea"/>
              <a:cs typeface="+mn-cs"/>
            </a:endParaRPr>
          </a:p>
        </p:txBody>
      </p:sp>
      <p:sp>
        <p:nvSpPr>
          <p:cNvPr id="21" name="20 - Ορθογώνιο"/>
          <p:cNvSpPr/>
          <p:nvPr/>
        </p:nvSpPr>
        <p:spPr>
          <a:xfrm>
            <a:off x="571472" y="1588835"/>
            <a:ext cx="8143932" cy="2554545"/>
          </a:xfrm>
          <a:prstGeom prst="rect">
            <a:avLst/>
          </a:prstGeom>
        </p:spPr>
        <p:txBody>
          <a:bodyPr wrap="square">
            <a:spAutoFit/>
          </a:bodyPr>
          <a:lstStyle/>
          <a:p>
            <a:pPr marL="180975" indent="-180975" algn="ctr">
              <a:spcBef>
                <a:spcPts val="600"/>
              </a:spcBef>
              <a:spcAft>
                <a:spcPts val="600"/>
              </a:spcAft>
              <a:buFont typeface="Arial" pitchFamily="34" charset="0"/>
              <a:buChar char="•"/>
            </a:pPr>
            <a:r>
              <a:rPr lang="en-US" sz="2000" i="1" dirty="0">
                <a:solidFill>
                  <a:srgbClr val="0A3FB6"/>
                </a:solidFill>
              </a:rPr>
              <a:t>“Hysteroscopy, combined with other imaging techniques is still the golden standard for uterine diagnosis</a:t>
            </a:r>
          </a:p>
          <a:p>
            <a:pPr marL="180975" indent="-180975" algn="ctr">
              <a:spcBef>
                <a:spcPts val="600"/>
              </a:spcBef>
              <a:spcAft>
                <a:spcPts val="600"/>
              </a:spcAft>
              <a:buFont typeface="Arial" pitchFamily="34" charset="0"/>
              <a:buChar char="•"/>
            </a:pPr>
            <a:r>
              <a:rPr lang="en-US" sz="2000" i="1" dirty="0">
                <a:solidFill>
                  <a:srgbClr val="0A3FB6"/>
                </a:solidFill>
              </a:rPr>
              <a:t>“The technical revolution in the last decades provided us with state-of-the-art miniature instruments for diagnostic and operative hysteroscopy”</a:t>
            </a:r>
          </a:p>
          <a:p>
            <a:pPr marL="180975" indent="-180975" algn="ctr">
              <a:spcBef>
                <a:spcPts val="600"/>
              </a:spcBef>
              <a:spcAft>
                <a:spcPts val="600"/>
              </a:spcAft>
              <a:buFont typeface="Arial" pitchFamily="34" charset="0"/>
              <a:buChar char="•"/>
            </a:pPr>
            <a:r>
              <a:rPr lang="en-US" sz="2000" i="1" dirty="0">
                <a:solidFill>
                  <a:srgbClr val="0A3FB6"/>
                </a:solidFill>
              </a:rPr>
              <a:t>“However, the medical community needs to train and assess the </a:t>
            </a:r>
            <a:r>
              <a:rPr lang="en-US" sz="2000" i="1" dirty="0" err="1">
                <a:solidFill>
                  <a:srgbClr val="0A3FB6"/>
                </a:solidFill>
              </a:rPr>
              <a:t>hysteroscopic</a:t>
            </a:r>
            <a:r>
              <a:rPr lang="en-US" sz="2000" i="1" dirty="0">
                <a:solidFill>
                  <a:srgbClr val="0A3FB6"/>
                </a:solidFill>
              </a:rPr>
              <a:t> psychomotor skills and the </a:t>
            </a:r>
            <a:r>
              <a:rPr lang="en-US" sz="2000" i="1" dirty="0" err="1">
                <a:solidFill>
                  <a:srgbClr val="0A3FB6"/>
                </a:solidFill>
              </a:rPr>
              <a:t>atraumatic</a:t>
            </a:r>
            <a:r>
              <a:rPr lang="en-US" sz="2000" i="1" dirty="0">
                <a:solidFill>
                  <a:srgbClr val="0A3FB6"/>
                </a:solidFill>
              </a:rPr>
              <a:t> insertion technique, allowing ambulatory hysteroscopy”</a:t>
            </a:r>
          </a:p>
        </p:txBody>
      </p:sp>
      <p:pic>
        <p:nvPicPr>
          <p:cNvPr id="23" name="Picture 3"/>
          <p:cNvPicPr>
            <a:picLocks noChangeAspect="1" noChangeArrowheads="1"/>
          </p:cNvPicPr>
          <p:nvPr/>
        </p:nvPicPr>
        <p:blipFill>
          <a:blip r:embed="rId2" cstate="email">
            <a:lum bright="10000"/>
            <a:extLst>
              <a:ext uri="{28A0092B-C50C-407E-A947-70E740481C1C}">
                <a14:useLocalDpi xmlns:a14="http://schemas.microsoft.com/office/drawing/2010/main"/>
              </a:ext>
            </a:extLst>
          </a:blip>
          <a:srcRect/>
          <a:stretch>
            <a:fillRect/>
          </a:stretch>
        </p:blipFill>
        <p:spPr bwMode="auto">
          <a:xfrm>
            <a:off x="714348" y="4143380"/>
            <a:ext cx="1857388" cy="2476517"/>
          </a:xfrm>
          <a:prstGeom prst="rect">
            <a:avLst/>
          </a:prstGeom>
          <a:noFill/>
          <a:ln w="9525">
            <a:noFill/>
            <a:miter lim="800000"/>
            <a:headEnd/>
            <a:tailEnd/>
          </a:ln>
          <a:effectLst/>
        </p:spPr>
      </p:pic>
    </p:spTree>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6" name="Rectangle 8"/>
          <p:cNvSpPr>
            <a:spLocks noChangeArrowheads="1"/>
          </p:cNvSpPr>
          <p:nvPr/>
        </p:nvSpPr>
        <p:spPr bwMode="auto">
          <a:xfrm>
            <a:off x="4500562" y="3643314"/>
            <a:ext cx="4895850" cy="431800"/>
          </a:xfrm>
          <a:prstGeom prst="rect">
            <a:avLst/>
          </a:prstGeom>
          <a:noFill/>
          <a:ln w="9525">
            <a:noFill/>
            <a:miter lim="800000"/>
            <a:headEnd/>
            <a:tailEnd/>
          </a:ln>
        </p:spPr>
        <p:txBody>
          <a:bodyPr/>
          <a:lstStyle/>
          <a:p>
            <a:pPr marL="355600" indent="-355600">
              <a:spcBef>
                <a:spcPct val="25000"/>
              </a:spcBef>
              <a:spcAft>
                <a:spcPct val="25000"/>
              </a:spcAft>
            </a:pPr>
            <a:endParaRPr lang="en-US" sz="2000" dirty="0">
              <a:solidFill>
                <a:srgbClr val="CC0000"/>
              </a:solidFill>
            </a:endParaRPr>
          </a:p>
        </p:txBody>
      </p:sp>
      <p:sp>
        <p:nvSpPr>
          <p:cNvPr id="13" name="Rectangle 5"/>
          <p:cNvSpPr>
            <a:spLocks noChangeArrowheads="1"/>
          </p:cNvSpPr>
          <p:nvPr/>
        </p:nvSpPr>
        <p:spPr bwMode="auto">
          <a:xfrm>
            <a:off x="685800" y="533400"/>
            <a:ext cx="7467600" cy="381000"/>
          </a:xfrm>
          <a:prstGeom prst="rect">
            <a:avLst/>
          </a:prstGeom>
          <a:noFill/>
          <a:ln w="9525">
            <a:noFill/>
            <a:miter lim="800000"/>
            <a:headEnd/>
            <a:tailEnd/>
          </a:ln>
        </p:spPr>
        <p:txBody>
          <a:bodyPr anchor="ctr"/>
          <a:lstStyle/>
          <a:p>
            <a:pPr algn="r"/>
            <a:r>
              <a:rPr lang="el-GR" dirty="0" err="1"/>
              <a:t>Υστεροσκόπηση</a:t>
            </a:r>
            <a:endParaRPr lang="el-GR" dirty="0">
              <a:solidFill>
                <a:schemeClr val="tx2"/>
              </a:solidFill>
              <a:latin typeface="Cambria" pitchFamily="18" charset="0"/>
            </a:endParaRPr>
          </a:p>
        </p:txBody>
      </p:sp>
      <p:sp>
        <p:nvSpPr>
          <p:cNvPr id="14" name="Rectangle 11"/>
          <p:cNvSpPr>
            <a:spLocks noChangeArrowheads="1"/>
          </p:cNvSpPr>
          <p:nvPr/>
        </p:nvSpPr>
        <p:spPr bwMode="auto">
          <a:xfrm>
            <a:off x="695325" y="1038212"/>
            <a:ext cx="7467600" cy="457200"/>
          </a:xfrm>
          <a:prstGeom prst="rect">
            <a:avLst/>
          </a:prstGeom>
          <a:noFill/>
          <a:ln w="9525">
            <a:noFill/>
            <a:miter lim="800000"/>
            <a:headEnd/>
            <a:tailEnd/>
          </a:ln>
        </p:spPr>
        <p:txBody>
          <a:bodyPr anchor="ctr"/>
          <a:lstStyle/>
          <a:p>
            <a:pPr algn="r"/>
            <a:r>
              <a:rPr lang="el-GR" sz="2000" i="1" dirty="0">
                <a:solidFill>
                  <a:srgbClr val="CC3300"/>
                </a:solidFill>
                <a:latin typeface="Cambria" pitchFamily="18" charset="0"/>
              </a:rPr>
              <a:t>Απόψεις  </a:t>
            </a:r>
            <a:r>
              <a:rPr lang="el-GR" sz="2000" i="1" dirty="0" err="1">
                <a:solidFill>
                  <a:srgbClr val="CC3300"/>
                </a:solidFill>
                <a:latin typeface="Cambria" pitchFamily="18" charset="0"/>
              </a:rPr>
              <a:t>Υστεροσκόπων</a:t>
            </a:r>
            <a:endParaRPr lang="el-GR" sz="2000" i="1" dirty="0">
              <a:solidFill>
                <a:srgbClr val="CC3300"/>
              </a:solidFill>
              <a:latin typeface="Cambria" pitchFamily="18" charset="0"/>
            </a:endParaRPr>
          </a:p>
        </p:txBody>
      </p:sp>
      <p:sp>
        <p:nvSpPr>
          <p:cNvPr id="15" name="Rectangle 3"/>
          <p:cNvSpPr txBox="1">
            <a:spLocks noChangeArrowheads="1"/>
          </p:cNvSpPr>
          <p:nvPr/>
        </p:nvSpPr>
        <p:spPr bwMode="auto">
          <a:xfrm>
            <a:off x="2143108" y="5500702"/>
            <a:ext cx="3990975" cy="64294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r">
              <a:spcBef>
                <a:spcPct val="20000"/>
              </a:spcBef>
            </a:pPr>
            <a:r>
              <a:rPr kumimoji="0" lang="en-US" sz="1800" b="0" i="1" u="none" strike="noStrike" kern="0" cap="none" spc="0" normalizeH="0" baseline="0" noProof="0" dirty="0">
                <a:ln>
                  <a:noFill/>
                </a:ln>
                <a:solidFill>
                  <a:srgbClr val="082F86"/>
                </a:solidFill>
                <a:effectLst/>
                <a:uLnTx/>
                <a:uFillTx/>
                <a:latin typeface="+mn-lt"/>
                <a:ea typeface="+mn-ea"/>
                <a:cs typeface="+mn-cs"/>
              </a:rPr>
              <a:t>HYS… </a:t>
            </a:r>
            <a:r>
              <a:rPr kumimoji="0" lang="en-US" sz="1800" b="0" i="1" u="none" strike="noStrike" kern="0" cap="none" spc="0" normalizeH="0" baseline="0" noProof="0" dirty="0" err="1">
                <a:ln>
                  <a:noFill/>
                </a:ln>
                <a:solidFill>
                  <a:srgbClr val="082F86"/>
                </a:solidFill>
                <a:effectLst/>
                <a:uLnTx/>
                <a:uFillTx/>
                <a:latin typeface="+mn-lt"/>
                <a:ea typeface="+mn-ea"/>
                <a:cs typeface="+mn-cs"/>
              </a:rPr>
              <a:t>Pantaleoni</a:t>
            </a:r>
            <a:r>
              <a:rPr kumimoji="0" lang="en-US" sz="1800" b="0" i="1" u="none" strike="noStrike" kern="0" cap="none" spc="0" normalizeH="0" baseline="0" noProof="0" dirty="0">
                <a:ln>
                  <a:noFill/>
                </a:ln>
                <a:solidFill>
                  <a:srgbClr val="082F86"/>
                </a:solidFill>
                <a:effectLst/>
                <a:uLnTx/>
                <a:uFillTx/>
                <a:latin typeface="+mn-lt"/>
                <a:ea typeface="+mn-ea"/>
                <a:cs typeface="+mn-cs"/>
              </a:rPr>
              <a:t>… </a:t>
            </a:r>
            <a:r>
              <a:rPr kumimoji="0" lang="el-GR" sz="1800" b="0" i="1" u="none" strike="noStrike" kern="0" cap="none" spc="0" normalizeH="0" baseline="0" noProof="0" dirty="0">
                <a:ln>
                  <a:noFill/>
                </a:ln>
                <a:solidFill>
                  <a:srgbClr val="082F86"/>
                </a:solidFill>
                <a:effectLst/>
                <a:uLnTx/>
                <a:uFillTx/>
                <a:latin typeface="+mn-lt"/>
                <a:ea typeface="+mn-ea"/>
                <a:cs typeface="+mn-cs"/>
              </a:rPr>
              <a:t>Σήμερα</a:t>
            </a:r>
            <a:endParaRPr kumimoji="0" lang="el-GR" sz="1800" b="0" u="none" strike="noStrike" kern="0" cap="none" spc="0" normalizeH="0" baseline="0" noProof="0" dirty="0">
              <a:ln>
                <a:noFill/>
              </a:ln>
              <a:solidFill>
                <a:srgbClr val="C00000"/>
              </a:solidFill>
              <a:effectLst/>
              <a:uLnTx/>
              <a:uFillTx/>
              <a:latin typeface="+mn-lt"/>
              <a:ea typeface="+mn-ea"/>
              <a:cs typeface="+mn-cs"/>
            </a:endParaRPr>
          </a:p>
        </p:txBody>
      </p:sp>
      <p:sp>
        <p:nvSpPr>
          <p:cNvPr id="17" name="Line 7"/>
          <p:cNvSpPr>
            <a:spLocks noChangeShapeType="1"/>
          </p:cNvSpPr>
          <p:nvPr/>
        </p:nvSpPr>
        <p:spPr bwMode="auto">
          <a:xfrm>
            <a:off x="0" y="5454651"/>
            <a:ext cx="6119813" cy="0"/>
          </a:xfrm>
          <a:prstGeom prst="line">
            <a:avLst/>
          </a:prstGeom>
          <a:noFill/>
          <a:ln w="9525">
            <a:solidFill>
              <a:schemeClr val="tx1"/>
            </a:solidFill>
            <a:round/>
            <a:headEnd/>
            <a:tailEnd/>
          </a:ln>
        </p:spPr>
        <p:txBody>
          <a:bodyPr/>
          <a:lstStyle/>
          <a:p>
            <a:endParaRPr lang="el-GR"/>
          </a:p>
        </p:txBody>
      </p:sp>
      <p:sp>
        <p:nvSpPr>
          <p:cNvPr id="18" name="Line 8"/>
          <p:cNvSpPr>
            <a:spLocks noChangeShapeType="1"/>
          </p:cNvSpPr>
          <p:nvPr/>
        </p:nvSpPr>
        <p:spPr bwMode="auto">
          <a:xfrm flipV="1">
            <a:off x="215900" y="5381626"/>
            <a:ext cx="5688013" cy="1588"/>
          </a:xfrm>
          <a:prstGeom prst="line">
            <a:avLst/>
          </a:prstGeom>
          <a:noFill/>
          <a:ln w="28575">
            <a:solidFill>
              <a:schemeClr val="tx1"/>
            </a:solidFill>
            <a:round/>
            <a:headEnd/>
            <a:tailEnd/>
          </a:ln>
        </p:spPr>
        <p:txBody>
          <a:bodyPr/>
          <a:lstStyle/>
          <a:p>
            <a:endParaRPr lang="el-GR"/>
          </a:p>
        </p:txBody>
      </p:sp>
      <p:sp>
        <p:nvSpPr>
          <p:cNvPr id="19" name="Line 9"/>
          <p:cNvSpPr>
            <a:spLocks noChangeShapeType="1"/>
          </p:cNvSpPr>
          <p:nvPr/>
        </p:nvSpPr>
        <p:spPr bwMode="auto">
          <a:xfrm>
            <a:off x="1439863" y="1062038"/>
            <a:ext cx="6840538" cy="0"/>
          </a:xfrm>
          <a:prstGeom prst="line">
            <a:avLst/>
          </a:prstGeom>
          <a:noFill/>
          <a:ln w="9525">
            <a:solidFill>
              <a:schemeClr val="tx1"/>
            </a:solidFill>
            <a:round/>
            <a:headEnd/>
            <a:tailEnd/>
          </a:ln>
        </p:spPr>
        <p:txBody>
          <a:bodyPr/>
          <a:lstStyle/>
          <a:p>
            <a:endParaRPr lang="el-GR"/>
          </a:p>
        </p:txBody>
      </p:sp>
      <p:sp>
        <p:nvSpPr>
          <p:cNvPr id="20" name="Line 10"/>
          <p:cNvSpPr>
            <a:spLocks noChangeShapeType="1"/>
          </p:cNvSpPr>
          <p:nvPr/>
        </p:nvSpPr>
        <p:spPr bwMode="auto">
          <a:xfrm>
            <a:off x="1655763" y="990600"/>
            <a:ext cx="6840538" cy="0"/>
          </a:xfrm>
          <a:prstGeom prst="line">
            <a:avLst/>
          </a:prstGeom>
          <a:noFill/>
          <a:ln w="28575">
            <a:solidFill>
              <a:schemeClr val="tx1"/>
            </a:solidFill>
            <a:round/>
            <a:headEnd/>
            <a:tailEnd/>
          </a:ln>
        </p:spPr>
        <p:txBody>
          <a:bodyPr/>
          <a:lstStyle/>
          <a:p>
            <a:endParaRPr lang="el-GR"/>
          </a:p>
        </p:txBody>
      </p:sp>
      <p:sp>
        <p:nvSpPr>
          <p:cNvPr id="16" name="Rectangle 3"/>
          <p:cNvSpPr txBox="1">
            <a:spLocks noChangeArrowheads="1"/>
          </p:cNvSpPr>
          <p:nvPr/>
        </p:nvSpPr>
        <p:spPr bwMode="auto">
          <a:xfrm>
            <a:off x="3481380" y="4929198"/>
            <a:ext cx="3071834" cy="35719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spcBef>
                <a:spcPct val="20000"/>
              </a:spcBef>
            </a:pPr>
            <a:r>
              <a:rPr lang="en-US" sz="1800" i="1" kern="0" dirty="0">
                <a:solidFill>
                  <a:srgbClr val="C00000"/>
                </a:solidFill>
                <a:latin typeface="+mn-lt"/>
                <a:cs typeface="+mn-cs"/>
              </a:rPr>
              <a:t>Bruno van </a:t>
            </a:r>
            <a:r>
              <a:rPr lang="en-US" sz="1800" i="1" kern="0" dirty="0" err="1">
                <a:solidFill>
                  <a:srgbClr val="C00000"/>
                </a:solidFill>
                <a:latin typeface="+mn-lt"/>
                <a:cs typeface="+mn-cs"/>
              </a:rPr>
              <a:t>Herendael</a:t>
            </a:r>
            <a:endParaRPr kumimoji="0" lang="el-GR" sz="1800" b="0" u="none" strike="noStrike" kern="0" cap="none" spc="0" normalizeH="0" baseline="0" noProof="0" dirty="0">
              <a:ln>
                <a:noFill/>
              </a:ln>
              <a:solidFill>
                <a:srgbClr val="C00000"/>
              </a:solidFill>
              <a:effectLst/>
              <a:uLnTx/>
              <a:uFillTx/>
              <a:latin typeface="+mn-lt"/>
              <a:ea typeface="+mn-ea"/>
              <a:cs typeface="+mn-cs"/>
            </a:endParaRPr>
          </a:p>
        </p:txBody>
      </p:sp>
      <p:sp>
        <p:nvSpPr>
          <p:cNvPr id="21" name="20 - Ορθογώνιο"/>
          <p:cNvSpPr/>
          <p:nvPr/>
        </p:nvSpPr>
        <p:spPr>
          <a:xfrm>
            <a:off x="714348" y="2312251"/>
            <a:ext cx="7286676" cy="830997"/>
          </a:xfrm>
          <a:prstGeom prst="rect">
            <a:avLst/>
          </a:prstGeom>
        </p:spPr>
        <p:txBody>
          <a:bodyPr wrap="square">
            <a:spAutoFit/>
          </a:bodyPr>
          <a:lstStyle/>
          <a:p>
            <a:pPr marL="180975" indent="-180975" algn="ctr">
              <a:spcBef>
                <a:spcPts val="600"/>
              </a:spcBef>
              <a:spcAft>
                <a:spcPts val="600"/>
              </a:spcAft>
              <a:buFont typeface="Arial" pitchFamily="34" charset="0"/>
              <a:buChar char="•"/>
            </a:pPr>
            <a:r>
              <a:rPr lang="en-US" i="1" dirty="0">
                <a:solidFill>
                  <a:srgbClr val="0A3FB6"/>
                </a:solidFill>
              </a:rPr>
              <a:t>“This discipline is more </a:t>
            </a:r>
            <a:r>
              <a:rPr lang="en-US" i="1" dirty="0" err="1">
                <a:solidFill>
                  <a:srgbClr val="0A3FB6"/>
                </a:solidFill>
              </a:rPr>
              <a:t>dificult</a:t>
            </a:r>
            <a:r>
              <a:rPr lang="en-US" i="1" dirty="0">
                <a:solidFill>
                  <a:srgbClr val="0A3FB6"/>
                </a:solidFill>
              </a:rPr>
              <a:t> than laparoscopy due to the reduce space and the </a:t>
            </a:r>
            <a:r>
              <a:rPr lang="en-US" i="1" dirty="0" err="1">
                <a:solidFill>
                  <a:srgbClr val="0A3FB6"/>
                </a:solidFill>
              </a:rPr>
              <a:t>scarsity</a:t>
            </a:r>
            <a:r>
              <a:rPr lang="en-US" i="1" dirty="0">
                <a:solidFill>
                  <a:srgbClr val="0A3FB6"/>
                </a:solidFill>
              </a:rPr>
              <a:t> of </a:t>
            </a:r>
            <a:r>
              <a:rPr lang="en-US" i="1" dirty="0" err="1">
                <a:solidFill>
                  <a:srgbClr val="0A3FB6"/>
                </a:solidFill>
              </a:rPr>
              <a:t>refferal</a:t>
            </a:r>
            <a:r>
              <a:rPr lang="en-US" i="1" dirty="0">
                <a:solidFill>
                  <a:srgbClr val="0A3FB6"/>
                </a:solidFill>
              </a:rPr>
              <a:t> points”</a:t>
            </a:r>
            <a:endParaRPr lang="el-GR" dirty="0"/>
          </a:p>
        </p:txBody>
      </p:sp>
      <p:pic>
        <p:nvPicPr>
          <p:cNvPr id="23" name="Picture 6" descr="Αποτέλεσμα εικόνας για bruno herendael"/>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00034" y="4143380"/>
            <a:ext cx="2000264" cy="2000264"/>
          </a:xfrm>
          <a:prstGeom prst="rect">
            <a:avLst/>
          </a:prstGeom>
          <a:noFill/>
        </p:spPr>
      </p:pic>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6" name="Rectangle 8"/>
          <p:cNvSpPr>
            <a:spLocks noChangeArrowheads="1"/>
          </p:cNvSpPr>
          <p:nvPr/>
        </p:nvSpPr>
        <p:spPr bwMode="auto">
          <a:xfrm>
            <a:off x="4500562" y="3643314"/>
            <a:ext cx="4895850" cy="431800"/>
          </a:xfrm>
          <a:prstGeom prst="rect">
            <a:avLst/>
          </a:prstGeom>
          <a:noFill/>
          <a:ln w="9525">
            <a:noFill/>
            <a:miter lim="800000"/>
            <a:headEnd/>
            <a:tailEnd/>
          </a:ln>
        </p:spPr>
        <p:txBody>
          <a:bodyPr/>
          <a:lstStyle/>
          <a:p>
            <a:pPr marL="355600" indent="-355600">
              <a:spcBef>
                <a:spcPct val="25000"/>
              </a:spcBef>
              <a:spcAft>
                <a:spcPct val="25000"/>
              </a:spcAft>
            </a:pPr>
            <a:endParaRPr lang="en-US" sz="2000" dirty="0">
              <a:solidFill>
                <a:srgbClr val="CC0000"/>
              </a:solidFill>
            </a:endParaRPr>
          </a:p>
        </p:txBody>
      </p:sp>
      <p:sp>
        <p:nvSpPr>
          <p:cNvPr id="13" name="Rectangle 5"/>
          <p:cNvSpPr>
            <a:spLocks noChangeArrowheads="1"/>
          </p:cNvSpPr>
          <p:nvPr/>
        </p:nvSpPr>
        <p:spPr bwMode="auto">
          <a:xfrm>
            <a:off x="685800" y="533400"/>
            <a:ext cx="7467600" cy="381000"/>
          </a:xfrm>
          <a:prstGeom prst="rect">
            <a:avLst/>
          </a:prstGeom>
          <a:noFill/>
          <a:ln w="9525">
            <a:noFill/>
            <a:miter lim="800000"/>
            <a:headEnd/>
            <a:tailEnd/>
          </a:ln>
        </p:spPr>
        <p:txBody>
          <a:bodyPr anchor="ctr"/>
          <a:lstStyle/>
          <a:p>
            <a:pPr algn="r"/>
            <a:r>
              <a:rPr lang="el-GR" dirty="0" err="1"/>
              <a:t>Υστεροσκόπηση</a:t>
            </a:r>
            <a:endParaRPr lang="el-GR" dirty="0">
              <a:solidFill>
                <a:schemeClr val="tx2"/>
              </a:solidFill>
              <a:latin typeface="Cambria" pitchFamily="18" charset="0"/>
            </a:endParaRPr>
          </a:p>
        </p:txBody>
      </p:sp>
      <p:sp>
        <p:nvSpPr>
          <p:cNvPr id="14" name="Rectangle 11"/>
          <p:cNvSpPr>
            <a:spLocks noChangeArrowheads="1"/>
          </p:cNvSpPr>
          <p:nvPr/>
        </p:nvSpPr>
        <p:spPr bwMode="auto">
          <a:xfrm>
            <a:off x="695325" y="1038212"/>
            <a:ext cx="7467600" cy="457200"/>
          </a:xfrm>
          <a:prstGeom prst="rect">
            <a:avLst/>
          </a:prstGeom>
          <a:noFill/>
          <a:ln w="9525">
            <a:noFill/>
            <a:miter lim="800000"/>
            <a:headEnd/>
            <a:tailEnd/>
          </a:ln>
        </p:spPr>
        <p:txBody>
          <a:bodyPr anchor="ctr"/>
          <a:lstStyle/>
          <a:p>
            <a:pPr algn="r"/>
            <a:r>
              <a:rPr lang="el-GR" sz="2000" i="1" dirty="0">
                <a:solidFill>
                  <a:srgbClr val="CC3300"/>
                </a:solidFill>
                <a:latin typeface="Cambria" pitchFamily="18" charset="0"/>
              </a:rPr>
              <a:t>Απόψεις  </a:t>
            </a:r>
            <a:r>
              <a:rPr lang="el-GR" sz="2000" i="1" dirty="0" err="1">
                <a:solidFill>
                  <a:srgbClr val="CC3300"/>
                </a:solidFill>
                <a:latin typeface="Cambria" pitchFamily="18" charset="0"/>
              </a:rPr>
              <a:t>Υστεροσκόπων</a:t>
            </a:r>
            <a:endParaRPr lang="el-GR" sz="2000" i="1" dirty="0">
              <a:solidFill>
                <a:srgbClr val="CC3300"/>
              </a:solidFill>
              <a:latin typeface="Cambria" pitchFamily="18" charset="0"/>
            </a:endParaRPr>
          </a:p>
        </p:txBody>
      </p:sp>
      <p:sp>
        <p:nvSpPr>
          <p:cNvPr id="15" name="Rectangle 3"/>
          <p:cNvSpPr txBox="1">
            <a:spLocks noChangeArrowheads="1"/>
          </p:cNvSpPr>
          <p:nvPr/>
        </p:nvSpPr>
        <p:spPr bwMode="auto">
          <a:xfrm>
            <a:off x="2143108" y="5500702"/>
            <a:ext cx="3990975" cy="64294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r">
              <a:spcBef>
                <a:spcPct val="20000"/>
              </a:spcBef>
            </a:pPr>
            <a:r>
              <a:rPr kumimoji="0" lang="en-US" sz="1800" b="0" i="1" u="none" strike="noStrike" kern="0" cap="none" spc="0" normalizeH="0" baseline="0" noProof="0" dirty="0">
                <a:ln>
                  <a:noFill/>
                </a:ln>
                <a:solidFill>
                  <a:srgbClr val="082F86"/>
                </a:solidFill>
                <a:effectLst/>
                <a:uLnTx/>
                <a:uFillTx/>
                <a:latin typeface="+mn-lt"/>
                <a:ea typeface="+mn-ea"/>
                <a:cs typeface="+mn-cs"/>
              </a:rPr>
              <a:t>HYS… </a:t>
            </a:r>
            <a:r>
              <a:rPr kumimoji="0" lang="en-US" sz="1800" b="0" i="1" u="none" strike="noStrike" kern="0" cap="none" spc="0" normalizeH="0" baseline="0" noProof="0" dirty="0" err="1">
                <a:ln>
                  <a:noFill/>
                </a:ln>
                <a:solidFill>
                  <a:srgbClr val="082F86"/>
                </a:solidFill>
                <a:effectLst/>
                <a:uLnTx/>
                <a:uFillTx/>
                <a:latin typeface="+mn-lt"/>
                <a:ea typeface="+mn-ea"/>
                <a:cs typeface="+mn-cs"/>
              </a:rPr>
              <a:t>Pantaleoni</a:t>
            </a:r>
            <a:r>
              <a:rPr kumimoji="0" lang="en-US" sz="1800" b="0" i="1" u="none" strike="noStrike" kern="0" cap="none" spc="0" normalizeH="0" baseline="0" noProof="0" dirty="0">
                <a:ln>
                  <a:noFill/>
                </a:ln>
                <a:solidFill>
                  <a:srgbClr val="082F86"/>
                </a:solidFill>
                <a:effectLst/>
                <a:uLnTx/>
                <a:uFillTx/>
                <a:latin typeface="+mn-lt"/>
                <a:ea typeface="+mn-ea"/>
                <a:cs typeface="+mn-cs"/>
              </a:rPr>
              <a:t>… </a:t>
            </a:r>
            <a:r>
              <a:rPr kumimoji="0" lang="el-GR" sz="1800" b="0" i="1" u="none" strike="noStrike" kern="0" cap="none" spc="0" normalizeH="0" baseline="0" noProof="0" dirty="0">
                <a:ln>
                  <a:noFill/>
                </a:ln>
                <a:solidFill>
                  <a:srgbClr val="082F86"/>
                </a:solidFill>
                <a:effectLst/>
                <a:uLnTx/>
                <a:uFillTx/>
                <a:latin typeface="+mn-lt"/>
                <a:ea typeface="+mn-ea"/>
                <a:cs typeface="+mn-cs"/>
              </a:rPr>
              <a:t>Σήμερα</a:t>
            </a:r>
            <a:endParaRPr kumimoji="0" lang="el-GR" sz="1800" b="0" u="none" strike="noStrike" kern="0" cap="none" spc="0" normalizeH="0" baseline="0" noProof="0" dirty="0">
              <a:ln>
                <a:noFill/>
              </a:ln>
              <a:solidFill>
                <a:srgbClr val="C00000"/>
              </a:solidFill>
              <a:effectLst/>
              <a:uLnTx/>
              <a:uFillTx/>
              <a:latin typeface="+mn-lt"/>
              <a:ea typeface="+mn-ea"/>
              <a:cs typeface="+mn-cs"/>
            </a:endParaRPr>
          </a:p>
        </p:txBody>
      </p:sp>
      <p:sp>
        <p:nvSpPr>
          <p:cNvPr id="17" name="Line 7"/>
          <p:cNvSpPr>
            <a:spLocks noChangeShapeType="1"/>
          </p:cNvSpPr>
          <p:nvPr/>
        </p:nvSpPr>
        <p:spPr bwMode="auto">
          <a:xfrm>
            <a:off x="0" y="5454651"/>
            <a:ext cx="6119813" cy="0"/>
          </a:xfrm>
          <a:prstGeom prst="line">
            <a:avLst/>
          </a:prstGeom>
          <a:noFill/>
          <a:ln w="9525">
            <a:solidFill>
              <a:schemeClr val="tx1"/>
            </a:solidFill>
            <a:round/>
            <a:headEnd/>
            <a:tailEnd/>
          </a:ln>
        </p:spPr>
        <p:txBody>
          <a:bodyPr/>
          <a:lstStyle/>
          <a:p>
            <a:endParaRPr lang="el-GR"/>
          </a:p>
        </p:txBody>
      </p:sp>
      <p:sp>
        <p:nvSpPr>
          <p:cNvPr id="18" name="Line 8"/>
          <p:cNvSpPr>
            <a:spLocks noChangeShapeType="1"/>
          </p:cNvSpPr>
          <p:nvPr/>
        </p:nvSpPr>
        <p:spPr bwMode="auto">
          <a:xfrm flipV="1">
            <a:off x="215900" y="5381626"/>
            <a:ext cx="5688013" cy="1588"/>
          </a:xfrm>
          <a:prstGeom prst="line">
            <a:avLst/>
          </a:prstGeom>
          <a:noFill/>
          <a:ln w="28575">
            <a:solidFill>
              <a:schemeClr val="tx1"/>
            </a:solidFill>
            <a:round/>
            <a:headEnd/>
            <a:tailEnd/>
          </a:ln>
        </p:spPr>
        <p:txBody>
          <a:bodyPr/>
          <a:lstStyle/>
          <a:p>
            <a:endParaRPr lang="el-GR"/>
          </a:p>
        </p:txBody>
      </p:sp>
      <p:sp>
        <p:nvSpPr>
          <p:cNvPr id="19" name="Line 9"/>
          <p:cNvSpPr>
            <a:spLocks noChangeShapeType="1"/>
          </p:cNvSpPr>
          <p:nvPr/>
        </p:nvSpPr>
        <p:spPr bwMode="auto">
          <a:xfrm>
            <a:off x="1439863" y="1062038"/>
            <a:ext cx="6840538" cy="0"/>
          </a:xfrm>
          <a:prstGeom prst="line">
            <a:avLst/>
          </a:prstGeom>
          <a:noFill/>
          <a:ln w="9525">
            <a:solidFill>
              <a:schemeClr val="tx1"/>
            </a:solidFill>
            <a:round/>
            <a:headEnd/>
            <a:tailEnd/>
          </a:ln>
        </p:spPr>
        <p:txBody>
          <a:bodyPr/>
          <a:lstStyle/>
          <a:p>
            <a:endParaRPr lang="el-GR"/>
          </a:p>
        </p:txBody>
      </p:sp>
      <p:sp>
        <p:nvSpPr>
          <p:cNvPr id="20" name="Line 10"/>
          <p:cNvSpPr>
            <a:spLocks noChangeShapeType="1"/>
          </p:cNvSpPr>
          <p:nvPr/>
        </p:nvSpPr>
        <p:spPr bwMode="auto">
          <a:xfrm>
            <a:off x="1655763" y="990600"/>
            <a:ext cx="6840538" cy="0"/>
          </a:xfrm>
          <a:prstGeom prst="line">
            <a:avLst/>
          </a:prstGeom>
          <a:noFill/>
          <a:ln w="28575">
            <a:solidFill>
              <a:schemeClr val="tx1"/>
            </a:solidFill>
            <a:round/>
            <a:headEnd/>
            <a:tailEnd/>
          </a:ln>
        </p:spPr>
        <p:txBody>
          <a:bodyPr/>
          <a:lstStyle/>
          <a:p>
            <a:endParaRPr lang="el-GR"/>
          </a:p>
        </p:txBody>
      </p:sp>
      <p:sp>
        <p:nvSpPr>
          <p:cNvPr id="16" name="Rectangle 3"/>
          <p:cNvSpPr txBox="1">
            <a:spLocks noChangeArrowheads="1"/>
          </p:cNvSpPr>
          <p:nvPr/>
        </p:nvSpPr>
        <p:spPr bwMode="auto">
          <a:xfrm>
            <a:off x="3481380" y="4929198"/>
            <a:ext cx="3071834" cy="35719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spcBef>
                <a:spcPct val="20000"/>
              </a:spcBef>
            </a:pPr>
            <a:r>
              <a:rPr lang="en-US" sz="1800" i="1" kern="0" dirty="0">
                <a:solidFill>
                  <a:srgbClr val="C00000"/>
                </a:solidFill>
                <a:latin typeface="+mn-lt"/>
                <a:cs typeface="+mn-cs"/>
              </a:rPr>
              <a:t>Luca </a:t>
            </a:r>
            <a:r>
              <a:rPr lang="en-US" sz="1800" i="1" kern="0" dirty="0" err="1">
                <a:solidFill>
                  <a:srgbClr val="C00000"/>
                </a:solidFill>
                <a:latin typeface="+mn-lt"/>
                <a:cs typeface="+mn-cs"/>
              </a:rPr>
              <a:t>Mencaglia</a:t>
            </a:r>
            <a:endParaRPr kumimoji="0" lang="el-GR" sz="1800" b="0" u="none" strike="noStrike" kern="0" cap="none" spc="0" normalizeH="0" baseline="0" noProof="0" dirty="0">
              <a:ln>
                <a:noFill/>
              </a:ln>
              <a:solidFill>
                <a:srgbClr val="C00000"/>
              </a:solidFill>
              <a:effectLst/>
              <a:uLnTx/>
              <a:uFillTx/>
              <a:latin typeface="+mn-lt"/>
              <a:ea typeface="+mn-ea"/>
              <a:cs typeface="+mn-cs"/>
            </a:endParaRPr>
          </a:p>
        </p:txBody>
      </p:sp>
      <p:sp>
        <p:nvSpPr>
          <p:cNvPr id="21" name="20 - Ορθογώνιο"/>
          <p:cNvSpPr/>
          <p:nvPr/>
        </p:nvSpPr>
        <p:spPr>
          <a:xfrm>
            <a:off x="1214414" y="1848327"/>
            <a:ext cx="6858048" cy="1723549"/>
          </a:xfrm>
          <a:prstGeom prst="rect">
            <a:avLst/>
          </a:prstGeom>
        </p:spPr>
        <p:txBody>
          <a:bodyPr wrap="square">
            <a:spAutoFit/>
          </a:bodyPr>
          <a:lstStyle/>
          <a:p>
            <a:pPr marL="180975" indent="-180975" algn="ctr">
              <a:spcBef>
                <a:spcPts val="600"/>
              </a:spcBef>
              <a:spcAft>
                <a:spcPts val="600"/>
              </a:spcAft>
              <a:buFont typeface="Arial" pitchFamily="34" charset="0"/>
              <a:buChar char="•"/>
            </a:pPr>
            <a:r>
              <a:rPr lang="en-US" i="1" dirty="0">
                <a:solidFill>
                  <a:srgbClr val="0A3FB6"/>
                </a:solidFill>
              </a:rPr>
              <a:t>“There is no doubt that Hysteroscopy is a technological and conceptual evolving technique”</a:t>
            </a:r>
          </a:p>
          <a:p>
            <a:pPr marL="180975" indent="-180975" algn="ctr">
              <a:spcBef>
                <a:spcPts val="600"/>
              </a:spcBef>
              <a:spcAft>
                <a:spcPts val="600"/>
              </a:spcAft>
              <a:buFont typeface="Arial" pitchFamily="34" charset="0"/>
              <a:buChar char="•"/>
            </a:pPr>
            <a:r>
              <a:rPr lang="en-US" i="1" dirty="0">
                <a:solidFill>
                  <a:srgbClr val="0A3FB6"/>
                </a:solidFill>
              </a:rPr>
              <a:t>“I suggest to young </a:t>
            </a:r>
            <a:r>
              <a:rPr lang="en-US" i="1" dirty="0" err="1">
                <a:solidFill>
                  <a:srgbClr val="0A3FB6"/>
                </a:solidFill>
              </a:rPr>
              <a:t>gynaecologists</a:t>
            </a:r>
            <a:r>
              <a:rPr lang="en-US" i="1" dirty="0">
                <a:solidFill>
                  <a:srgbClr val="0A3FB6"/>
                </a:solidFill>
              </a:rPr>
              <a:t> to learn, as soon as possible, the diagnostic hysteroscopy”</a:t>
            </a:r>
            <a:endParaRPr lang="el-GR" dirty="0"/>
          </a:p>
        </p:txBody>
      </p:sp>
      <p:pic>
        <p:nvPicPr>
          <p:cNvPr id="22" name="Picture 10" descr="Αποτέλεσμα εικόνας για luca mencaglia"/>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14348" y="4000504"/>
            <a:ext cx="2000264" cy="2000264"/>
          </a:xfrm>
          <a:prstGeom prst="rect">
            <a:avLst/>
          </a:prstGeom>
          <a:noFill/>
        </p:spPr>
      </p:pic>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6" name="Rectangle 8"/>
          <p:cNvSpPr>
            <a:spLocks noChangeArrowheads="1"/>
          </p:cNvSpPr>
          <p:nvPr/>
        </p:nvSpPr>
        <p:spPr bwMode="auto">
          <a:xfrm>
            <a:off x="4500562" y="3643314"/>
            <a:ext cx="4895850" cy="431800"/>
          </a:xfrm>
          <a:prstGeom prst="rect">
            <a:avLst/>
          </a:prstGeom>
          <a:noFill/>
          <a:ln w="9525">
            <a:noFill/>
            <a:miter lim="800000"/>
            <a:headEnd/>
            <a:tailEnd/>
          </a:ln>
        </p:spPr>
        <p:txBody>
          <a:bodyPr/>
          <a:lstStyle/>
          <a:p>
            <a:pPr marL="355600" indent="-355600">
              <a:spcBef>
                <a:spcPct val="25000"/>
              </a:spcBef>
              <a:spcAft>
                <a:spcPct val="25000"/>
              </a:spcAft>
            </a:pPr>
            <a:endParaRPr lang="en-US" sz="2000" dirty="0">
              <a:solidFill>
                <a:srgbClr val="CC0000"/>
              </a:solidFill>
            </a:endParaRPr>
          </a:p>
        </p:txBody>
      </p:sp>
      <p:sp>
        <p:nvSpPr>
          <p:cNvPr id="13" name="Rectangle 5"/>
          <p:cNvSpPr>
            <a:spLocks noChangeArrowheads="1"/>
          </p:cNvSpPr>
          <p:nvPr/>
        </p:nvSpPr>
        <p:spPr bwMode="auto">
          <a:xfrm>
            <a:off x="685800" y="533400"/>
            <a:ext cx="7467600" cy="381000"/>
          </a:xfrm>
          <a:prstGeom prst="rect">
            <a:avLst/>
          </a:prstGeom>
          <a:noFill/>
          <a:ln w="9525">
            <a:noFill/>
            <a:miter lim="800000"/>
            <a:headEnd/>
            <a:tailEnd/>
          </a:ln>
        </p:spPr>
        <p:txBody>
          <a:bodyPr anchor="ctr"/>
          <a:lstStyle/>
          <a:p>
            <a:pPr algn="r"/>
            <a:r>
              <a:rPr lang="el-GR" dirty="0" err="1"/>
              <a:t>Υστεροσκόπηση</a:t>
            </a:r>
            <a:endParaRPr lang="el-GR" dirty="0">
              <a:solidFill>
                <a:schemeClr val="tx2"/>
              </a:solidFill>
              <a:latin typeface="Cambria" pitchFamily="18" charset="0"/>
            </a:endParaRPr>
          </a:p>
        </p:txBody>
      </p:sp>
      <p:sp>
        <p:nvSpPr>
          <p:cNvPr id="14" name="Rectangle 11"/>
          <p:cNvSpPr>
            <a:spLocks noChangeArrowheads="1"/>
          </p:cNvSpPr>
          <p:nvPr/>
        </p:nvSpPr>
        <p:spPr bwMode="auto">
          <a:xfrm>
            <a:off x="695325" y="1038212"/>
            <a:ext cx="7467600" cy="457200"/>
          </a:xfrm>
          <a:prstGeom prst="rect">
            <a:avLst/>
          </a:prstGeom>
          <a:noFill/>
          <a:ln w="9525">
            <a:noFill/>
            <a:miter lim="800000"/>
            <a:headEnd/>
            <a:tailEnd/>
          </a:ln>
        </p:spPr>
        <p:txBody>
          <a:bodyPr anchor="ctr"/>
          <a:lstStyle/>
          <a:p>
            <a:pPr algn="r"/>
            <a:r>
              <a:rPr lang="el-GR" sz="2000" i="1" dirty="0">
                <a:solidFill>
                  <a:srgbClr val="CC3300"/>
                </a:solidFill>
                <a:latin typeface="Cambria" pitchFamily="18" charset="0"/>
              </a:rPr>
              <a:t>Απόψεις  </a:t>
            </a:r>
            <a:r>
              <a:rPr lang="el-GR" sz="2000" i="1" dirty="0" err="1">
                <a:solidFill>
                  <a:srgbClr val="CC3300"/>
                </a:solidFill>
                <a:latin typeface="Cambria" pitchFamily="18" charset="0"/>
              </a:rPr>
              <a:t>Υστεροσκόπων</a:t>
            </a:r>
            <a:endParaRPr lang="el-GR" sz="2000" i="1" dirty="0">
              <a:solidFill>
                <a:srgbClr val="CC3300"/>
              </a:solidFill>
              <a:latin typeface="Cambria" pitchFamily="18" charset="0"/>
            </a:endParaRPr>
          </a:p>
        </p:txBody>
      </p:sp>
      <p:sp>
        <p:nvSpPr>
          <p:cNvPr id="15" name="Rectangle 3"/>
          <p:cNvSpPr txBox="1">
            <a:spLocks noChangeArrowheads="1"/>
          </p:cNvSpPr>
          <p:nvPr/>
        </p:nvSpPr>
        <p:spPr bwMode="auto">
          <a:xfrm>
            <a:off x="2143108" y="5500702"/>
            <a:ext cx="3990975" cy="64294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r">
              <a:spcBef>
                <a:spcPct val="20000"/>
              </a:spcBef>
            </a:pPr>
            <a:r>
              <a:rPr kumimoji="0" lang="en-US" sz="1800" b="0" i="1" u="none" strike="noStrike" kern="0" cap="none" spc="0" normalizeH="0" baseline="0" noProof="0" dirty="0">
                <a:ln>
                  <a:noFill/>
                </a:ln>
                <a:solidFill>
                  <a:srgbClr val="082F86"/>
                </a:solidFill>
                <a:effectLst/>
                <a:uLnTx/>
                <a:uFillTx/>
                <a:latin typeface="+mn-lt"/>
                <a:ea typeface="+mn-ea"/>
                <a:cs typeface="+mn-cs"/>
              </a:rPr>
              <a:t>HYS… </a:t>
            </a:r>
            <a:r>
              <a:rPr kumimoji="0" lang="en-US" sz="1800" b="0" i="1" u="none" strike="noStrike" kern="0" cap="none" spc="0" normalizeH="0" baseline="0" noProof="0" dirty="0" err="1">
                <a:ln>
                  <a:noFill/>
                </a:ln>
                <a:solidFill>
                  <a:srgbClr val="082F86"/>
                </a:solidFill>
                <a:effectLst/>
                <a:uLnTx/>
                <a:uFillTx/>
                <a:latin typeface="+mn-lt"/>
                <a:ea typeface="+mn-ea"/>
                <a:cs typeface="+mn-cs"/>
              </a:rPr>
              <a:t>Pantaleoni</a:t>
            </a:r>
            <a:r>
              <a:rPr kumimoji="0" lang="en-US" sz="1800" b="0" i="1" u="none" strike="noStrike" kern="0" cap="none" spc="0" normalizeH="0" baseline="0" noProof="0" dirty="0">
                <a:ln>
                  <a:noFill/>
                </a:ln>
                <a:solidFill>
                  <a:srgbClr val="082F86"/>
                </a:solidFill>
                <a:effectLst/>
                <a:uLnTx/>
                <a:uFillTx/>
                <a:latin typeface="+mn-lt"/>
                <a:ea typeface="+mn-ea"/>
                <a:cs typeface="+mn-cs"/>
              </a:rPr>
              <a:t>… </a:t>
            </a:r>
            <a:r>
              <a:rPr kumimoji="0" lang="el-GR" sz="1800" b="0" i="1" u="none" strike="noStrike" kern="0" cap="none" spc="0" normalizeH="0" baseline="0" noProof="0" dirty="0">
                <a:ln>
                  <a:noFill/>
                </a:ln>
                <a:solidFill>
                  <a:srgbClr val="082F86"/>
                </a:solidFill>
                <a:effectLst/>
                <a:uLnTx/>
                <a:uFillTx/>
                <a:latin typeface="+mn-lt"/>
                <a:ea typeface="+mn-ea"/>
                <a:cs typeface="+mn-cs"/>
              </a:rPr>
              <a:t>Σήμερα</a:t>
            </a:r>
            <a:endParaRPr kumimoji="0" lang="el-GR" sz="1800" b="0" u="none" strike="noStrike" kern="0" cap="none" spc="0" normalizeH="0" baseline="0" noProof="0" dirty="0">
              <a:ln>
                <a:noFill/>
              </a:ln>
              <a:solidFill>
                <a:srgbClr val="C00000"/>
              </a:solidFill>
              <a:effectLst/>
              <a:uLnTx/>
              <a:uFillTx/>
              <a:latin typeface="+mn-lt"/>
              <a:ea typeface="+mn-ea"/>
              <a:cs typeface="+mn-cs"/>
            </a:endParaRPr>
          </a:p>
        </p:txBody>
      </p:sp>
      <p:sp>
        <p:nvSpPr>
          <p:cNvPr id="17" name="Line 7"/>
          <p:cNvSpPr>
            <a:spLocks noChangeShapeType="1"/>
          </p:cNvSpPr>
          <p:nvPr/>
        </p:nvSpPr>
        <p:spPr bwMode="auto">
          <a:xfrm>
            <a:off x="0" y="5454651"/>
            <a:ext cx="6119813" cy="0"/>
          </a:xfrm>
          <a:prstGeom prst="line">
            <a:avLst/>
          </a:prstGeom>
          <a:noFill/>
          <a:ln w="9525">
            <a:solidFill>
              <a:schemeClr val="tx1"/>
            </a:solidFill>
            <a:round/>
            <a:headEnd/>
            <a:tailEnd/>
          </a:ln>
        </p:spPr>
        <p:txBody>
          <a:bodyPr/>
          <a:lstStyle/>
          <a:p>
            <a:endParaRPr lang="el-GR"/>
          </a:p>
        </p:txBody>
      </p:sp>
      <p:sp>
        <p:nvSpPr>
          <p:cNvPr id="18" name="Line 8"/>
          <p:cNvSpPr>
            <a:spLocks noChangeShapeType="1"/>
          </p:cNvSpPr>
          <p:nvPr/>
        </p:nvSpPr>
        <p:spPr bwMode="auto">
          <a:xfrm flipV="1">
            <a:off x="215900" y="5381626"/>
            <a:ext cx="5688013" cy="1588"/>
          </a:xfrm>
          <a:prstGeom prst="line">
            <a:avLst/>
          </a:prstGeom>
          <a:noFill/>
          <a:ln w="28575">
            <a:solidFill>
              <a:schemeClr val="tx1"/>
            </a:solidFill>
            <a:round/>
            <a:headEnd/>
            <a:tailEnd/>
          </a:ln>
        </p:spPr>
        <p:txBody>
          <a:bodyPr/>
          <a:lstStyle/>
          <a:p>
            <a:endParaRPr lang="el-GR"/>
          </a:p>
        </p:txBody>
      </p:sp>
      <p:sp>
        <p:nvSpPr>
          <p:cNvPr id="19" name="Line 9"/>
          <p:cNvSpPr>
            <a:spLocks noChangeShapeType="1"/>
          </p:cNvSpPr>
          <p:nvPr/>
        </p:nvSpPr>
        <p:spPr bwMode="auto">
          <a:xfrm>
            <a:off x="1439863" y="1062038"/>
            <a:ext cx="6840538" cy="0"/>
          </a:xfrm>
          <a:prstGeom prst="line">
            <a:avLst/>
          </a:prstGeom>
          <a:noFill/>
          <a:ln w="9525">
            <a:solidFill>
              <a:schemeClr val="tx1"/>
            </a:solidFill>
            <a:round/>
            <a:headEnd/>
            <a:tailEnd/>
          </a:ln>
        </p:spPr>
        <p:txBody>
          <a:bodyPr/>
          <a:lstStyle/>
          <a:p>
            <a:endParaRPr lang="el-GR"/>
          </a:p>
        </p:txBody>
      </p:sp>
      <p:sp>
        <p:nvSpPr>
          <p:cNvPr id="20" name="Line 10"/>
          <p:cNvSpPr>
            <a:spLocks noChangeShapeType="1"/>
          </p:cNvSpPr>
          <p:nvPr/>
        </p:nvSpPr>
        <p:spPr bwMode="auto">
          <a:xfrm>
            <a:off x="1655763" y="990600"/>
            <a:ext cx="6840538" cy="0"/>
          </a:xfrm>
          <a:prstGeom prst="line">
            <a:avLst/>
          </a:prstGeom>
          <a:noFill/>
          <a:ln w="28575">
            <a:solidFill>
              <a:schemeClr val="tx1"/>
            </a:solidFill>
            <a:round/>
            <a:headEnd/>
            <a:tailEnd/>
          </a:ln>
        </p:spPr>
        <p:txBody>
          <a:bodyPr/>
          <a:lstStyle/>
          <a:p>
            <a:endParaRPr lang="el-GR"/>
          </a:p>
        </p:txBody>
      </p:sp>
      <p:sp>
        <p:nvSpPr>
          <p:cNvPr id="16" name="Rectangle 3"/>
          <p:cNvSpPr txBox="1">
            <a:spLocks noChangeArrowheads="1"/>
          </p:cNvSpPr>
          <p:nvPr/>
        </p:nvSpPr>
        <p:spPr bwMode="auto">
          <a:xfrm>
            <a:off x="3481380" y="4929198"/>
            <a:ext cx="3071834" cy="35719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spcBef>
                <a:spcPct val="20000"/>
              </a:spcBef>
            </a:pPr>
            <a:r>
              <a:rPr lang="en-US" sz="1800" i="1" kern="0" dirty="0">
                <a:solidFill>
                  <a:srgbClr val="C00000"/>
                </a:solidFill>
                <a:latin typeface="+mn-lt"/>
                <a:cs typeface="+mn-cs"/>
              </a:rPr>
              <a:t>Osama </a:t>
            </a:r>
            <a:r>
              <a:rPr lang="en-US" sz="1800" i="1" kern="0" dirty="0" err="1">
                <a:solidFill>
                  <a:srgbClr val="C00000"/>
                </a:solidFill>
                <a:latin typeface="+mn-lt"/>
                <a:cs typeface="+mn-cs"/>
              </a:rPr>
              <a:t>Shawki</a:t>
            </a:r>
            <a:endParaRPr kumimoji="0" lang="el-GR" sz="1800" b="0" u="none" strike="noStrike" kern="0" cap="none" spc="0" normalizeH="0" baseline="0" noProof="0" dirty="0">
              <a:ln>
                <a:noFill/>
              </a:ln>
              <a:solidFill>
                <a:srgbClr val="C00000"/>
              </a:solidFill>
              <a:effectLst/>
              <a:uLnTx/>
              <a:uFillTx/>
              <a:latin typeface="+mn-lt"/>
              <a:ea typeface="+mn-ea"/>
              <a:cs typeface="+mn-cs"/>
            </a:endParaRPr>
          </a:p>
        </p:txBody>
      </p:sp>
      <p:sp>
        <p:nvSpPr>
          <p:cNvPr id="21" name="20 - Ορθογώνιο"/>
          <p:cNvSpPr/>
          <p:nvPr/>
        </p:nvSpPr>
        <p:spPr>
          <a:xfrm>
            <a:off x="1214414" y="2312251"/>
            <a:ext cx="6858048" cy="830997"/>
          </a:xfrm>
          <a:prstGeom prst="rect">
            <a:avLst/>
          </a:prstGeom>
        </p:spPr>
        <p:txBody>
          <a:bodyPr wrap="square">
            <a:spAutoFit/>
          </a:bodyPr>
          <a:lstStyle/>
          <a:p>
            <a:pPr marL="180975" indent="-180975" algn="ctr">
              <a:spcBef>
                <a:spcPts val="600"/>
              </a:spcBef>
              <a:spcAft>
                <a:spcPts val="600"/>
              </a:spcAft>
              <a:buFont typeface="Arial" pitchFamily="34" charset="0"/>
              <a:buChar char="•"/>
            </a:pPr>
            <a:r>
              <a:rPr lang="en-US" i="1" dirty="0">
                <a:solidFill>
                  <a:srgbClr val="0A3FB6"/>
                </a:solidFill>
              </a:rPr>
              <a:t>“We are also the only specialty, still performing blind sampling”</a:t>
            </a:r>
          </a:p>
        </p:txBody>
      </p:sp>
      <p:pic>
        <p:nvPicPr>
          <p:cNvPr id="23" name="Picture 12" descr="Αποτέλεσμα εικόνας για osama shawki"/>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8596" y="3714752"/>
            <a:ext cx="2643206" cy="2643206"/>
          </a:xfrm>
          <a:prstGeom prst="rect">
            <a:avLst/>
          </a:prstGeom>
          <a:noFill/>
        </p:spPr>
      </p:pic>
    </p:spTree>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6" name="Rectangle 8"/>
          <p:cNvSpPr>
            <a:spLocks noChangeArrowheads="1"/>
          </p:cNvSpPr>
          <p:nvPr/>
        </p:nvSpPr>
        <p:spPr bwMode="auto">
          <a:xfrm>
            <a:off x="4500562" y="3643314"/>
            <a:ext cx="4895850" cy="431800"/>
          </a:xfrm>
          <a:prstGeom prst="rect">
            <a:avLst/>
          </a:prstGeom>
          <a:noFill/>
          <a:ln w="9525">
            <a:noFill/>
            <a:miter lim="800000"/>
            <a:headEnd/>
            <a:tailEnd/>
          </a:ln>
        </p:spPr>
        <p:txBody>
          <a:bodyPr/>
          <a:lstStyle/>
          <a:p>
            <a:pPr marL="355600" indent="-355600">
              <a:spcBef>
                <a:spcPct val="25000"/>
              </a:spcBef>
              <a:spcAft>
                <a:spcPct val="25000"/>
              </a:spcAft>
            </a:pPr>
            <a:endParaRPr lang="en-US" sz="2000" dirty="0">
              <a:solidFill>
                <a:srgbClr val="CC0000"/>
              </a:solidFill>
            </a:endParaRPr>
          </a:p>
        </p:txBody>
      </p:sp>
      <p:sp>
        <p:nvSpPr>
          <p:cNvPr id="13" name="Rectangle 5"/>
          <p:cNvSpPr>
            <a:spLocks noChangeArrowheads="1"/>
          </p:cNvSpPr>
          <p:nvPr/>
        </p:nvSpPr>
        <p:spPr bwMode="auto">
          <a:xfrm>
            <a:off x="685800" y="533400"/>
            <a:ext cx="7467600" cy="381000"/>
          </a:xfrm>
          <a:prstGeom prst="rect">
            <a:avLst/>
          </a:prstGeom>
          <a:noFill/>
          <a:ln w="9525">
            <a:noFill/>
            <a:miter lim="800000"/>
            <a:headEnd/>
            <a:tailEnd/>
          </a:ln>
        </p:spPr>
        <p:txBody>
          <a:bodyPr anchor="ctr"/>
          <a:lstStyle/>
          <a:p>
            <a:pPr algn="r"/>
            <a:r>
              <a:rPr lang="el-GR" dirty="0" err="1"/>
              <a:t>Υστεροσκόπηση</a:t>
            </a:r>
            <a:endParaRPr lang="el-GR" dirty="0">
              <a:solidFill>
                <a:schemeClr val="tx2"/>
              </a:solidFill>
              <a:latin typeface="Cambria" pitchFamily="18" charset="0"/>
            </a:endParaRPr>
          </a:p>
        </p:txBody>
      </p:sp>
      <p:sp>
        <p:nvSpPr>
          <p:cNvPr id="14" name="Rectangle 11"/>
          <p:cNvSpPr>
            <a:spLocks noChangeArrowheads="1"/>
          </p:cNvSpPr>
          <p:nvPr/>
        </p:nvSpPr>
        <p:spPr bwMode="auto">
          <a:xfrm>
            <a:off x="695325" y="1038212"/>
            <a:ext cx="7467600" cy="457200"/>
          </a:xfrm>
          <a:prstGeom prst="rect">
            <a:avLst/>
          </a:prstGeom>
          <a:noFill/>
          <a:ln w="9525">
            <a:noFill/>
            <a:miter lim="800000"/>
            <a:headEnd/>
            <a:tailEnd/>
          </a:ln>
        </p:spPr>
        <p:txBody>
          <a:bodyPr anchor="ctr"/>
          <a:lstStyle/>
          <a:p>
            <a:pPr algn="r"/>
            <a:r>
              <a:rPr lang="el-GR" sz="2000" i="1" dirty="0">
                <a:solidFill>
                  <a:srgbClr val="CC3300"/>
                </a:solidFill>
                <a:latin typeface="Cambria" pitchFamily="18" charset="0"/>
              </a:rPr>
              <a:t>Απόψεις  </a:t>
            </a:r>
            <a:r>
              <a:rPr lang="el-GR" sz="2000" i="1" dirty="0" err="1">
                <a:solidFill>
                  <a:srgbClr val="CC3300"/>
                </a:solidFill>
                <a:latin typeface="Cambria" pitchFamily="18" charset="0"/>
              </a:rPr>
              <a:t>Υστεροσκόπων</a:t>
            </a:r>
            <a:endParaRPr lang="el-GR" sz="2000" i="1" dirty="0">
              <a:solidFill>
                <a:srgbClr val="CC3300"/>
              </a:solidFill>
              <a:latin typeface="Cambria" pitchFamily="18" charset="0"/>
            </a:endParaRPr>
          </a:p>
        </p:txBody>
      </p:sp>
      <p:sp>
        <p:nvSpPr>
          <p:cNvPr id="15" name="Rectangle 3"/>
          <p:cNvSpPr txBox="1">
            <a:spLocks noChangeArrowheads="1"/>
          </p:cNvSpPr>
          <p:nvPr/>
        </p:nvSpPr>
        <p:spPr bwMode="auto">
          <a:xfrm>
            <a:off x="2143108" y="5500702"/>
            <a:ext cx="3990975" cy="64294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r">
              <a:spcBef>
                <a:spcPct val="20000"/>
              </a:spcBef>
            </a:pPr>
            <a:r>
              <a:rPr kumimoji="0" lang="en-US" sz="1800" b="0" i="1" u="none" strike="noStrike" kern="0" cap="none" spc="0" normalizeH="0" baseline="0" noProof="0" dirty="0">
                <a:ln>
                  <a:noFill/>
                </a:ln>
                <a:solidFill>
                  <a:srgbClr val="082F86"/>
                </a:solidFill>
                <a:effectLst/>
                <a:uLnTx/>
                <a:uFillTx/>
                <a:latin typeface="+mn-lt"/>
                <a:ea typeface="+mn-ea"/>
                <a:cs typeface="+mn-cs"/>
              </a:rPr>
              <a:t>HYS… </a:t>
            </a:r>
            <a:r>
              <a:rPr kumimoji="0" lang="en-US" sz="1800" b="0" i="1" u="none" strike="noStrike" kern="0" cap="none" spc="0" normalizeH="0" baseline="0" noProof="0" dirty="0" err="1">
                <a:ln>
                  <a:noFill/>
                </a:ln>
                <a:solidFill>
                  <a:srgbClr val="082F86"/>
                </a:solidFill>
                <a:effectLst/>
                <a:uLnTx/>
                <a:uFillTx/>
                <a:latin typeface="+mn-lt"/>
                <a:ea typeface="+mn-ea"/>
                <a:cs typeface="+mn-cs"/>
              </a:rPr>
              <a:t>Pantaleoni</a:t>
            </a:r>
            <a:r>
              <a:rPr kumimoji="0" lang="en-US" sz="1800" b="0" i="1" u="none" strike="noStrike" kern="0" cap="none" spc="0" normalizeH="0" baseline="0" noProof="0" dirty="0">
                <a:ln>
                  <a:noFill/>
                </a:ln>
                <a:solidFill>
                  <a:srgbClr val="082F86"/>
                </a:solidFill>
                <a:effectLst/>
                <a:uLnTx/>
                <a:uFillTx/>
                <a:latin typeface="+mn-lt"/>
                <a:ea typeface="+mn-ea"/>
                <a:cs typeface="+mn-cs"/>
              </a:rPr>
              <a:t>… </a:t>
            </a:r>
            <a:r>
              <a:rPr kumimoji="0" lang="el-GR" sz="1800" b="0" i="1" u="none" strike="noStrike" kern="0" cap="none" spc="0" normalizeH="0" baseline="0" noProof="0" dirty="0">
                <a:ln>
                  <a:noFill/>
                </a:ln>
                <a:solidFill>
                  <a:srgbClr val="082F86"/>
                </a:solidFill>
                <a:effectLst/>
                <a:uLnTx/>
                <a:uFillTx/>
                <a:latin typeface="+mn-lt"/>
                <a:ea typeface="+mn-ea"/>
                <a:cs typeface="+mn-cs"/>
              </a:rPr>
              <a:t>Σήμερα</a:t>
            </a:r>
            <a:endParaRPr kumimoji="0" lang="el-GR" sz="1800" b="0" u="none" strike="noStrike" kern="0" cap="none" spc="0" normalizeH="0" baseline="0" noProof="0" dirty="0">
              <a:ln>
                <a:noFill/>
              </a:ln>
              <a:solidFill>
                <a:srgbClr val="C00000"/>
              </a:solidFill>
              <a:effectLst/>
              <a:uLnTx/>
              <a:uFillTx/>
              <a:latin typeface="+mn-lt"/>
              <a:ea typeface="+mn-ea"/>
              <a:cs typeface="+mn-cs"/>
            </a:endParaRPr>
          </a:p>
        </p:txBody>
      </p:sp>
      <p:sp>
        <p:nvSpPr>
          <p:cNvPr id="17" name="Line 7"/>
          <p:cNvSpPr>
            <a:spLocks noChangeShapeType="1"/>
          </p:cNvSpPr>
          <p:nvPr/>
        </p:nvSpPr>
        <p:spPr bwMode="auto">
          <a:xfrm>
            <a:off x="0" y="5454651"/>
            <a:ext cx="6119813" cy="0"/>
          </a:xfrm>
          <a:prstGeom prst="line">
            <a:avLst/>
          </a:prstGeom>
          <a:noFill/>
          <a:ln w="9525">
            <a:solidFill>
              <a:schemeClr val="tx1"/>
            </a:solidFill>
            <a:round/>
            <a:headEnd/>
            <a:tailEnd/>
          </a:ln>
        </p:spPr>
        <p:txBody>
          <a:bodyPr/>
          <a:lstStyle/>
          <a:p>
            <a:endParaRPr lang="el-GR"/>
          </a:p>
        </p:txBody>
      </p:sp>
      <p:sp>
        <p:nvSpPr>
          <p:cNvPr id="18" name="Line 8"/>
          <p:cNvSpPr>
            <a:spLocks noChangeShapeType="1"/>
          </p:cNvSpPr>
          <p:nvPr/>
        </p:nvSpPr>
        <p:spPr bwMode="auto">
          <a:xfrm flipV="1">
            <a:off x="215900" y="5381626"/>
            <a:ext cx="5688013" cy="1588"/>
          </a:xfrm>
          <a:prstGeom prst="line">
            <a:avLst/>
          </a:prstGeom>
          <a:noFill/>
          <a:ln w="28575">
            <a:solidFill>
              <a:schemeClr val="tx1"/>
            </a:solidFill>
            <a:round/>
            <a:headEnd/>
            <a:tailEnd/>
          </a:ln>
        </p:spPr>
        <p:txBody>
          <a:bodyPr/>
          <a:lstStyle/>
          <a:p>
            <a:endParaRPr lang="el-GR"/>
          </a:p>
        </p:txBody>
      </p:sp>
      <p:sp>
        <p:nvSpPr>
          <p:cNvPr id="19" name="Line 9"/>
          <p:cNvSpPr>
            <a:spLocks noChangeShapeType="1"/>
          </p:cNvSpPr>
          <p:nvPr/>
        </p:nvSpPr>
        <p:spPr bwMode="auto">
          <a:xfrm>
            <a:off x="1439863" y="1062038"/>
            <a:ext cx="6840538" cy="0"/>
          </a:xfrm>
          <a:prstGeom prst="line">
            <a:avLst/>
          </a:prstGeom>
          <a:noFill/>
          <a:ln w="9525">
            <a:solidFill>
              <a:schemeClr val="tx1"/>
            </a:solidFill>
            <a:round/>
            <a:headEnd/>
            <a:tailEnd/>
          </a:ln>
        </p:spPr>
        <p:txBody>
          <a:bodyPr/>
          <a:lstStyle/>
          <a:p>
            <a:endParaRPr lang="el-GR"/>
          </a:p>
        </p:txBody>
      </p:sp>
      <p:sp>
        <p:nvSpPr>
          <p:cNvPr id="20" name="Line 10"/>
          <p:cNvSpPr>
            <a:spLocks noChangeShapeType="1"/>
          </p:cNvSpPr>
          <p:nvPr/>
        </p:nvSpPr>
        <p:spPr bwMode="auto">
          <a:xfrm>
            <a:off x="1655763" y="990600"/>
            <a:ext cx="6840538" cy="0"/>
          </a:xfrm>
          <a:prstGeom prst="line">
            <a:avLst/>
          </a:prstGeom>
          <a:noFill/>
          <a:ln w="28575">
            <a:solidFill>
              <a:schemeClr val="tx1"/>
            </a:solidFill>
            <a:round/>
            <a:headEnd/>
            <a:tailEnd/>
          </a:ln>
        </p:spPr>
        <p:txBody>
          <a:bodyPr/>
          <a:lstStyle/>
          <a:p>
            <a:endParaRPr lang="el-GR"/>
          </a:p>
        </p:txBody>
      </p:sp>
      <p:sp>
        <p:nvSpPr>
          <p:cNvPr id="16" name="Rectangle 3"/>
          <p:cNvSpPr txBox="1">
            <a:spLocks noChangeArrowheads="1"/>
          </p:cNvSpPr>
          <p:nvPr/>
        </p:nvSpPr>
        <p:spPr bwMode="auto">
          <a:xfrm>
            <a:off x="3481380" y="4929198"/>
            <a:ext cx="3071834" cy="35719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spcBef>
                <a:spcPct val="20000"/>
              </a:spcBef>
            </a:pPr>
            <a:r>
              <a:rPr lang="en-US" sz="1800" i="1" kern="0" dirty="0">
                <a:solidFill>
                  <a:srgbClr val="C00000"/>
                </a:solidFill>
                <a:latin typeface="+mn-lt"/>
                <a:cs typeface="+mn-cs"/>
              </a:rPr>
              <a:t>Stefano </a:t>
            </a:r>
            <a:r>
              <a:rPr lang="en-US" sz="1800" i="1" kern="0" dirty="0" err="1">
                <a:solidFill>
                  <a:srgbClr val="C00000"/>
                </a:solidFill>
                <a:latin typeface="+mn-lt"/>
                <a:cs typeface="+mn-cs"/>
              </a:rPr>
              <a:t>Bettocchi</a:t>
            </a:r>
            <a:endParaRPr kumimoji="0" lang="el-GR" sz="1800" b="0" u="none" strike="noStrike" kern="0" cap="none" spc="0" normalizeH="0" baseline="0" noProof="0" dirty="0">
              <a:ln>
                <a:noFill/>
              </a:ln>
              <a:solidFill>
                <a:srgbClr val="C00000"/>
              </a:solidFill>
              <a:effectLst/>
              <a:uLnTx/>
              <a:uFillTx/>
              <a:latin typeface="+mn-lt"/>
              <a:ea typeface="+mn-ea"/>
              <a:cs typeface="+mn-cs"/>
            </a:endParaRPr>
          </a:p>
        </p:txBody>
      </p:sp>
      <p:sp>
        <p:nvSpPr>
          <p:cNvPr id="21" name="20 - Ορθογώνιο"/>
          <p:cNvSpPr/>
          <p:nvPr/>
        </p:nvSpPr>
        <p:spPr>
          <a:xfrm>
            <a:off x="1357290" y="1928518"/>
            <a:ext cx="6858048" cy="2000548"/>
          </a:xfrm>
          <a:prstGeom prst="rect">
            <a:avLst/>
          </a:prstGeom>
        </p:spPr>
        <p:txBody>
          <a:bodyPr wrap="square">
            <a:spAutoFit/>
          </a:bodyPr>
          <a:lstStyle/>
          <a:p>
            <a:pPr marL="180975" indent="-180975" algn="ctr">
              <a:spcBef>
                <a:spcPts val="600"/>
              </a:spcBef>
              <a:spcAft>
                <a:spcPts val="600"/>
              </a:spcAft>
              <a:buFont typeface="Arial" pitchFamily="34" charset="0"/>
              <a:buChar char="•"/>
            </a:pPr>
            <a:r>
              <a:rPr lang="en-US" i="1" dirty="0">
                <a:solidFill>
                  <a:srgbClr val="0A3FB6"/>
                </a:solidFill>
              </a:rPr>
              <a:t>“</a:t>
            </a:r>
            <a:r>
              <a:rPr lang="en-US" sz="2800" b="1" i="1" dirty="0">
                <a:solidFill>
                  <a:srgbClr val="0A3FB6"/>
                </a:solidFill>
              </a:rPr>
              <a:t>Our mission is innovation!</a:t>
            </a:r>
            <a:br>
              <a:rPr lang="en-US" i="1" dirty="0">
                <a:solidFill>
                  <a:srgbClr val="0A3FB6"/>
                </a:solidFill>
              </a:rPr>
            </a:br>
            <a:r>
              <a:rPr lang="en-US" i="1" dirty="0">
                <a:solidFill>
                  <a:srgbClr val="0A3FB6"/>
                </a:solidFill>
              </a:rPr>
              <a:t>To develop not only technology but also techniques in order to create procedures easier to be performed even by inexperienced gynecologists and less traumatic for the patients”</a:t>
            </a:r>
          </a:p>
        </p:txBody>
      </p:sp>
      <p:pic>
        <p:nvPicPr>
          <p:cNvPr id="22" name="Picture 10" descr="bettocchi"/>
          <p:cNvPicPr>
            <a:picLocks noChangeAspect="1" noChangeArrowheads="1"/>
          </p:cNvPicPr>
          <p:nvPr/>
        </p:nvPicPr>
        <p:blipFill>
          <a:blip r:embed="rId2" cstate="print"/>
          <a:srcRect/>
          <a:stretch>
            <a:fillRect/>
          </a:stretch>
        </p:blipFill>
        <p:spPr bwMode="auto">
          <a:xfrm>
            <a:off x="428597" y="3918940"/>
            <a:ext cx="2286015" cy="2296141"/>
          </a:xfrm>
          <a:prstGeom prst="rect">
            <a:avLst/>
          </a:prstGeom>
          <a:noFill/>
          <a:ln w="9525">
            <a:noFill/>
            <a:miter lim="800000"/>
            <a:headEnd/>
            <a:tailEnd/>
          </a:ln>
        </p:spPr>
      </p:pic>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6" name="Rectangle 8"/>
          <p:cNvSpPr>
            <a:spLocks noChangeArrowheads="1"/>
          </p:cNvSpPr>
          <p:nvPr/>
        </p:nvSpPr>
        <p:spPr bwMode="auto">
          <a:xfrm>
            <a:off x="4500562" y="3643314"/>
            <a:ext cx="4895850" cy="431800"/>
          </a:xfrm>
          <a:prstGeom prst="rect">
            <a:avLst/>
          </a:prstGeom>
          <a:noFill/>
          <a:ln w="9525">
            <a:noFill/>
            <a:miter lim="800000"/>
            <a:headEnd/>
            <a:tailEnd/>
          </a:ln>
        </p:spPr>
        <p:txBody>
          <a:bodyPr/>
          <a:lstStyle/>
          <a:p>
            <a:pPr marL="355600" indent="-355600">
              <a:spcBef>
                <a:spcPct val="25000"/>
              </a:spcBef>
              <a:spcAft>
                <a:spcPct val="25000"/>
              </a:spcAft>
            </a:pPr>
            <a:endParaRPr lang="en-US" sz="2000" dirty="0">
              <a:solidFill>
                <a:srgbClr val="CC0000"/>
              </a:solidFill>
            </a:endParaRPr>
          </a:p>
        </p:txBody>
      </p:sp>
      <p:sp>
        <p:nvSpPr>
          <p:cNvPr id="13" name="Rectangle 5"/>
          <p:cNvSpPr>
            <a:spLocks noChangeArrowheads="1"/>
          </p:cNvSpPr>
          <p:nvPr/>
        </p:nvSpPr>
        <p:spPr bwMode="auto">
          <a:xfrm>
            <a:off x="685800" y="533400"/>
            <a:ext cx="7467600" cy="381000"/>
          </a:xfrm>
          <a:prstGeom prst="rect">
            <a:avLst/>
          </a:prstGeom>
          <a:noFill/>
          <a:ln w="9525">
            <a:noFill/>
            <a:miter lim="800000"/>
            <a:headEnd/>
            <a:tailEnd/>
          </a:ln>
        </p:spPr>
        <p:txBody>
          <a:bodyPr anchor="ctr"/>
          <a:lstStyle/>
          <a:p>
            <a:pPr algn="r"/>
            <a:r>
              <a:rPr lang="el-GR" dirty="0" err="1"/>
              <a:t>Υστεροσκόπηση</a:t>
            </a:r>
            <a:endParaRPr lang="el-GR" dirty="0">
              <a:solidFill>
                <a:schemeClr val="tx2"/>
              </a:solidFill>
              <a:latin typeface="Cambria" pitchFamily="18" charset="0"/>
            </a:endParaRPr>
          </a:p>
        </p:txBody>
      </p:sp>
      <p:sp>
        <p:nvSpPr>
          <p:cNvPr id="14" name="Rectangle 11"/>
          <p:cNvSpPr>
            <a:spLocks noChangeArrowheads="1"/>
          </p:cNvSpPr>
          <p:nvPr/>
        </p:nvSpPr>
        <p:spPr bwMode="auto">
          <a:xfrm>
            <a:off x="695325" y="1038212"/>
            <a:ext cx="7467600" cy="457200"/>
          </a:xfrm>
          <a:prstGeom prst="rect">
            <a:avLst/>
          </a:prstGeom>
          <a:noFill/>
          <a:ln w="9525">
            <a:noFill/>
            <a:miter lim="800000"/>
            <a:headEnd/>
            <a:tailEnd/>
          </a:ln>
        </p:spPr>
        <p:txBody>
          <a:bodyPr anchor="ctr"/>
          <a:lstStyle/>
          <a:p>
            <a:pPr algn="r"/>
            <a:r>
              <a:rPr lang="el-GR" sz="2000" i="1" dirty="0">
                <a:solidFill>
                  <a:srgbClr val="CC3300"/>
                </a:solidFill>
                <a:latin typeface="Cambria" pitchFamily="18" charset="0"/>
              </a:rPr>
              <a:t>Απόψεις  </a:t>
            </a:r>
            <a:r>
              <a:rPr lang="el-GR" sz="2000" i="1" dirty="0" err="1">
                <a:solidFill>
                  <a:srgbClr val="CC3300"/>
                </a:solidFill>
                <a:latin typeface="Cambria" pitchFamily="18" charset="0"/>
              </a:rPr>
              <a:t>Υστεροσκόπων</a:t>
            </a:r>
            <a:endParaRPr lang="el-GR" sz="2000" i="1" dirty="0">
              <a:solidFill>
                <a:srgbClr val="CC3300"/>
              </a:solidFill>
              <a:latin typeface="Cambria" pitchFamily="18" charset="0"/>
            </a:endParaRPr>
          </a:p>
        </p:txBody>
      </p:sp>
      <p:sp>
        <p:nvSpPr>
          <p:cNvPr id="15" name="Rectangle 3"/>
          <p:cNvSpPr txBox="1">
            <a:spLocks noChangeArrowheads="1"/>
          </p:cNvSpPr>
          <p:nvPr/>
        </p:nvSpPr>
        <p:spPr bwMode="auto">
          <a:xfrm>
            <a:off x="2143108" y="5500702"/>
            <a:ext cx="3990975" cy="64294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r">
              <a:spcBef>
                <a:spcPct val="20000"/>
              </a:spcBef>
            </a:pPr>
            <a:r>
              <a:rPr kumimoji="0" lang="en-US" sz="1800" b="0" i="1" u="none" strike="noStrike" kern="0" cap="none" spc="0" normalizeH="0" baseline="0" noProof="0" dirty="0">
                <a:ln>
                  <a:noFill/>
                </a:ln>
                <a:solidFill>
                  <a:srgbClr val="082F86"/>
                </a:solidFill>
                <a:effectLst/>
                <a:uLnTx/>
                <a:uFillTx/>
                <a:latin typeface="+mn-lt"/>
                <a:ea typeface="+mn-ea"/>
                <a:cs typeface="+mn-cs"/>
              </a:rPr>
              <a:t>HYS… </a:t>
            </a:r>
            <a:r>
              <a:rPr kumimoji="0" lang="en-US" sz="1800" b="0" i="1" u="none" strike="noStrike" kern="0" cap="none" spc="0" normalizeH="0" baseline="0" noProof="0" dirty="0" err="1">
                <a:ln>
                  <a:noFill/>
                </a:ln>
                <a:solidFill>
                  <a:srgbClr val="082F86"/>
                </a:solidFill>
                <a:effectLst/>
                <a:uLnTx/>
                <a:uFillTx/>
                <a:latin typeface="+mn-lt"/>
                <a:ea typeface="+mn-ea"/>
                <a:cs typeface="+mn-cs"/>
              </a:rPr>
              <a:t>Pantaleoni</a:t>
            </a:r>
            <a:r>
              <a:rPr kumimoji="0" lang="en-US" sz="1800" b="0" i="1" u="none" strike="noStrike" kern="0" cap="none" spc="0" normalizeH="0" baseline="0" noProof="0" dirty="0">
                <a:ln>
                  <a:noFill/>
                </a:ln>
                <a:solidFill>
                  <a:srgbClr val="082F86"/>
                </a:solidFill>
                <a:effectLst/>
                <a:uLnTx/>
                <a:uFillTx/>
                <a:latin typeface="+mn-lt"/>
                <a:ea typeface="+mn-ea"/>
                <a:cs typeface="+mn-cs"/>
              </a:rPr>
              <a:t>… </a:t>
            </a:r>
            <a:r>
              <a:rPr kumimoji="0" lang="el-GR" sz="1800" b="0" i="1" u="none" strike="noStrike" kern="0" cap="none" spc="0" normalizeH="0" baseline="0" noProof="0" dirty="0">
                <a:ln>
                  <a:noFill/>
                </a:ln>
                <a:solidFill>
                  <a:srgbClr val="082F86"/>
                </a:solidFill>
                <a:effectLst/>
                <a:uLnTx/>
                <a:uFillTx/>
                <a:latin typeface="+mn-lt"/>
                <a:ea typeface="+mn-ea"/>
                <a:cs typeface="+mn-cs"/>
              </a:rPr>
              <a:t>Σήμερα</a:t>
            </a:r>
            <a:endParaRPr kumimoji="0" lang="el-GR" sz="1800" b="0" u="none" strike="noStrike" kern="0" cap="none" spc="0" normalizeH="0" baseline="0" noProof="0" dirty="0">
              <a:ln>
                <a:noFill/>
              </a:ln>
              <a:solidFill>
                <a:srgbClr val="C00000"/>
              </a:solidFill>
              <a:effectLst/>
              <a:uLnTx/>
              <a:uFillTx/>
              <a:latin typeface="+mn-lt"/>
              <a:ea typeface="+mn-ea"/>
              <a:cs typeface="+mn-cs"/>
            </a:endParaRPr>
          </a:p>
        </p:txBody>
      </p:sp>
      <p:sp>
        <p:nvSpPr>
          <p:cNvPr id="17" name="Line 7"/>
          <p:cNvSpPr>
            <a:spLocks noChangeShapeType="1"/>
          </p:cNvSpPr>
          <p:nvPr/>
        </p:nvSpPr>
        <p:spPr bwMode="auto">
          <a:xfrm>
            <a:off x="0" y="5454651"/>
            <a:ext cx="6119813" cy="0"/>
          </a:xfrm>
          <a:prstGeom prst="line">
            <a:avLst/>
          </a:prstGeom>
          <a:noFill/>
          <a:ln w="9525">
            <a:solidFill>
              <a:schemeClr val="tx1"/>
            </a:solidFill>
            <a:round/>
            <a:headEnd/>
            <a:tailEnd/>
          </a:ln>
        </p:spPr>
        <p:txBody>
          <a:bodyPr/>
          <a:lstStyle/>
          <a:p>
            <a:endParaRPr lang="el-GR"/>
          </a:p>
        </p:txBody>
      </p:sp>
      <p:sp>
        <p:nvSpPr>
          <p:cNvPr id="18" name="Line 8"/>
          <p:cNvSpPr>
            <a:spLocks noChangeShapeType="1"/>
          </p:cNvSpPr>
          <p:nvPr/>
        </p:nvSpPr>
        <p:spPr bwMode="auto">
          <a:xfrm flipV="1">
            <a:off x="215900" y="5381626"/>
            <a:ext cx="5688013" cy="1588"/>
          </a:xfrm>
          <a:prstGeom prst="line">
            <a:avLst/>
          </a:prstGeom>
          <a:noFill/>
          <a:ln w="28575">
            <a:solidFill>
              <a:schemeClr val="tx1"/>
            </a:solidFill>
            <a:round/>
            <a:headEnd/>
            <a:tailEnd/>
          </a:ln>
        </p:spPr>
        <p:txBody>
          <a:bodyPr/>
          <a:lstStyle/>
          <a:p>
            <a:endParaRPr lang="el-GR"/>
          </a:p>
        </p:txBody>
      </p:sp>
      <p:sp>
        <p:nvSpPr>
          <p:cNvPr id="19" name="Line 9"/>
          <p:cNvSpPr>
            <a:spLocks noChangeShapeType="1"/>
          </p:cNvSpPr>
          <p:nvPr/>
        </p:nvSpPr>
        <p:spPr bwMode="auto">
          <a:xfrm>
            <a:off x="1439863" y="1062038"/>
            <a:ext cx="6840538" cy="0"/>
          </a:xfrm>
          <a:prstGeom prst="line">
            <a:avLst/>
          </a:prstGeom>
          <a:noFill/>
          <a:ln w="9525">
            <a:solidFill>
              <a:schemeClr val="tx1"/>
            </a:solidFill>
            <a:round/>
            <a:headEnd/>
            <a:tailEnd/>
          </a:ln>
        </p:spPr>
        <p:txBody>
          <a:bodyPr/>
          <a:lstStyle/>
          <a:p>
            <a:endParaRPr lang="el-GR"/>
          </a:p>
        </p:txBody>
      </p:sp>
      <p:sp>
        <p:nvSpPr>
          <p:cNvPr id="20" name="Line 10"/>
          <p:cNvSpPr>
            <a:spLocks noChangeShapeType="1"/>
          </p:cNvSpPr>
          <p:nvPr/>
        </p:nvSpPr>
        <p:spPr bwMode="auto">
          <a:xfrm>
            <a:off x="1655763" y="990600"/>
            <a:ext cx="6840538" cy="0"/>
          </a:xfrm>
          <a:prstGeom prst="line">
            <a:avLst/>
          </a:prstGeom>
          <a:noFill/>
          <a:ln w="28575">
            <a:solidFill>
              <a:schemeClr val="tx1"/>
            </a:solidFill>
            <a:round/>
            <a:headEnd/>
            <a:tailEnd/>
          </a:ln>
        </p:spPr>
        <p:txBody>
          <a:bodyPr/>
          <a:lstStyle/>
          <a:p>
            <a:endParaRPr lang="el-GR"/>
          </a:p>
        </p:txBody>
      </p:sp>
      <p:sp>
        <p:nvSpPr>
          <p:cNvPr id="16" name="Rectangle 3"/>
          <p:cNvSpPr txBox="1">
            <a:spLocks noChangeArrowheads="1"/>
          </p:cNvSpPr>
          <p:nvPr/>
        </p:nvSpPr>
        <p:spPr bwMode="auto">
          <a:xfrm>
            <a:off x="3481380" y="4929198"/>
            <a:ext cx="3071834" cy="35719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spcBef>
                <a:spcPct val="20000"/>
              </a:spcBef>
            </a:pPr>
            <a:r>
              <a:rPr lang="en-US" sz="1800" i="1" kern="0" noProof="0" dirty="0">
                <a:solidFill>
                  <a:srgbClr val="C00000"/>
                </a:solidFill>
                <a:latin typeface="+mn-lt"/>
                <a:cs typeface="+mn-cs"/>
              </a:rPr>
              <a:t>Giuseppe </a:t>
            </a:r>
            <a:r>
              <a:rPr lang="en-US" sz="1800" i="1" kern="0" noProof="0" dirty="0" err="1">
                <a:solidFill>
                  <a:srgbClr val="C00000"/>
                </a:solidFill>
                <a:latin typeface="+mn-lt"/>
                <a:cs typeface="+mn-cs"/>
              </a:rPr>
              <a:t>Bigatti</a:t>
            </a:r>
            <a:endParaRPr kumimoji="0" lang="el-GR" sz="1800" b="0" u="none" strike="noStrike" kern="0" cap="none" spc="0" normalizeH="0" baseline="0" noProof="0" dirty="0">
              <a:ln>
                <a:noFill/>
              </a:ln>
              <a:solidFill>
                <a:srgbClr val="C00000"/>
              </a:solidFill>
              <a:effectLst/>
              <a:uLnTx/>
              <a:uFillTx/>
              <a:latin typeface="+mn-lt"/>
              <a:ea typeface="+mn-ea"/>
              <a:cs typeface="+mn-cs"/>
            </a:endParaRPr>
          </a:p>
        </p:txBody>
      </p:sp>
      <p:sp>
        <p:nvSpPr>
          <p:cNvPr id="21" name="20 - Ορθογώνιο"/>
          <p:cNvSpPr/>
          <p:nvPr/>
        </p:nvSpPr>
        <p:spPr>
          <a:xfrm>
            <a:off x="1214414" y="1847198"/>
            <a:ext cx="6858048" cy="1938992"/>
          </a:xfrm>
          <a:prstGeom prst="rect">
            <a:avLst/>
          </a:prstGeom>
        </p:spPr>
        <p:txBody>
          <a:bodyPr wrap="square">
            <a:spAutoFit/>
          </a:bodyPr>
          <a:lstStyle/>
          <a:p>
            <a:pPr marL="180975" indent="-180975" algn="ctr">
              <a:spcBef>
                <a:spcPts val="600"/>
              </a:spcBef>
              <a:spcAft>
                <a:spcPts val="600"/>
              </a:spcAft>
              <a:buFont typeface="Arial" pitchFamily="34" charset="0"/>
              <a:buChar char="•"/>
            </a:pPr>
            <a:r>
              <a:rPr lang="en-US" i="1" dirty="0">
                <a:solidFill>
                  <a:srgbClr val="0A3FB6"/>
                </a:solidFill>
              </a:rPr>
              <a:t>“I believe that the future of operative hysteroscopy will be the Shaver technique. </a:t>
            </a:r>
            <a:br>
              <a:rPr lang="en-US" i="1" dirty="0">
                <a:solidFill>
                  <a:srgbClr val="0A3FB6"/>
                </a:solidFill>
              </a:rPr>
            </a:br>
            <a:r>
              <a:rPr lang="en-US" i="1" dirty="0">
                <a:solidFill>
                  <a:srgbClr val="0A3FB6"/>
                </a:solidFill>
              </a:rPr>
              <a:t>The Shaver is easy, safe, fast and very precise and therefore should be considered the golden standard for Operative Hysteroscopy”</a:t>
            </a:r>
          </a:p>
        </p:txBody>
      </p:sp>
      <p:pic>
        <p:nvPicPr>
          <p:cNvPr id="210946" name="Picture 2"/>
          <p:cNvPicPr>
            <a:picLocks noChangeAspect="1" noChangeArrowheads="1"/>
          </p:cNvPicPr>
          <p:nvPr/>
        </p:nvPicPr>
        <p:blipFill>
          <a:blip r:embed="rId2" cstate="print"/>
          <a:srcRect/>
          <a:stretch>
            <a:fillRect/>
          </a:stretch>
        </p:blipFill>
        <p:spPr bwMode="auto">
          <a:xfrm>
            <a:off x="857224" y="4143380"/>
            <a:ext cx="1976438" cy="1976438"/>
          </a:xfrm>
          <a:prstGeom prst="rect">
            <a:avLst/>
          </a:prstGeom>
          <a:noFill/>
          <a:ln w="9525">
            <a:noFill/>
            <a:miter lim="800000"/>
            <a:headEnd/>
            <a:tailEnd/>
          </a:ln>
          <a:effectLst/>
        </p:spPr>
      </p:pic>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6" name="Rectangle 8"/>
          <p:cNvSpPr>
            <a:spLocks noChangeArrowheads="1"/>
          </p:cNvSpPr>
          <p:nvPr/>
        </p:nvSpPr>
        <p:spPr bwMode="auto">
          <a:xfrm>
            <a:off x="4500562" y="3643314"/>
            <a:ext cx="4895850" cy="431800"/>
          </a:xfrm>
          <a:prstGeom prst="rect">
            <a:avLst/>
          </a:prstGeom>
          <a:noFill/>
          <a:ln w="9525">
            <a:noFill/>
            <a:miter lim="800000"/>
            <a:headEnd/>
            <a:tailEnd/>
          </a:ln>
        </p:spPr>
        <p:txBody>
          <a:bodyPr/>
          <a:lstStyle/>
          <a:p>
            <a:pPr marL="355600" indent="-355600">
              <a:spcBef>
                <a:spcPct val="25000"/>
              </a:spcBef>
              <a:spcAft>
                <a:spcPct val="25000"/>
              </a:spcAft>
            </a:pPr>
            <a:endParaRPr lang="en-US" sz="2000" dirty="0">
              <a:solidFill>
                <a:srgbClr val="CC0000"/>
              </a:solidFill>
            </a:endParaRPr>
          </a:p>
        </p:txBody>
      </p:sp>
      <p:sp>
        <p:nvSpPr>
          <p:cNvPr id="13" name="Rectangle 5"/>
          <p:cNvSpPr>
            <a:spLocks noChangeArrowheads="1"/>
          </p:cNvSpPr>
          <p:nvPr/>
        </p:nvSpPr>
        <p:spPr bwMode="auto">
          <a:xfrm>
            <a:off x="685800" y="533400"/>
            <a:ext cx="7467600" cy="381000"/>
          </a:xfrm>
          <a:prstGeom prst="rect">
            <a:avLst/>
          </a:prstGeom>
          <a:noFill/>
          <a:ln w="9525">
            <a:noFill/>
            <a:miter lim="800000"/>
            <a:headEnd/>
            <a:tailEnd/>
          </a:ln>
        </p:spPr>
        <p:txBody>
          <a:bodyPr anchor="ctr"/>
          <a:lstStyle/>
          <a:p>
            <a:pPr algn="r"/>
            <a:r>
              <a:rPr lang="el-GR" dirty="0" err="1"/>
              <a:t>Υστεροσκόπηση</a:t>
            </a:r>
            <a:endParaRPr lang="el-GR" dirty="0">
              <a:solidFill>
                <a:schemeClr val="tx2"/>
              </a:solidFill>
              <a:latin typeface="Cambria" pitchFamily="18" charset="0"/>
            </a:endParaRPr>
          </a:p>
        </p:txBody>
      </p:sp>
      <p:sp>
        <p:nvSpPr>
          <p:cNvPr id="14" name="Rectangle 11"/>
          <p:cNvSpPr>
            <a:spLocks noChangeArrowheads="1"/>
          </p:cNvSpPr>
          <p:nvPr/>
        </p:nvSpPr>
        <p:spPr bwMode="auto">
          <a:xfrm>
            <a:off x="695325" y="1038212"/>
            <a:ext cx="7467600" cy="457200"/>
          </a:xfrm>
          <a:prstGeom prst="rect">
            <a:avLst/>
          </a:prstGeom>
          <a:noFill/>
          <a:ln w="9525">
            <a:noFill/>
            <a:miter lim="800000"/>
            <a:headEnd/>
            <a:tailEnd/>
          </a:ln>
        </p:spPr>
        <p:txBody>
          <a:bodyPr anchor="ctr"/>
          <a:lstStyle/>
          <a:p>
            <a:pPr algn="r"/>
            <a:r>
              <a:rPr lang="el-GR" sz="2000" i="1" dirty="0">
                <a:solidFill>
                  <a:srgbClr val="CC3300"/>
                </a:solidFill>
                <a:latin typeface="Cambria" pitchFamily="18" charset="0"/>
              </a:rPr>
              <a:t>Συμπεράσματα</a:t>
            </a:r>
          </a:p>
        </p:txBody>
      </p:sp>
      <p:sp>
        <p:nvSpPr>
          <p:cNvPr id="15" name="Rectangle 3"/>
          <p:cNvSpPr txBox="1">
            <a:spLocks noChangeArrowheads="1"/>
          </p:cNvSpPr>
          <p:nvPr/>
        </p:nvSpPr>
        <p:spPr bwMode="auto">
          <a:xfrm>
            <a:off x="2143108" y="5500702"/>
            <a:ext cx="3990975" cy="64294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r">
              <a:spcBef>
                <a:spcPct val="20000"/>
              </a:spcBef>
            </a:pPr>
            <a:r>
              <a:rPr kumimoji="0" lang="en-US" sz="1800" b="0" i="1" u="none" strike="noStrike" kern="0" cap="none" spc="0" normalizeH="0" baseline="0" noProof="0" dirty="0">
                <a:ln>
                  <a:noFill/>
                </a:ln>
                <a:solidFill>
                  <a:srgbClr val="082F86"/>
                </a:solidFill>
                <a:effectLst/>
                <a:uLnTx/>
                <a:uFillTx/>
                <a:latin typeface="+mn-lt"/>
                <a:ea typeface="+mn-ea"/>
                <a:cs typeface="+mn-cs"/>
              </a:rPr>
              <a:t>HYS… </a:t>
            </a:r>
            <a:r>
              <a:rPr kumimoji="0" lang="en-US" sz="1800" b="0" i="1" u="none" strike="noStrike" kern="0" cap="none" spc="0" normalizeH="0" baseline="0" noProof="0" dirty="0" err="1">
                <a:ln>
                  <a:noFill/>
                </a:ln>
                <a:solidFill>
                  <a:srgbClr val="082F86"/>
                </a:solidFill>
                <a:effectLst/>
                <a:uLnTx/>
                <a:uFillTx/>
                <a:latin typeface="+mn-lt"/>
                <a:ea typeface="+mn-ea"/>
                <a:cs typeface="+mn-cs"/>
              </a:rPr>
              <a:t>Pantaleoni</a:t>
            </a:r>
            <a:r>
              <a:rPr kumimoji="0" lang="en-US" sz="1800" b="0" i="1" u="none" strike="noStrike" kern="0" cap="none" spc="0" normalizeH="0" baseline="0" noProof="0" dirty="0">
                <a:ln>
                  <a:noFill/>
                </a:ln>
                <a:solidFill>
                  <a:srgbClr val="082F86"/>
                </a:solidFill>
                <a:effectLst/>
                <a:uLnTx/>
                <a:uFillTx/>
                <a:latin typeface="+mn-lt"/>
                <a:ea typeface="+mn-ea"/>
                <a:cs typeface="+mn-cs"/>
              </a:rPr>
              <a:t>… </a:t>
            </a:r>
            <a:r>
              <a:rPr kumimoji="0" lang="el-GR" sz="1800" b="0" i="1" u="none" strike="noStrike" kern="0" cap="none" spc="0" normalizeH="0" baseline="0" noProof="0" dirty="0">
                <a:ln>
                  <a:noFill/>
                </a:ln>
                <a:solidFill>
                  <a:srgbClr val="082F86"/>
                </a:solidFill>
                <a:effectLst/>
                <a:uLnTx/>
                <a:uFillTx/>
                <a:latin typeface="+mn-lt"/>
                <a:ea typeface="+mn-ea"/>
                <a:cs typeface="+mn-cs"/>
              </a:rPr>
              <a:t>Σήμερα</a:t>
            </a:r>
            <a:endParaRPr kumimoji="0" lang="el-GR" sz="1800" b="0" u="none" strike="noStrike" kern="0" cap="none" spc="0" normalizeH="0" baseline="0" noProof="0" dirty="0">
              <a:ln>
                <a:noFill/>
              </a:ln>
              <a:solidFill>
                <a:srgbClr val="C00000"/>
              </a:solidFill>
              <a:effectLst/>
              <a:uLnTx/>
              <a:uFillTx/>
              <a:latin typeface="+mn-lt"/>
              <a:ea typeface="+mn-ea"/>
              <a:cs typeface="+mn-cs"/>
            </a:endParaRPr>
          </a:p>
        </p:txBody>
      </p:sp>
      <p:sp>
        <p:nvSpPr>
          <p:cNvPr id="17" name="Line 7"/>
          <p:cNvSpPr>
            <a:spLocks noChangeShapeType="1"/>
          </p:cNvSpPr>
          <p:nvPr/>
        </p:nvSpPr>
        <p:spPr bwMode="auto">
          <a:xfrm>
            <a:off x="0" y="5454651"/>
            <a:ext cx="6119813" cy="0"/>
          </a:xfrm>
          <a:prstGeom prst="line">
            <a:avLst/>
          </a:prstGeom>
          <a:noFill/>
          <a:ln w="9525">
            <a:solidFill>
              <a:schemeClr val="tx1"/>
            </a:solidFill>
            <a:round/>
            <a:headEnd/>
            <a:tailEnd/>
          </a:ln>
        </p:spPr>
        <p:txBody>
          <a:bodyPr/>
          <a:lstStyle/>
          <a:p>
            <a:endParaRPr lang="el-GR"/>
          </a:p>
        </p:txBody>
      </p:sp>
      <p:sp>
        <p:nvSpPr>
          <p:cNvPr id="18" name="Line 8"/>
          <p:cNvSpPr>
            <a:spLocks noChangeShapeType="1"/>
          </p:cNvSpPr>
          <p:nvPr/>
        </p:nvSpPr>
        <p:spPr bwMode="auto">
          <a:xfrm flipV="1">
            <a:off x="215900" y="5381626"/>
            <a:ext cx="5688013" cy="1588"/>
          </a:xfrm>
          <a:prstGeom prst="line">
            <a:avLst/>
          </a:prstGeom>
          <a:noFill/>
          <a:ln w="28575">
            <a:solidFill>
              <a:schemeClr val="tx1"/>
            </a:solidFill>
            <a:round/>
            <a:headEnd/>
            <a:tailEnd/>
          </a:ln>
        </p:spPr>
        <p:txBody>
          <a:bodyPr/>
          <a:lstStyle/>
          <a:p>
            <a:endParaRPr lang="el-GR"/>
          </a:p>
        </p:txBody>
      </p:sp>
      <p:sp>
        <p:nvSpPr>
          <p:cNvPr id="19" name="Line 9"/>
          <p:cNvSpPr>
            <a:spLocks noChangeShapeType="1"/>
          </p:cNvSpPr>
          <p:nvPr/>
        </p:nvSpPr>
        <p:spPr bwMode="auto">
          <a:xfrm>
            <a:off x="1439863" y="1062038"/>
            <a:ext cx="6840538" cy="0"/>
          </a:xfrm>
          <a:prstGeom prst="line">
            <a:avLst/>
          </a:prstGeom>
          <a:noFill/>
          <a:ln w="9525">
            <a:solidFill>
              <a:schemeClr val="tx1"/>
            </a:solidFill>
            <a:round/>
            <a:headEnd/>
            <a:tailEnd/>
          </a:ln>
        </p:spPr>
        <p:txBody>
          <a:bodyPr/>
          <a:lstStyle/>
          <a:p>
            <a:endParaRPr lang="el-GR"/>
          </a:p>
        </p:txBody>
      </p:sp>
      <p:sp>
        <p:nvSpPr>
          <p:cNvPr id="20" name="Line 10"/>
          <p:cNvSpPr>
            <a:spLocks noChangeShapeType="1"/>
          </p:cNvSpPr>
          <p:nvPr/>
        </p:nvSpPr>
        <p:spPr bwMode="auto">
          <a:xfrm>
            <a:off x="1655763" y="990600"/>
            <a:ext cx="6840538" cy="0"/>
          </a:xfrm>
          <a:prstGeom prst="line">
            <a:avLst/>
          </a:prstGeom>
          <a:noFill/>
          <a:ln w="28575">
            <a:solidFill>
              <a:schemeClr val="tx1"/>
            </a:solidFill>
            <a:round/>
            <a:headEnd/>
            <a:tailEnd/>
          </a:ln>
        </p:spPr>
        <p:txBody>
          <a:bodyPr/>
          <a:lstStyle/>
          <a:p>
            <a:endParaRPr lang="el-GR"/>
          </a:p>
        </p:txBody>
      </p:sp>
      <p:sp>
        <p:nvSpPr>
          <p:cNvPr id="21" name="20 - Ορθογώνιο"/>
          <p:cNvSpPr/>
          <p:nvPr/>
        </p:nvSpPr>
        <p:spPr>
          <a:xfrm>
            <a:off x="4214810" y="2857496"/>
            <a:ext cx="4214842" cy="830997"/>
          </a:xfrm>
          <a:prstGeom prst="rect">
            <a:avLst/>
          </a:prstGeom>
        </p:spPr>
        <p:txBody>
          <a:bodyPr wrap="square">
            <a:spAutoFit/>
          </a:bodyPr>
          <a:lstStyle/>
          <a:p>
            <a:pPr marL="180975" indent="-180975" algn="ctr">
              <a:spcBef>
                <a:spcPts val="600"/>
              </a:spcBef>
              <a:spcAft>
                <a:spcPts val="600"/>
              </a:spcAft>
              <a:buFont typeface="Arial" pitchFamily="34" charset="0"/>
              <a:buChar char="•"/>
            </a:pPr>
            <a:r>
              <a:rPr lang="en-US" i="1" dirty="0">
                <a:solidFill>
                  <a:srgbClr val="0A3FB6"/>
                </a:solidFill>
              </a:rPr>
              <a:t>“</a:t>
            </a:r>
            <a:r>
              <a:rPr lang="el-GR" i="1" dirty="0">
                <a:solidFill>
                  <a:srgbClr val="0A3FB6"/>
                </a:solidFill>
              </a:rPr>
              <a:t>Απαραίτητη η </a:t>
            </a:r>
            <a:r>
              <a:rPr lang="el-GR" i="1" dirty="0" err="1">
                <a:solidFill>
                  <a:srgbClr val="0A3FB6"/>
                </a:solidFill>
              </a:rPr>
              <a:t>υστεροσκοπική</a:t>
            </a:r>
            <a:r>
              <a:rPr lang="el-GR" i="1" dirty="0">
                <a:solidFill>
                  <a:srgbClr val="0A3FB6"/>
                </a:solidFill>
              </a:rPr>
              <a:t> εκπαίδευση</a:t>
            </a:r>
            <a:r>
              <a:rPr lang="en-US" i="1" dirty="0">
                <a:solidFill>
                  <a:srgbClr val="0A3FB6"/>
                </a:solidFill>
              </a:rPr>
              <a:t>”</a:t>
            </a:r>
          </a:p>
        </p:txBody>
      </p:sp>
      <p:pic>
        <p:nvPicPr>
          <p:cNvPr id="21197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57158" y="2357430"/>
            <a:ext cx="3003724" cy="2357454"/>
          </a:xfrm>
          <a:prstGeom prst="rect">
            <a:avLst/>
          </a:prstGeom>
          <a:noFill/>
          <a:ln w="9525">
            <a:noFill/>
            <a:miter lim="800000"/>
            <a:headEnd/>
            <a:tailEnd/>
          </a:ln>
          <a:effectLst/>
        </p:spPr>
      </p:pic>
      <p:sp>
        <p:nvSpPr>
          <p:cNvPr id="22" name="Rectangle 3"/>
          <p:cNvSpPr txBox="1">
            <a:spLocks noChangeArrowheads="1"/>
          </p:cNvSpPr>
          <p:nvPr/>
        </p:nvSpPr>
        <p:spPr bwMode="auto">
          <a:xfrm>
            <a:off x="357158" y="4857760"/>
            <a:ext cx="5572164" cy="35719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spcBef>
                <a:spcPct val="20000"/>
              </a:spcBef>
            </a:pPr>
            <a:r>
              <a:rPr lang="en-US" sz="1800" i="1" kern="0" noProof="0" dirty="0" err="1">
                <a:solidFill>
                  <a:srgbClr val="C00000"/>
                </a:solidFill>
                <a:latin typeface="+mn-lt"/>
                <a:cs typeface="+mn-cs"/>
              </a:rPr>
              <a:t>Hysteroscopic</a:t>
            </a:r>
            <a:r>
              <a:rPr lang="en-US" sz="1800" i="1" kern="0" noProof="0" dirty="0">
                <a:solidFill>
                  <a:srgbClr val="C00000"/>
                </a:solidFill>
                <a:latin typeface="+mn-lt"/>
                <a:cs typeface="+mn-cs"/>
              </a:rPr>
              <a:t> </a:t>
            </a:r>
            <a:r>
              <a:rPr lang="en-US" sz="1800" i="1" kern="0" dirty="0" err="1">
                <a:solidFill>
                  <a:srgbClr val="C00000"/>
                </a:solidFill>
                <a:latin typeface="+mn-lt"/>
                <a:cs typeface="+mn-cs"/>
              </a:rPr>
              <a:t>W</a:t>
            </a:r>
            <a:r>
              <a:rPr lang="en-US" sz="1800" i="1" kern="0" noProof="0" dirty="0" err="1">
                <a:solidFill>
                  <a:srgbClr val="C00000"/>
                </a:solidFill>
                <a:latin typeface="+mn-lt"/>
                <a:cs typeface="+mn-cs"/>
              </a:rPr>
              <a:t>orksho</a:t>
            </a:r>
            <a:r>
              <a:rPr lang="en-US" sz="1800" i="1" kern="0" dirty="0">
                <a:solidFill>
                  <a:srgbClr val="C00000"/>
                </a:solidFill>
                <a:latin typeface="+mn-lt"/>
                <a:cs typeface="+mn-cs"/>
              </a:rPr>
              <a:t>p, </a:t>
            </a:r>
            <a:r>
              <a:rPr lang="en-US" sz="1800" i="1" kern="0" dirty="0" err="1">
                <a:solidFill>
                  <a:srgbClr val="C00000"/>
                </a:solidFill>
                <a:latin typeface="+mn-lt"/>
                <a:cs typeface="+mn-cs"/>
              </a:rPr>
              <a:t>Ioannina</a:t>
            </a:r>
            <a:r>
              <a:rPr lang="en-US" sz="1800" i="1" kern="0" dirty="0">
                <a:solidFill>
                  <a:srgbClr val="C00000"/>
                </a:solidFill>
                <a:latin typeface="+mn-lt"/>
                <a:cs typeface="+mn-cs"/>
              </a:rPr>
              <a:t> 1999… Trieste 2016</a:t>
            </a:r>
            <a:endParaRPr kumimoji="0" lang="el-GR" sz="1800" b="0" u="none" strike="noStrike" kern="0" cap="none" spc="0" normalizeH="0" baseline="0" noProof="0" dirty="0">
              <a:ln>
                <a:noFill/>
              </a:ln>
              <a:solidFill>
                <a:srgbClr val="C00000"/>
              </a:solidFill>
              <a:effectLst/>
              <a:uLnTx/>
              <a:uFillTx/>
              <a:latin typeface="+mn-lt"/>
              <a:ea typeface="+mn-ea"/>
              <a:cs typeface="+mn-cs"/>
            </a:endParaRP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7"/>
          <p:cNvPicPr>
            <a:picLocks noChangeAspect="1" noChangeArrowheads="1"/>
          </p:cNvPicPr>
          <p:nvPr/>
        </p:nvPicPr>
        <p:blipFill>
          <a:blip r:embed="rId2" cstate="email">
            <a:extLst>
              <a:ext uri="{28A0092B-C50C-407E-A947-70E740481C1C}">
                <a14:useLocalDpi xmlns:a14="http://schemas.microsoft.com/office/drawing/2010/main"/>
              </a:ext>
            </a:extLst>
          </a:blip>
          <a:srcRect l="8269" r="8450" b="17497"/>
          <a:stretch>
            <a:fillRect/>
          </a:stretch>
        </p:blipFill>
        <p:spPr bwMode="auto">
          <a:xfrm>
            <a:off x="0" y="0"/>
            <a:ext cx="9144000" cy="6858000"/>
          </a:xfrm>
          <a:prstGeom prst="rect">
            <a:avLst/>
          </a:prstGeom>
          <a:noFill/>
          <a:ln w="9525">
            <a:noFill/>
            <a:miter lim="800000"/>
            <a:headEnd/>
            <a:tailEnd/>
          </a:ln>
        </p:spPr>
      </p:pic>
      <p:pic>
        <p:nvPicPr>
          <p:cNvPr id="1331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3100388"/>
            <a:ext cx="2055813" cy="2441575"/>
          </a:xfrm>
          <a:prstGeom prst="rect">
            <a:avLst/>
          </a:prstGeom>
          <a:noFill/>
          <a:ln w="9525">
            <a:solidFill>
              <a:srgbClr val="CC3300"/>
            </a:solidFill>
            <a:miter lim="800000"/>
            <a:headEnd/>
            <a:tailEnd/>
          </a:ln>
          <a:effectLst>
            <a:outerShdw dist="89803" dir="2700000" algn="ctr" rotWithShape="0">
              <a:schemeClr val="bg2"/>
            </a:outerShdw>
          </a:effectLst>
        </p:spPr>
      </p:pic>
      <p:pic>
        <p:nvPicPr>
          <p:cNvPr id="13315"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895600" y="1652588"/>
            <a:ext cx="1719263" cy="3884612"/>
          </a:xfrm>
          <a:prstGeom prst="rect">
            <a:avLst/>
          </a:prstGeom>
          <a:noFill/>
          <a:ln w="9525">
            <a:solidFill>
              <a:srgbClr val="CC3300"/>
            </a:solidFill>
            <a:miter lim="800000"/>
            <a:headEnd/>
            <a:tailEnd/>
          </a:ln>
          <a:effectLst>
            <a:outerShdw dist="89803" dir="2700000" algn="ctr" rotWithShape="0">
              <a:schemeClr val="tx1"/>
            </a:outerShdw>
          </a:effectLst>
        </p:spPr>
      </p:pic>
      <p:sp>
        <p:nvSpPr>
          <p:cNvPr id="14341" name="Rectangle 5"/>
          <p:cNvSpPr>
            <a:spLocks noChangeArrowheads="1"/>
          </p:cNvSpPr>
          <p:nvPr/>
        </p:nvSpPr>
        <p:spPr bwMode="auto">
          <a:xfrm>
            <a:off x="152400" y="5919788"/>
            <a:ext cx="5715000" cy="366712"/>
          </a:xfrm>
          <a:prstGeom prst="rect">
            <a:avLst/>
          </a:prstGeom>
          <a:noFill/>
          <a:ln w="9525">
            <a:noFill/>
            <a:miter lim="800000"/>
            <a:headEnd/>
            <a:tailEnd/>
          </a:ln>
        </p:spPr>
        <p:txBody>
          <a:bodyPr>
            <a:spAutoFit/>
          </a:bodyPr>
          <a:lstStyle/>
          <a:p>
            <a:pPr lvl="3" algn="r" eaLnBrk="0" hangingPunct="0">
              <a:spcBef>
                <a:spcPts val="500"/>
              </a:spcBef>
              <a:spcAft>
                <a:spcPts val="500"/>
              </a:spcAft>
            </a:pPr>
            <a:r>
              <a:rPr lang="el-GR" sz="1800" i="1">
                <a:solidFill>
                  <a:schemeClr val="accent2"/>
                </a:solidFill>
                <a:latin typeface="Cambria" pitchFamily="18" charset="0"/>
              </a:rPr>
              <a:t>Philip Bozzini (1713-1809)(Γερμανός)</a:t>
            </a:r>
          </a:p>
        </p:txBody>
      </p:sp>
      <p:sp>
        <p:nvSpPr>
          <p:cNvPr id="14342" name="Rectangle 6"/>
          <p:cNvSpPr>
            <a:spLocks noChangeArrowheads="1"/>
          </p:cNvSpPr>
          <p:nvPr/>
        </p:nvSpPr>
        <p:spPr bwMode="auto">
          <a:xfrm>
            <a:off x="5029200" y="5233988"/>
            <a:ext cx="838200" cy="381000"/>
          </a:xfrm>
          <a:prstGeom prst="rect">
            <a:avLst/>
          </a:prstGeom>
          <a:noFill/>
          <a:ln w="9525">
            <a:noFill/>
            <a:miter lim="800000"/>
            <a:headEnd/>
            <a:tailEnd/>
          </a:ln>
        </p:spPr>
        <p:txBody>
          <a:bodyPr anchor="ctr"/>
          <a:lstStyle/>
          <a:p>
            <a:pPr algn="ctr"/>
            <a:r>
              <a:rPr lang="en-US" i="1">
                <a:solidFill>
                  <a:schemeClr val="accent2"/>
                </a:solidFill>
                <a:latin typeface="Cambria" pitchFamily="18" charset="0"/>
              </a:rPr>
              <a:t>1805</a:t>
            </a:r>
            <a:r>
              <a:rPr lang="en-US" sz="1800" i="1">
                <a:solidFill>
                  <a:schemeClr val="tx2"/>
                </a:solidFill>
                <a:latin typeface="Cambria" pitchFamily="18" charset="0"/>
              </a:rPr>
              <a:t> </a:t>
            </a:r>
            <a:endParaRPr lang="el-GR" sz="1800" i="1">
              <a:solidFill>
                <a:schemeClr val="tx2"/>
              </a:solidFill>
              <a:latin typeface="Cambria" pitchFamily="18" charset="0"/>
            </a:endParaRPr>
          </a:p>
        </p:txBody>
      </p:sp>
      <p:sp>
        <p:nvSpPr>
          <p:cNvPr id="14343" name="Rectangle 10"/>
          <p:cNvSpPr>
            <a:spLocks noChangeArrowheads="1"/>
          </p:cNvSpPr>
          <p:nvPr/>
        </p:nvSpPr>
        <p:spPr bwMode="auto">
          <a:xfrm>
            <a:off x="685800" y="533400"/>
            <a:ext cx="7467600" cy="381000"/>
          </a:xfrm>
          <a:prstGeom prst="rect">
            <a:avLst/>
          </a:prstGeom>
          <a:noFill/>
          <a:ln w="9525">
            <a:noFill/>
            <a:miter lim="800000"/>
            <a:headEnd/>
            <a:tailEnd/>
          </a:ln>
        </p:spPr>
        <p:txBody>
          <a:bodyPr anchor="ctr"/>
          <a:lstStyle/>
          <a:p>
            <a:pPr algn="r"/>
            <a:r>
              <a:rPr lang="el-GR" dirty="0"/>
              <a:t>Διαγνωστική </a:t>
            </a:r>
            <a:r>
              <a:rPr lang="en-US" dirty="0"/>
              <a:t>HYS</a:t>
            </a:r>
            <a:endParaRPr lang="el-GR" dirty="0">
              <a:solidFill>
                <a:schemeClr val="tx2"/>
              </a:solidFill>
              <a:latin typeface="Cambria" pitchFamily="18" charset="0"/>
            </a:endParaRPr>
          </a:p>
        </p:txBody>
      </p:sp>
      <p:sp>
        <p:nvSpPr>
          <p:cNvPr id="14344" name="Line 12"/>
          <p:cNvSpPr>
            <a:spLocks noChangeShapeType="1"/>
          </p:cNvSpPr>
          <p:nvPr/>
        </p:nvSpPr>
        <p:spPr bwMode="auto">
          <a:xfrm>
            <a:off x="0" y="5786438"/>
            <a:ext cx="6119813" cy="0"/>
          </a:xfrm>
          <a:prstGeom prst="line">
            <a:avLst/>
          </a:prstGeom>
          <a:noFill/>
          <a:ln w="9525">
            <a:solidFill>
              <a:schemeClr val="tx1"/>
            </a:solidFill>
            <a:round/>
            <a:headEnd/>
            <a:tailEnd/>
          </a:ln>
        </p:spPr>
        <p:txBody>
          <a:bodyPr/>
          <a:lstStyle/>
          <a:p>
            <a:endParaRPr lang="el-GR"/>
          </a:p>
        </p:txBody>
      </p:sp>
      <p:sp>
        <p:nvSpPr>
          <p:cNvPr id="14345" name="Line 13"/>
          <p:cNvSpPr>
            <a:spLocks noChangeShapeType="1"/>
          </p:cNvSpPr>
          <p:nvPr/>
        </p:nvSpPr>
        <p:spPr bwMode="auto">
          <a:xfrm flipV="1">
            <a:off x="215900" y="5713413"/>
            <a:ext cx="5688013" cy="1587"/>
          </a:xfrm>
          <a:prstGeom prst="line">
            <a:avLst/>
          </a:prstGeom>
          <a:noFill/>
          <a:ln w="28575">
            <a:solidFill>
              <a:schemeClr val="tx1"/>
            </a:solidFill>
            <a:round/>
            <a:headEnd/>
            <a:tailEnd/>
          </a:ln>
        </p:spPr>
        <p:txBody>
          <a:bodyPr/>
          <a:lstStyle/>
          <a:p>
            <a:endParaRPr lang="el-GR"/>
          </a:p>
        </p:txBody>
      </p:sp>
      <p:sp>
        <p:nvSpPr>
          <p:cNvPr id="14346" name="Line 14"/>
          <p:cNvSpPr>
            <a:spLocks noChangeShapeType="1"/>
          </p:cNvSpPr>
          <p:nvPr/>
        </p:nvSpPr>
        <p:spPr bwMode="auto">
          <a:xfrm>
            <a:off x="1439863" y="1062038"/>
            <a:ext cx="6840537" cy="0"/>
          </a:xfrm>
          <a:prstGeom prst="line">
            <a:avLst/>
          </a:prstGeom>
          <a:noFill/>
          <a:ln w="9525">
            <a:solidFill>
              <a:schemeClr val="tx1"/>
            </a:solidFill>
            <a:round/>
            <a:headEnd/>
            <a:tailEnd/>
          </a:ln>
        </p:spPr>
        <p:txBody>
          <a:bodyPr/>
          <a:lstStyle/>
          <a:p>
            <a:endParaRPr lang="el-GR"/>
          </a:p>
        </p:txBody>
      </p:sp>
      <p:sp>
        <p:nvSpPr>
          <p:cNvPr id="14347" name="Line 15"/>
          <p:cNvSpPr>
            <a:spLocks noChangeShapeType="1"/>
          </p:cNvSpPr>
          <p:nvPr/>
        </p:nvSpPr>
        <p:spPr bwMode="auto">
          <a:xfrm>
            <a:off x="1655763" y="990600"/>
            <a:ext cx="6840537" cy="0"/>
          </a:xfrm>
          <a:prstGeom prst="line">
            <a:avLst/>
          </a:prstGeom>
          <a:noFill/>
          <a:ln w="28575">
            <a:solidFill>
              <a:schemeClr val="tx1"/>
            </a:solidFill>
            <a:round/>
            <a:headEnd/>
            <a:tailEnd/>
          </a:ln>
        </p:spPr>
        <p:txBody>
          <a:bodyPr/>
          <a:lstStyle/>
          <a:p>
            <a:endParaRPr lang="el-GR"/>
          </a:p>
        </p:txBody>
      </p:sp>
      <p:sp>
        <p:nvSpPr>
          <p:cNvPr id="14348" name="Rectangle 16"/>
          <p:cNvSpPr>
            <a:spLocks noChangeArrowheads="1"/>
          </p:cNvSpPr>
          <p:nvPr/>
        </p:nvSpPr>
        <p:spPr bwMode="auto">
          <a:xfrm>
            <a:off x="685800" y="1042974"/>
            <a:ext cx="7467600" cy="457200"/>
          </a:xfrm>
          <a:prstGeom prst="rect">
            <a:avLst/>
          </a:prstGeom>
          <a:noFill/>
          <a:ln w="9525">
            <a:noFill/>
            <a:miter lim="800000"/>
            <a:headEnd/>
            <a:tailEnd/>
          </a:ln>
        </p:spPr>
        <p:txBody>
          <a:bodyPr anchor="ctr"/>
          <a:lstStyle/>
          <a:p>
            <a:pPr algn="r"/>
            <a:r>
              <a:rPr lang="el-GR" sz="2000" b="1" dirty="0">
                <a:solidFill>
                  <a:srgbClr val="CC3300"/>
                </a:solidFill>
                <a:latin typeface="Cambria" pitchFamily="18" charset="0"/>
              </a:rPr>
              <a:t>Κατασκευή</a:t>
            </a:r>
            <a:r>
              <a:rPr lang="el-GR" sz="2000" dirty="0">
                <a:solidFill>
                  <a:srgbClr val="CC3300"/>
                </a:solidFill>
                <a:latin typeface="Cambria" pitchFamily="18" charset="0"/>
              </a:rPr>
              <a:t> </a:t>
            </a:r>
            <a:r>
              <a:rPr lang="el-GR" sz="2000" dirty="0" err="1">
                <a:solidFill>
                  <a:srgbClr val="CC3300"/>
                </a:solidFill>
                <a:latin typeface="Cambria" pitchFamily="18" charset="0"/>
              </a:rPr>
              <a:t>Υστεροσκοπίου</a:t>
            </a:r>
            <a:endParaRPr lang="el-GR" sz="2000" dirty="0">
              <a:solidFill>
                <a:srgbClr val="CC3300"/>
              </a:solidFill>
              <a:latin typeface="Cambria" pitchFamily="18" charset="0"/>
            </a:endParaRPr>
          </a:p>
        </p:txBody>
      </p:sp>
      <p:pic>
        <p:nvPicPr>
          <p:cNvPr id="14349" name="Picture 11"/>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715000" y="2219325"/>
            <a:ext cx="2325688" cy="2667000"/>
          </a:xfrm>
          <a:prstGeom prst="rect">
            <a:avLst/>
          </a:prstGeom>
          <a:noFill/>
          <a:ln w="9525">
            <a:solidFill>
              <a:srgbClr val="CC3300"/>
            </a:solidFill>
            <a:miter lim="800000"/>
            <a:headEnd/>
            <a:tailEnd/>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6" name="Rectangle 8"/>
          <p:cNvSpPr>
            <a:spLocks noChangeArrowheads="1"/>
          </p:cNvSpPr>
          <p:nvPr/>
        </p:nvSpPr>
        <p:spPr bwMode="auto">
          <a:xfrm>
            <a:off x="4500562" y="3643314"/>
            <a:ext cx="4895850" cy="431800"/>
          </a:xfrm>
          <a:prstGeom prst="rect">
            <a:avLst/>
          </a:prstGeom>
          <a:noFill/>
          <a:ln w="9525">
            <a:noFill/>
            <a:miter lim="800000"/>
            <a:headEnd/>
            <a:tailEnd/>
          </a:ln>
        </p:spPr>
        <p:txBody>
          <a:bodyPr/>
          <a:lstStyle/>
          <a:p>
            <a:pPr marL="355600" indent="-355600">
              <a:spcBef>
                <a:spcPct val="25000"/>
              </a:spcBef>
              <a:spcAft>
                <a:spcPct val="25000"/>
              </a:spcAft>
            </a:pPr>
            <a:endParaRPr lang="en-US" sz="2000" dirty="0">
              <a:solidFill>
                <a:srgbClr val="CC0000"/>
              </a:solidFill>
            </a:endParaRPr>
          </a:p>
        </p:txBody>
      </p:sp>
      <p:sp>
        <p:nvSpPr>
          <p:cNvPr id="13" name="Rectangle 5"/>
          <p:cNvSpPr>
            <a:spLocks noChangeArrowheads="1"/>
          </p:cNvSpPr>
          <p:nvPr/>
        </p:nvSpPr>
        <p:spPr bwMode="auto">
          <a:xfrm>
            <a:off x="685800" y="533400"/>
            <a:ext cx="7467600" cy="381000"/>
          </a:xfrm>
          <a:prstGeom prst="rect">
            <a:avLst/>
          </a:prstGeom>
          <a:noFill/>
          <a:ln w="9525">
            <a:noFill/>
            <a:miter lim="800000"/>
            <a:headEnd/>
            <a:tailEnd/>
          </a:ln>
        </p:spPr>
        <p:txBody>
          <a:bodyPr anchor="ctr"/>
          <a:lstStyle/>
          <a:p>
            <a:pPr algn="r"/>
            <a:r>
              <a:rPr lang="el-GR" dirty="0" err="1"/>
              <a:t>Υστεροσκόπηση</a:t>
            </a:r>
            <a:endParaRPr lang="el-GR" dirty="0">
              <a:solidFill>
                <a:schemeClr val="tx2"/>
              </a:solidFill>
              <a:latin typeface="Cambria" pitchFamily="18" charset="0"/>
            </a:endParaRPr>
          </a:p>
        </p:txBody>
      </p:sp>
      <p:sp>
        <p:nvSpPr>
          <p:cNvPr id="14" name="Rectangle 11"/>
          <p:cNvSpPr>
            <a:spLocks noChangeArrowheads="1"/>
          </p:cNvSpPr>
          <p:nvPr/>
        </p:nvSpPr>
        <p:spPr bwMode="auto">
          <a:xfrm>
            <a:off x="695325" y="1038212"/>
            <a:ext cx="7467600" cy="457200"/>
          </a:xfrm>
          <a:prstGeom prst="rect">
            <a:avLst/>
          </a:prstGeom>
          <a:noFill/>
          <a:ln w="9525">
            <a:noFill/>
            <a:miter lim="800000"/>
            <a:headEnd/>
            <a:tailEnd/>
          </a:ln>
        </p:spPr>
        <p:txBody>
          <a:bodyPr anchor="ctr"/>
          <a:lstStyle/>
          <a:p>
            <a:pPr algn="r"/>
            <a:r>
              <a:rPr lang="el-GR" sz="2000" i="1" dirty="0">
                <a:solidFill>
                  <a:srgbClr val="CC3300"/>
                </a:solidFill>
                <a:latin typeface="Cambria" pitchFamily="18" charset="0"/>
              </a:rPr>
              <a:t>Συμπεράσματα</a:t>
            </a:r>
          </a:p>
        </p:txBody>
      </p:sp>
      <p:sp>
        <p:nvSpPr>
          <p:cNvPr id="15" name="Rectangle 3"/>
          <p:cNvSpPr txBox="1">
            <a:spLocks noChangeArrowheads="1"/>
          </p:cNvSpPr>
          <p:nvPr/>
        </p:nvSpPr>
        <p:spPr bwMode="auto">
          <a:xfrm>
            <a:off x="2143108" y="5500702"/>
            <a:ext cx="3990975" cy="64294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r">
              <a:spcBef>
                <a:spcPct val="20000"/>
              </a:spcBef>
            </a:pPr>
            <a:r>
              <a:rPr kumimoji="0" lang="en-US" sz="1800" b="0" i="1" u="none" strike="noStrike" kern="0" cap="none" spc="0" normalizeH="0" baseline="0" noProof="0" dirty="0">
                <a:ln>
                  <a:noFill/>
                </a:ln>
                <a:solidFill>
                  <a:srgbClr val="082F86"/>
                </a:solidFill>
                <a:effectLst/>
                <a:uLnTx/>
                <a:uFillTx/>
                <a:latin typeface="+mn-lt"/>
                <a:ea typeface="+mn-ea"/>
                <a:cs typeface="+mn-cs"/>
              </a:rPr>
              <a:t>HYS… </a:t>
            </a:r>
            <a:r>
              <a:rPr kumimoji="0" lang="en-US" sz="1800" b="0" i="1" u="none" strike="noStrike" kern="0" cap="none" spc="0" normalizeH="0" baseline="0" noProof="0" dirty="0" err="1">
                <a:ln>
                  <a:noFill/>
                </a:ln>
                <a:solidFill>
                  <a:srgbClr val="082F86"/>
                </a:solidFill>
                <a:effectLst/>
                <a:uLnTx/>
                <a:uFillTx/>
                <a:latin typeface="+mn-lt"/>
                <a:ea typeface="+mn-ea"/>
                <a:cs typeface="+mn-cs"/>
              </a:rPr>
              <a:t>Pantaleoni</a:t>
            </a:r>
            <a:r>
              <a:rPr kumimoji="0" lang="en-US" sz="1800" b="0" i="1" u="none" strike="noStrike" kern="0" cap="none" spc="0" normalizeH="0" baseline="0" noProof="0" dirty="0">
                <a:ln>
                  <a:noFill/>
                </a:ln>
                <a:solidFill>
                  <a:srgbClr val="082F86"/>
                </a:solidFill>
                <a:effectLst/>
                <a:uLnTx/>
                <a:uFillTx/>
                <a:latin typeface="+mn-lt"/>
                <a:ea typeface="+mn-ea"/>
                <a:cs typeface="+mn-cs"/>
              </a:rPr>
              <a:t>… </a:t>
            </a:r>
            <a:r>
              <a:rPr kumimoji="0" lang="el-GR" sz="1800" b="0" i="1" u="none" strike="noStrike" kern="0" cap="none" spc="0" normalizeH="0" baseline="0" noProof="0" dirty="0">
                <a:ln>
                  <a:noFill/>
                </a:ln>
                <a:solidFill>
                  <a:srgbClr val="082F86"/>
                </a:solidFill>
                <a:effectLst/>
                <a:uLnTx/>
                <a:uFillTx/>
                <a:latin typeface="+mn-lt"/>
                <a:ea typeface="+mn-ea"/>
                <a:cs typeface="+mn-cs"/>
              </a:rPr>
              <a:t>Σήμερα</a:t>
            </a:r>
            <a:endParaRPr kumimoji="0" lang="el-GR" sz="1800" b="0" u="none" strike="noStrike" kern="0" cap="none" spc="0" normalizeH="0" baseline="0" noProof="0" dirty="0">
              <a:ln>
                <a:noFill/>
              </a:ln>
              <a:solidFill>
                <a:srgbClr val="C00000"/>
              </a:solidFill>
              <a:effectLst/>
              <a:uLnTx/>
              <a:uFillTx/>
              <a:latin typeface="+mn-lt"/>
              <a:ea typeface="+mn-ea"/>
              <a:cs typeface="+mn-cs"/>
            </a:endParaRPr>
          </a:p>
        </p:txBody>
      </p:sp>
      <p:sp>
        <p:nvSpPr>
          <p:cNvPr id="17" name="Line 7"/>
          <p:cNvSpPr>
            <a:spLocks noChangeShapeType="1"/>
          </p:cNvSpPr>
          <p:nvPr/>
        </p:nvSpPr>
        <p:spPr bwMode="auto">
          <a:xfrm>
            <a:off x="0" y="5454651"/>
            <a:ext cx="6119813" cy="0"/>
          </a:xfrm>
          <a:prstGeom prst="line">
            <a:avLst/>
          </a:prstGeom>
          <a:noFill/>
          <a:ln w="9525">
            <a:solidFill>
              <a:schemeClr val="tx1"/>
            </a:solidFill>
            <a:round/>
            <a:headEnd/>
            <a:tailEnd/>
          </a:ln>
        </p:spPr>
        <p:txBody>
          <a:bodyPr/>
          <a:lstStyle/>
          <a:p>
            <a:endParaRPr lang="el-GR"/>
          </a:p>
        </p:txBody>
      </p:sp>
      <p:sp>
        <p:nvSpPr>
          <p:cNvPr id="18" name="Line 8"/>
          <p:cNvSpPr>
            <a:spLocks noChangeShapeType="1"/>
          </p:cNvSpPr>
          <p:nvPr/>
        </p:nvSpPr>
        <p:spPr bwMode="auto">
          <a:xfrm flipV="1">
            <a:off x="215900" y="5381626"/>
            <a:ext cx="5688013" cy="1588"/>
          </a:xfrm>
          <a:prstGeom prst="line">
            <a:avLst/>
          </a:prstGeom>
          <a:noFill/>
          <a:ln w="28575">
            <a:solidFill>
              <a:schemeClr val="tx1"/>
            </a:solidFill>
            <a:round/>
            <a:headEnd/>
            <a:tailEnd/>
          </a:ln>
        </p:spPr>
        <p:txBody>
          <a:bodyPr/>
          <a:lstStyle/>
          <a:p>
            <a:endParaRPr lang="el-GR"/>
          </a:p>
        </p:txBody>
      </p:sp>
      <p:sp>
        <p:nvSpPr>
          <p:cNvPr id="19" name="Line 9"/>
          <p:cNvSpPr>
            <a:spLocks noChangeShapeType="1"/>
          </p:cNvSpPr>
          <p:nvPr/>
        </p:nvSpPr>
        <p:spPr bwMode="auto">
          <a:xfrm>
            <a:off x="1439863" y="1062038"/>
            <a:ext cx="6840538" cy="0"/>
          </a:xfrm>
          <a:prstGeom prst="line">
            <a:avLst/>
          </a:prstGeom>
          <a:noFill/>
          <a:ln w="9525">
            <a:solidFill>
              <a:schemeClr val="tx1"/>
            </a:solidFill>
            <a:round/>
            <a:headEnd/>
            <a:tailEnd/>
          </a:ln>
        </p:spPr>
        <p:txBody>
          <a:bodyPr/>
          <a:lstStyle/>
          <a:p>
            <a:endParaRPr lang="el-GR"/>
          </a:p>
        </p:txBody>
      </p:sp>
      <p:sp>
        <p:nvSpPr>
          <p:cNvPr id="20" name="Line 10"/>
          <p:cNvSpPr>
            <a:spLocks noChangeShapeType="1"/>
          </p:cNvSpPr>
          <p:nvPr/>
        </p:nvSpPr>
        <p:spPr bwMode="auto">
          <a:xfrm>
            <a:off x="1655763" y="990600"/>
            <a:ext cx="6840538" cy="0"/>
          </a:xfrm>
          <a:prstGeom prst="line">
            <a:avLst/>
          </a:prstGeom>
          <a:noFill/>
          <a:ln w="28575">
            <a:solidFill>
              <a:schemeClr val="tx1"/>
            </a:solidFill>
            <a:round/>
            <a:headEnd/>
            <a:tailEnd/>
          </a:ln>
        </p:spPr>
        <p:txBody>
          <a:bodyPr/>
          <a:lstStyle/>
          <a:p>
            <a:endParaRPr lang="el-GR"/>
          </a:p>
        </p:txBody>
      </p:sp>
      <p:sp>
        <p:nvSpPr>
          <p:cNvPr id="21" name="20 - Ορθογώνιο"/>
          <p:cNvSpPr/>
          <p:nvPr/>
        </p:nvSpPr>
        <p:spPr>
          <a:xfrm>
            <a:off x="1142976" y="1571612"/>
            <a:ext cx="7286676" cy="3508653"/>
          </a:xfrm>
          <a:prstGeom prst="rect">
            <a:avLst/>
          </a:prstGeom>
        </p:spPr>
        <p:txBody>
          <a:bodyPr wrap="square">
            <a:spAutoFit/>
          </a:bodyPr>
          <a:lstStyle/>
          <a:p>
            <a:pPr marL="180975" indent="-180975">
              <a:spcBef>
                <a:spcPts val="600"/>
              </a:spcBef>
              <a:spcAft>
                <a:spcPts val="600"/>
              </a:spcAft>
              <a:buFont typeface="Arial" pitchFamily="34" charset="0"/>
              <a:buChar char="•"/>
            </a:pPr>
            <a:r>
              <a:rPr lang="en-US" i="1" dirty="0">
                <a:solidFill>
                  <a:srgbClr val="0A3FB6"/>
                </a:solidFill>
              </a:rPr>
              <a:t>“H </a:t>
            </a:r>
            <a:r>
              <a:rPr lang="el-GR" i="1" dirty="0" err="1">
                <a:solidFill>
                  <a:srgbClr val="0A3FB6"/>
                </a:solidFill>
              </a:rPr>
              <a:t>υστεροσκόπηση</a:t>
            </a:r>
            <a:r>
              <a:rPr lang="el-GR" i="1" dirty="0">
                <a:solidFill>
                  <a:srgbClr val="0A3FB6"/>
                </a:solidFill>
              </a:rPr>
              <a:t> είναι μέθοδος που εξελίσσεται σε τεχνολογικό και κλινικό επίπεδο</a:t>
            </a:r>
          </a:p>
          <a:p>
            <a:pPr marL="180975" indent="-180975">
              <a:spcBef>
                <a:spcPts val="600"/>
              </a:spcBef>
              <a:spcAft>
                <a:spcPts val="600"/>
              </a:spcAft>
              <a:buFont typeface="Arial" pitchFamily="34" charset="0"/>
              <a:buChar char="•"/>
            </a:pPr>
            <a:r>
              <a:rPr lang="el-GR" i="1" dirty="0">
                <a:solidFill>
                  <a:srgbClr val="0A3FB6"/>
                </a:solidFill>
              </a:rPr>
              <a:t>Η εξέλιξή της επηρεάζεται από τη «νοοτροπία» του </a:t>
            </a:r>
            <a:r>
              <a:rPr lang="el-GR" i="1" dirty="0" err="1">
                <a:solidFill>
                  <a:srgbClr val="0A3FB6"/>
                </a:solidFill>
              </a:rPr>
              <a:t>υστεροσκόπου</a:t>
            </a:r>
            <a:r>
              <a:rPr lang="el-GR" i="1" dirty="0">
                <a:solidFill>
                  <a:srgbClr val="0A3FB6"/>
                </a:solidFill>
              </a:rPr>
              <a:t> και την τεχνολογία</a:t>
            </a:r>
          </a:p>
          <a:p>
            <a:pPr marL="180975" indent="-180975">
              <a:spcBef>
                <a:spcPts val="600"/>
              </a:spcBef>
              <a:spcAft>
                <a:spcPts val="600"/>
              </a:spcAft>
              <a:buFont typeface="Arial" pitchFamily="34" charset="0"/>
              <a:buChar char="•"/>
            </a:pPr>
            <a:r>
              <a:rPr lang="el-GR" i="1" dirty="0">
                <a:solidFill>
                  <a:srgbClr val="0A3FB6"/>
                </a:solidFill>
              </a:rPr>
              <a:t>Η διαγνωστική </a:t>
            </a:r>
            <a:r>
              <a:rPr lang="el-GR" i="1" dirty="0" err="1">
                <a:solidFill>
                  <a:srgbClr val="0A3FB6"/>
                </a:solidFill>
              </a:rPr>
              <a:t>υστεροσκόπηση</a:t>
            </a:r>
            <a:r>
              <a:rPr lang="el-GR" i="1" dirty="0">
                <a:solidFill>
                  <a:srgbClr val="0A3FB6"/>
                </a:solidFill>
              </a:rPr>
              <a:t> βασίζει την εξέλιξή της στην τεχνογνωσία σε οπτικό και ηλεκτρονικό επίπεδο</a:t>
            </a:r>
          </a:p>
          <a:p>
            <a:pPr marL="180975" indent="-180975">
              <a:spcBef>
                <a:spcPts val="600"/>
              </a:spcBef>
              <a:spcAft>
                <a:spcPts val="600"/>
              </a:spcAft>
              <a:buFont typeface="Arial" pitchFamily="34" charset="0"/>
              <a:buChar char="•"/>
            </a:pPr>
            <a:r>
              <a:rPr lang="el-GR" i="1" dirty="0">
                <a:solidFill>
                  <a:srgbClr val="0A3FB6"/>
                </a:solidFill>
              </a:rPr>
              <a:t>Η αποδοχή της ‘νέας φιλοσοφίας’ στην επεμβατική </a:t>
            </a:r>
            <a:r>
              <a:rPr lang="el-GR" i="1" dirty="0" err="1">
                <a:solidFill>
                  <a:srgbClr val="0A3FB6"/>
                </a:solidFill>
              </a:rPr>
              <a:t>υστεροσκόπηση</a:t>
            </a:r>
            <a:r>
              <a:rPr lang="el-GR" i="1" dirty="0">
                <a:solidFill>
                  <a:srgbClr val="0A3FB6"/>
                </a:solidFill>
              </a:rPr>
              <a:t> είναι η προσωπική μας πρόκληση</a:t>
            </a:r>
            <a:r>
              <a:rPr lang="en-US" i="1" dirty="0">
                <a:solidFill>
                  <a:srgbClr val="0A3FB6"/>
                </a:solidFill>
              </a:rPr>
              <a:t>”</a:t>
            </a: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6" name="Rectangle 8"/>
          <p:cNvSpPr>
            <a:spLocks noChangeArrowheads="1"/>
          </p:cNvSpPr>
          <p:nvPr/>
        </p:nvSpPr>
        <p:spPr bwMode="auto">
          <a:xfrm>
            <a:off x="4500562" y="3643314"/>
            <a:ext cx="4895850" cy="431800"/>
          </a:xfrm>
          <a:prstGeom prst="rect">
            <a:avLst/>
          </a:prstGeom>
          <a:noFill/>
          <a:ln w="9525">
            <a:noFill/>
            <a:miter lim="800000"/>
            <a:headEnd/>
            <a:tailEnd/>
          </a:ln>
        </p:spPr>
        <p:txBody>
          <a:bodyPr/>
          <a:lstStyle/>
          <a:p>
            <a:pPr marL="355600" indent="-355600">
              <a:spcBef>
                <a:spcPct val="25000"/>
              </a:spcBef>
              <a:spcAft>
                <a:spcPct val="25000"/>
              </a:spcAft>
            </a:pPr>
            <a:endParaRPr lang="en-US" sz="2000" dirty="0">
              <a:solidFill>
                <a:srgbClr val="CC0000"/>
              </a:solidFill>
            </a:endParaRPr>
          </a:p>
        </p:txBody>
      </p:sp>
      <p:sp>
        <p:nvSpPr>
          <p:cNvPr id="13" name="Rectangle 5"/>
          <p:cNvSpPr>
            <a:spLocks noChangeArrowheads="1"/>
          </p:cNvSpPr>
          <p:nvPr/>
        </p:nvSpPr>
        <p:spPr bwMode="auto">
          <a:xfrm>
            <a:off x="685800" y="533400"/>
            <a:ext cx="7467600" cy="381000"/>
          </a:xfrm>
          <a:prstGeom prst="rect">
            <a:avLst/>
          </a:prstGeom>
          <a:noFill/>
          <a:ln w="9525">
            <a:noFill/>
            <a:miter lim="800000"/>
            <a:headEnd/>
            <a:tailEnd/>
          </a:ln>
        </p:spPr>
        <p:txBody>
          <a:bodyPr anchor="ctr"/>
          <a:lstStyle/>
          <a:p>
            <a:pPr algn="r"/>
            <a:r>
              <a:rPr lang="el-GR" dirty="0" err="1"/>
              <a:t>Υστεροσκόπηση</a:t>
            </a:r>
            <a:endParaRPr lang="el-GR" dirty="0">
              <a:solidFill>
                <a:schemeClr val="tx2"/>
              </a:solidFill>
              <a:latin typeface="Cambria" pitchFamily="18" charset="0"/>
            </a:endParaRPr>
          </a:p>
        </p:txBody>
      </p:sp>
      <p:sp>
        <p:nvSpPr>
          <p:cNvPr id="14" name="Rectangle 11"/>
          <p:cNvSpPr>
            <a:spLocks noChangeArrowheads="1"/>
          </p:cNvSpPr>
          <p:nvPr/>
        </p:nvSpPr>
        <p:spPr bwMode="auto">
          <a:xfrm>
            <a:off x="695325" y="1038212"/>
            <a:ext cx="7467600" cy="457200"/>
          </a:xfrm>
          <a:prstGeom prst="rect">
            <a:avLst/>
          </a:prstGeom>
          <a:noFill/>
          <a:ln w="9525">
            <a:noFill/>
            <a:miter lim="800000"/>
            <a:headEnd/>
            <a:tailEnd/>
          </a:ln>
        </p:spPr>
        <p:txBody>
          <a:bodyPr anchor="ctr"/>
          <a:lstStyle/>
          <a:p>
            <a:pPr algn="r"/>
            <a:r>
              <a:rPr lang="el-GR" sz="2000" i="1" dirty="0">
                <a:solidFill>
                  <a:srgbClr val="CC3300"/>
                </a:solidFill>
                <a:latin typeface="Cambria" pitchFamily="18" charset="0"/>
              </a:rPr>
              <a:t>Συμπεράσματα</a:t>
            </a:r>
          </a:p>
        </p:txBody>
      </p:sp>
      <p:sp>
        <p:nvSpPr>
          <p:cNvPr id="15" name="Rectangle 3"/>
          <p:cNvSpPr txBox="1">
            <a:spLocks noChangeArrowheads="1"/>
          </p:cNvSpPr>
          <p:nvPr/>
        </p:nvSpPr>
        <p:spPr bwMode="auto">
          <a:xfrm>
            <a:off x="2143108" y="5500702"/>
            <a:ext cx="3990975" cy="64294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lgn="r">
              <a:spcBef>
                <a:spcPct val="20000"/>
              </a:spcBef>
            </a:pPr>
            <a:r>
              <a:rPr kumimoji="0" lang="en-US" sz="1800" b="0" i="1" u="none" strike="noStrike" kern="0" cap="none" spc="0" normalizeH="0" baseline="0" noProof="0" dirty="0">
                <a:ln>
                  <a:noFill/>
                </a:ln>
                <a:solidFill>
                  <a:srgbClr val="082F86"/>
                </a:solidFill>
                <a:effectLst/>
                <a:uLnTx/>
                <a:uFillTx/>
                <a:latin typeface="+mn-lt"/>
                <a:ea typeface="+mn-ea"/>
                <a:cs typeface="+mn-cs"/>
              </a:rPr>
              <a:t>HYS… </a:t>
            </a:r>
            <a:r>
              <a:rPr kumimoji="0" lang="en-US" sz="1800" b="0" i="1" u="none" strike="noStrike" kern="0" cap="none" spc="0" normalizeH="0" baseline="0" noProof="0" dirty="0" err="1">
                <a:ln>
                  <a:noFill/>
                </a:ln>
                <a:solidFill>
                  <a:srgbClr val="082F86"/>
                </a:solidFill>
                <a:effectLst/>
                <a:uLnTx/>
                <a:uFillTx/>
                <a:latin typeface="+mn-lt"/>
                <a:ea typeface="+mn-ea"/>
                <a:cs typeface="+mn-cs"/>
              </a:rPr>
              <a:t>Pantaleoni</a:t>
            </a:r>
            <a:r>
              <a:rPr kumimoji="0" lang="en-US" sz="1800" b="0" i="1" u="none" strike="noStrike" kern="0" cap="none" spc="0" normalizeH="0" baseline="0" noProof="0" dirty="0">
                <a:ln>
                  <a:noFill/>
                </a:ln>
                <a:solidFill>
                  <a:srgbClr val="082F86"/>
                </a:solidFill>
                <a:effectLst/>
                <a:uLnTx/>
                <a:uFillTx/>
                <a:latin typeface="+mn-lt"/>
                <a:ea typeface="+mn-ea"/>
                <a:cs typeface="+mn-cs"/>
              </a:rPr>
              <a:t>… </a:t>
            </a:r>
            <a:r>
              <a:rPr kumimoji="0" lang="el-GR" sz="1800" b="0" i="1" u="none" strike="noStrike" kern="0" cap="none" spc="0" normalizeH="0" baseline="0" noProof="0" dirty="0">
                <a:ln>
                  <a:noFill/>
                </a:ln>
                <a:solidFill>
                  <a:srgbClr val="082F86"/>
                </a:solidFill>
                <a:effectLst/>
                <a:uLnTx/>
                <a:uFillTx/>
                <a:latin typeface="+mn-lt"/>
                <a:ea typeface="+mn-ea"/>
                <a:cs typeface="+mn-cs"/>
              </a:rPr>
              <a:t>Σήμερα</a:t>
            </a:r>
            <a:endParaRPr kumimoji="0" lang="el-GR" sz="1800" b="0" u="none" strike="noStrike" kern="0" cap="none" spc="0" normalizeH="0" baseline="0" noProof="0" dirty="0">
              <a:ln>
                <a:noFill/>
              </a:ln>
              <a:solidFill>
                <a:srgbClr val="C00000"/>
              </a:solidFill>
              <a:effectLst/>
              <a:uLnTx/>
              <a:uFillTx/>
              <a:latin typeface="+mn-lt"/>
              <a:ea typeface="+mn-ea"/>
              <a:cs typeface="+mn-cs"/>
            </a:endParaRPr>
          </a:p>
        </p:txBody>
      </p:sp>
      <p:sp>
        <p:nvSpPr>
          <p:cNvPr id="17" name="Line 7"/>
          <p:cNvSpPr>
            <a:spLocks noChangeShapeType="1"/>
          </p:cNvSpPr>
          <p:nvPr/>
        </p:nvSpPr>
        <p:spPr bwMode="auto">
          <a:xfrm>
            <a:off x="0" y="5454651"/>
            <a:ext cx="6119813" cy="0"/>
          </a:xfrm>
          <a:prstGeom prst="line">
            <a:avLst/>
          </a:prstGeom>
          <a:noFill/>
          <a:ln w="9525">
            <a:solidFill>
              <a:schemeClr val="tx1"/>
            </a:solidFill>
            <a:round/>
            <a:headEnd/>
            <a:tailEnd/>
          </a:ln>
        </p:spPr>
        <p:txBody>
          <a:bodyPr/>
          <a:lstStyle/>
          <a:p>
            <a:endParaRPr lang="el-GR"/>
          </a:p>
        </p:txBody>
      </p:sp>
      <p:sp>
        <p:nvSpPr>
          <p:cNvPr id="18" name="Line 8"/>
          <p:cNvSpPr>
            <a:spLocks noChangeShapeType="1"/>
          </p:cNvSpPr>
          <p:nvPr/>
        </p:nvSpPr>
        <p:spPr bwMode="auto">
          <a:xfrm flipV="1">
            <a:off x="215900" y="5381626"/>
            <a:ext cx="5688013" cy="1588"/>
          </a:xfrm>
          <a:prstGeom prst="line">
            <a:avLst/>
          </a:prstGeom>
          <a:noFill/>
          <a:ln w="28575">
            <a:solidFill>
              <a:schemeClr val="tx1"/>
            </a:solidFill>
            <a:round/>
            <a:headEnd/>
            <a:tailEnd/>
          </a:ln>
        </p:spPr>
        <p:txBody>
          <a:bodyPr/>
          <a:lstStyle/>
          <a:p>
            <a:endParaRPr lang="el-GR"/>
          </a:p>
        </p:txBody>
      </p:sp>
      <p:sp>
        <p:nvSpPr>
          <p:cNvPr id="19" name="Line 9"/>
          <p:cNvSpPr>
            <a:spLocks noChangeShapeType="1"/>
          </p:cNvSpPr>
          <p:nvPr/>
        </p:nvSpPr>
        <p:spPr bwMode="auto">
          <a:xfrm>
            <a:off x="1439863" y="1062038"/>
            <a:ext cx="6840538" cy="0"/>
          </a:xfrm>
          <a:prstGeom prst="line">
            <a:avLst/>
          </a:prstGeom>
          <a:noFill/>
          <a:ln w="9525">
            <a:solidFill>
              <a:schemeClr val="tx1"/>
            </a:solidFill>
            <a:round/>
            <a:headEnd/>
            <a:tailEnd/>
          </a:ln>
        </p:spPr>
        <p:txBody>
          <a:bodyPr/>
          <a:lstStyle/>
          <a:p>
            <a:endParaRPr lang="el-GR"/>
          </a:p>
        </p:txBody>
      </p:sp>
      <p:sp>
        <p:nvSpPr>
          <p:cNvPr id="20" name="Line 10"/>
          <p:cNvSpPr>
            <a:spLocks noChangeShapeType="1"/>
          </p:cNvSpPr>
          <p:nvPr/>
        </p:nvSpPr>
        <p:spPr bwMode="auto">
          <a:xfrm>
            <a:off x="1655763" y="990600"/>
            <a:ext cx="6840538" cy="0"/>
          </a:xfrm>
          <a:prstGeom prst="line">
            <a:avLst/>
          </a:prstGeom>
          <a:noFill/>
          <a:ln w="28575">
            <a:solidFill>
              <a:schemeClr val="tx1"/>
            </a:solidFill>
            <a:round/>
            <a:headEnd/>
            <a:tailEnd/>
          </a:ln>
        </p:spPr>
        <p:txBody>
          <a:bodyPr/>
          <a:lstStyle/>
          <a:p>
            <a:endParaRPr lang="el-GR"/>
          </a:p>
        </p:txBody>
      </p:sp>
      <p:sp>
        <p:nvSpPr>
          <p:cNvPr id="21" name="20 - Ορθογώνιο"/>
          <p:cNvSpPr/>
          <p:nvPr/>
        </p:nvSpPr>
        <p:spPr>
          <a:xfrm>
            <a:off x="1285852" y="2285992"/>
            <a:ext cx="6643734" cy="1733808"/>
          </a:xfrm>
          <a:prstGeom prst="rect">
            <a:avLst/>
          </a:prstGeom>
        </p:spPr>
        <p:txBody>
          <a:bodyPr wrap="square">
            <a:spAutoFit/>
          </a:bodyPr>
          <a:lstStyle/>
          <a:p>
            <a:pPr marL="180975" indent="-180975" algn="ctr">
              <a:lnSpc>
                <a:spcPts val="3200"/>
              </a:lnSpc>
              <a:spcBef>
                <a:spcPts val="1200"/>
              </a:spcBef>
              <a:spcAft>
                <a:spcPts val="600"/>
              </a:spcAft>
            </a:pPr>
            <a:r>
              <a:rPr lang="el-GR" i="1" dirty="0">
                <a:solidFill>
                  <a:srgbClr val="C00000"/>
                </a:solidFill>
              </a:rPr>
              <a:t>Η εφαρμογή ή μη της μεθόδου στην κλινική πράξη είναι δική μας επιλογή, </a:t>
            </a:r>
            <a:br>
              <a:rPr lang="el-GR" i="1" dirty="0">
                <a:solidFill>
                  <a:srgbClr val="C00000"/>
                </a:solidFill>
              </a:rPr>
            </a:br>
            <a:r>
              <a:rPr lang="el-GR" i="1" dirty="0">
                <a:solidFill>
                  <a:srgbClr val="C00000"/>
                </a:solidFill>
              </a:rPr>
              <a:t>ανάλογα με την ποιότητα παροχής φροντίδας υγείας που θέλουμε να προσφέρουμε στις ασθενείς μας.</a:t>
            </a:r>
          </a:p>
        </p:txBody>
      </p:sp>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a:xfrm>
            <a:off x="4427538" y="692150"/>
            <a:ext cx="4610100" cy="719138"/>
          </a:xfrm>
        </p:spPr>
        <p:txBody>
          <a:bodyPr/>
          <a:lstStyle/>
          <a:p>
            <a:pPr eaLnBrk="1" hangingPunct="1"/>
            <a:r>
              <a:rPr lang="el-GR" b="1" i="1"/>
              <a:t>Σας ευχαριστώ</a:t>
            </a:r>
            <a:endParaRPr lang="el-GR">
              <a:solidFill>
                <a:srgbClr val="0066CC"/>
              </a:solidFill>
            </a:endParaRPr>
          </a:p>
        </p:txBody>
      </p:sp>
      <p:sp>
        <p:nvSpPr>
          <p:cNvPr id="80899" name="Line 4"/>
          <p:cNvSpPr>
            <a:spLocks noChangeShapeType="1"/>
          </p:cNvSpPr>
          <p:nvPr/>
        </p:nvSpPr>
        <p:spPr bwMode="auto">
          <a:xfrm>
            <a:off x="1547813" y="1412875"/>
            <a:ext cx="6840537" cy="0"/>
          </a:xfrm>
          <a:prstGeom prst="line">
            <a:avLst/>
          </a:prstGeom>
          <a:noFill/>
          <a:ln w="9525">
            <a:solidFill>
              <a:schemeClr val="tx1"/>
            </a:solidFill>
            <a:round/>
            <a:headEnd/>
            <a:tailEnd/>
          </a:ln>
        </p:spPr>
        <p:txBody>
          <a:bodyPr/>
          <a:lstStyle/>
          <a:p>
            <a:endParaRPr lang="el-GR"/>
          </a:p>
        </p:txBody>
      </p:sp>
      <p:sp>
        <p:nvSpPr>
          <p:cNvPr id="80900" name="Line 5"/>
          <p:cNvSpPr>
            <a:spLocks noChangeShapeType="1"/>
          </p:cNvSpPr>
          <p:nvPr/>
        </p:nvSpPr>
        <p:spPr bwMode="auto">
          <a:xfrm>
            <a:off x="1763713" y="1341438"/>
            <a:ext cx="6840537" cy="0"/>
          </a:xfrm>
          <a:prstGeom prst="line">
            <a:avLst/>
          </a:prstGeom>
          <a:noFill/>
          <a:ln w="28575">
            <a:solidFill>
              <a:schemeClr val="tx1"/>
            </a:solidFill>
            <a:round/>
            <a:headEnd/>
            <a:tailEnd/>
          </a:ln>
        </p:spPr>
        <p:txBody>
          <a:bodyPr/>
          <a:lstStyle/>
          <a:p>
            <a:endParaRPr lang="el-GR"/>
          </a:p>
        </p:txBody>
      </p:sp>
      <p:sp>
        <p:nvSpPr>
          <p:cNvPr id="80901" name="Line 6"/>
          <p:cNvSpPr>
            <a:spLocks noChangeShapeType="1"/>
          </p:cNvSpPr>
          <p:nvPr/>
        </p:nvSpPr>
        <p:spPr bwMode="auto">
          <a:xfrm>
            <a:off x="107950" y="5734050"/>
            <a:ext cx="6119813" cy="0"/>
          </a:xfrm>
          <a:prstGeom prst="line">
            <a:avLst/>
          </a:prstGeom>
          <a:noFill/>
          <a:ln w="9525">
            <a:solidFill>
              <a:schemeClr val="tx1"/>
            </a:solidFill>
            <a:round/>
            <a:headEnd/>
            <a:tailEnd/>
          </a:ln>
        </p:spPr>
        <p:txBody>
          <a:bodyPr/>
          <a:lstStyle/>
          <a:p>
            <a:endParaRPr lang="el-GR"/>
          </a:p>
        </p:txBody>
      </p:sp>
      <p:sp>
        <p:nvSpPr>
          <p:cNvPr id="80902" name="Line 7"/>
          <p:cNvSpPr>
            <a:spLocks noChangeShapeType="1"/>
          </p:cNvSpPr>
          <p:nvPr/>
        </p:nvSpPr>
        <p:spPr bwMode="auto">
          <a:xfrm flipV="1">
            <a:off x="323850" y="5661025"/>
            <a:ext cx="5688013" cy="1588"/>
          </a:xfrm>
          <a:prstGeom prst="line">
            <a:avLst/>
          </a:prstGeom>
          <a:noFill/>
          <a:ln w="28575">
            <a:solidFill>
              <a:schemeClr val="tx1"/>
            </a:solidFill>
            <a:round/>
            <a:headEnd/>
            <a:tailEnd/>
          </a:ln>
        </p:spPr>
        <p:txBody>
          <a:bodyPr/>
          <a:lstStyle/>
          <a:p>
            <a:endParaRPr lang="el-GR"/>
          </a:p>
        </p:txBody>
      </p:sp>
      <p:pic>
        <p:nvPicPr>
          <p:cNvPr id="80903" name="Picture 13" descr="SIMA3"/>
          <p:cNvPicPr>
            <a:picLocks noChangeAspect="1" noChangeArrowheads="1"/>
          </p:cNvPicPr>
          <p:nvPr/>
        </p:nvPicPr>
        <p:blipFill>
          <a:blip r:embed="rId3" cstate="email">
            <a:clrChange>
              <a:clrFrom>
                <a:srgbClr val="FDFEFE"/>
              </a:clrFrom>
              <a:clrTo>
                <a:srgbClr val="FDFEFE">
                  <a:alpha val="0"/>
                </a:srgbClr>
              </a:clrTo>
            </a:clrChange>
            <a:extLst>
              <a:ext uri="{28A0092B-C50C-407E-A947-70E740481C1C}">
                <a14:useLocalDpi xmlns:a14="http://schemas.microsoft.com/office/drawing/2010/main"/>
              </a:ext>
            </a:extLst>
          </a:blip>
          <a:srcRect/>
          <a:stretch>
            <a:fillRect/>
          </a:stretch>
        </p:blipFill>
        <p:spPr bwMode="auto">
          <a:xfrm>
            <a:off x="388938" y="4868863"/>
            <a:ext cx="484187" cy="654050"/>
          </a:xfrm>
          <a:prstGeom prst="rect">
            <a:avLst/>
          </a:prstGeom>
          <a:noFill/>
          <a:ln w="9525">
            <a:solidFill>
              <a:schemeClr val="tx1"/>
            </a:solidFill>
            <a:miter lim="800000"/>
            <a:headEnd/>
            <a:tailEnd/>
          </a:ln>
        </p:spPr>
      </p:pic>
      <p:pic>
        <p:nvPicPr>
          <p:cNvPr id="80904" name="Picture 14" descr="SIMA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33450" y="4868863"/>
            <a:ext cx="438150" cy="652462"/>
          </a:xfrm>
          <a:prstGeom prst="rect">
            <a:avLst/>
          </a:prstGeom>
          <a:noFill/>
          <a:ln w="9525">
            <a:solidFill>
              <a:schemeClr val="tx1"/>
            </a:solidFill>
            <a:miter lim="800000"/>
            <a:headEnd/>
            <a:tailEnd/>
          </a:ln>
        </p:spPr>
      </p:pic>
      <p:pic>
        <p:nvPicPr>
          <p:cNvPr id="80905" name="Picture 15" descr="SIMA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427163" y="4868863"/>
            <a:ext cx="620712" cy="647700"/>
          </a:xfrm>
          <a:prstGeom prst="rect">
            <a:avLst/>
          </a:prstGeom>
          <a:noFill/>
          <a:ln w="9525">
            <a:solidFill>
              <a:schemeClr val="tx1"/>
            </a:solidFill>
            <a:miter lim="800000"/>
            <a:headEnd/>
            <a:tailEnd/>
          </a:ln>
        </p:spPr>
      </p:pic>
      <p:pic>
        <p:nvPicPr>
          <p:cNvPr id="80906"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357438" y="3787775"/>
            <a:ext cx="2428875" cy="1731963"/>
          </a:xfrm>
          <a:prstGeom prst="rect">
            <a:avLst/>
          </a:prstGeom>
          <a:noFill/>
          <a:ln w="9525">
            <a:solidFill>
              <a:srgbClr val="C00000"/>
            </a:solidFill>
            <a:miter lim="800000"/>
            <a:headEnd/>
            <a:tailEnd/>
          </a:ln>
        </p:spPr>
      </p:pic>
      <p:pic>
        <p:nvPicPr>
          <p:cNvPr id="80907" name="Picture 3"/>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143750" y="3000375"/>
            <a:ext cx="1104900" cy="1900238"/>
          </a:xfrm>
          <a:prstGeom prst="rect">
            <a:avLst/>
          </a:prstGeom>
          <a:noFill/>
          <a:ln w="9525">
            <a:noFill/>
            <a:miter lim="800000"/>
            <a:headEnd/>
            <a:tailEnd/>
          </a:ln>
        </p:spPr>
      </p:pic>
      <p:sp>
        <p:nvSpPr>
          <p:cNvPr id="80908" name="Rectangle 3"/>
          <p:cNvSpPr>
            <a:spLocks noChangeArrowheads="1"/>
          </p:cNvSpPr>
          <p:nvPr/>
        </p:nvSpPr>
        <p:spPr bwMode="auto">
          <a:xfrm>
            <a:off x="5616575" y="5110163"/>
            <a:ext cx="3527425" cy="1271587"/>
          </a:xfrm>
          <a:prstGeom prst="rect">
            <a:avLst/>
          </a:prstGeom>
          <a:noFill/>
          <a:ln w="9525">
            <a:noFill/>
            <a:miter lim="800000"/>
            <a:headEnd/>
            <a:tailEnd/>
          </a:ln>
        </p:spPr>
        <p:txBody>
          <a:bodyPr/>
          <a:lstStyle/>
          <a:p>
            <a:pPr algn="ctr">
              <a:spcBef>
                <a:spcPct val="20000"/>
              </a:spcBef>
            </a:pPr>
            <a:r>
              <a:rPr lang="el-GR" sz="1200" b="1" dirty="0">
                <a:latin typeface="Book Antiqua" pitchFamily="18" charset="0"/>
              </a:rPr>
              <a:t>Μηνάς </a:t>
            </a:r>
            <a:r>
              <a:rPr lang="en-US" sz="1200" b="1" dirty="0">
                <a:latin typeface="Book Antiqua" pitchFamily="18" charset="0"/>
              </a:rPr>
              <a:t>H. </a:t>
            </a:r>
            <a:r>
              <a:rPr lang="el-GR" sz="1200" b="1" dirty="0" err="1">
                <a:latin typeface="Book Antiqua" pitchFamily="18" charset="0"/>
              </a:rPr>
              <a:t>Πασχόπουλος</a:t>
            </a:r>
            <a:endParaRPr lang="el-GR" sz="1200" b="1" dirty="0">
              <a:latin typeface="Book Antiqua" pitchFamily="18" charset="0"/>
            </a:endParaRPr>
          </a:p>
          <a:p>
            <a:pPr algn="ctr">
              <a:spcBef>
                <a:spcPct val="20000"/>
              </a:spcBef>
            </a:pPr>
            <a:r>
              <a:rPr lang="el-GR" sz="1050" dirty="0">
                <a:latin typeface="Book Antiqua" pitchFamily="18" charset="0"/>
              </a:rPr>
              <a:t>Καθηγητής </a:t>
            </a:r>
            <a:br>
              <a:rPr lang="el-GR" sz="1050" dirty="0">
                <a:latin typeface="Book Antiqua" pitchFamily="18" charset="0"/>
              </a:rPr>
            </a:br>
            <a:r>
              <a:rPr lang="el-GR" sz="1050" dirty="0">
                <a:latin typeface="Book Antiqua" pitchFamily="18" charset="0"/>
              </a:rPr>
              <a:t>Μαιευτικής &amp; Γυναικολογίας</a:t>
            </a:r>
          </a:p>
          <a:p>
            <a:pPr algn="ctr">
              <a:spcBef>
                <a:spcPct val="20000"/>
              </a:spcBef>
            </a:pPr>
            <a:r>
              <a:rPr lang="el-GR" sz="1050" dirty="0">
                <a:latin typeface="Book Antiqua" pitchFamily="18" charset="0"/>
              </a:rPr>
              <a:t>Ιατρικής Σχολής</a:t>
            </a:r>
          </a:p>
          <a:p>
            <a:pPr algn="ctr">
              <a:spcBef>
                <a:spcPct val="20000"/>
              </a:spcBef>
            </a:pPr>
            <a:r>
              <a:rPr lang="el-GR" sz="1050" dirty="0">
                <a:latin typeface="Book Antiqua" pitchFamily="18" charset="0"/>
              </a:rPr>
              <a:t>Πανεπιστημίου Ιωαννίνων</a:t>
            </a:r>
          </a:p>
          <a:p>
            <a:pPr algn="ctr">
              <a:spcBef>
                <a:spcPct val="20000"/>
              </a:spcBef>
            </a:pPr>
            <a:r>
              <a:rPr lang="el-GR" sz="1050" dirty="0">
                <a:solidFill>
                  <a:srgbClr val="000099"/>
                </a:solidFill>
                <a:latin typeface="Book Antiqua" pitchFamily="18" charset="0"/>
              </a:rPr>
              <a:t>- </a:t>
            </a:r>
            <a:r>
              <a:rPr lang="en-US" sz="1050" dirty="0">
                <a:solidFill>
                  <a:srgbClr val="000099"/>
                </a:solidFill>
                <a:latin typeface="Book Antiqua" pitchFamily="18" charset="0"/>
              </a:rPr>
              <a:t>mpaschop@gmail.com - </a:t>
            </a:r>
            <a:endParaRPr lang="el-GR" sz="1050" dirty="0">
              <a:solidFill>
                <a:srgbClr val="000099"/>
              </a:solidFill>
              <a:latin typeface="Book Antiqua" pitchFamily="18" charset="0"/>
            </a:endParaRPr>
          </a:p>
        </p:txBody>
      </p:sp>
    </p:spTree>
  </p:cSld>
  <p:clrMapOvr>
    <a:masterClrMapping/>
  </p:clrMapOvr>
  <p:transition/>
</p:sld>
</file>

<file path=ppt/theme/theme1.xml><?xml version="1.0" encoding="utf-8"?>
<a:theme xmlns:a="http://schemas.openxmlformats.org/drawingml/2006/main" name="Προεπιλεγμένη σχεδίαση">
  <a:themeElements>
    <a:clrScheme name="Προεπιλεγμένη σχεδίαση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Προεπιλεγμένη σχεδίαση">
      <a:majorFont>
        <a:latin typeface="Cambria"/>
        <a:ea typeface=""/>
        <a:cs typeface="Times New Roman"/>
      </a:majorFont>
      <a:minorFont>
        <a:latin typeface="Cambria"/>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Προεπιλεγμένη σχεδίαση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Προεπιλεγμένη σχεδίαση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Προεπιλεγμένη σχεδίαση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Προεπιλεγμένη σχεδίαση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Προεπιλεγμένη σχεδίαση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Προεπιλεγμένη σχεδίαση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Προεπιλεγμένη σχεδίαση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576</TotalTime>
  <Words>4567</Words>
  <Application>Microsoft Office PowerPoint</Application>
  <PresentationFormat>Προβολή στην οθόνη (4:3)</PresentationFormat>
  <Paragraphs>798</Paragraphs>
  <Slides>92</Slides>
  <Notes>37</Notes>
  <HiddenSlides>0</HiddenSlides>
  <MMClips>0</MMClips>
  <ScaleCrop>false</ScaleCrop>
  <HeadingPairs>
    <vt:vector size="8" baseType="variant">
      <vt:variant>
        <vt:lpstr>Γραμματοσειρές που χρησιμοποιούνται</vt:lpstr>
      </vt:variant>
      <vt:variant>
        <vt:i4>6</vt:i4>
      </vt:variant>
      <vt:variant>
        <vt:lpstr>Θέμα</vt:lpstr>
      </vt:variant>
      <vt:variant>
        <vt:i4>1</vt:i4>
      </vt:variant>
      <vt:variant>
        <vt:lpstr>Ενσωματωμένοι διακομιστές OLE</vt:lpstr>
      </vt:variant>
      <vt:variant>
        <vt:i4>7</vt:i4>
      </vt:variant>
      <vt:variant>
        <vt:lpstr>Τίτλοι διαφανειών</vt:lpstr>
      </vt:variant>
      <vt:variant>
        <vt:i4>92</vt:i4>
      </vt:variant>
    </vt:vector>
  </HeadingPairs>
  <TitlesOfParts>
    <vt:vector size="106" baseType="lpstr">
      <vt:lpstr>Arial</vt:lpstr>
      <vt:lpstr>Book Antiqua</vt:lpstr>
      <vt:lpstr>Cambria</vt:lpstr>
      <vt:lpstr>Comic Sans MS</vt:lpstr>
      <vt:lpstr>Times New Roman</vt:lpstr>
      <vt:lpstr>Wingdings</vt:lpstr>
      <vt:lpstr>Προεπιλεγμένη σχεδίαση</vt:lpstr>
      <vt:lpstr>Photo Editor Photo</vt:lpstr>
      <vt:lpstr>Bitmapafbeelding</vt:lpstr>
      <vt:lpstr>Γράφημα</vt:lpstr>
      <vt:lpstr>Chart</vt:lpstr>
      <vt:lpstr>ピクチャ</vt:lpstr>
      <vt:lpstr>StaticEnhancedMetafile</vt:lpstr>
      <vt:lpstr>Bitmap Image</vt:lpstr>
      <vt:lpstr>Υστεροσκόπηση</vt:lpstr>
      <vt:lpstr>Παρουσίαση του PowerPoint</vt:lpstr>
      <vt:lpstr>Παρουσίαση του PowerPoint</vt:lpstr>
      <vt:lpstr>Περιεχόμενα</vt:lpstr>
      <vt:lpstr>Περιεχόμενα</vt:lpstr>
      <vt:lpstr>Περιεχόμενα</vt:lpstr>
      <vt:lpstr>Παρουσίαση του PowerPoint</vt:lpstr>
      <vt:lpstr>18oς-20ός αιώνας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Άμεσα κλινικά πλεονεκτήματα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Σας ευχαριστώ</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Υστεροσκοπική απεικόνιση</dc:title>
  <dc:creator>mpaschopoulos</dc:creator>
  <cp:lastModifiedBy>ΙΩΑΝΝΗΣ ΣΤΑΜΑΤΗΣ</cp:lastModifiedBy>
  <cp:revision>261</cp:revision>
  <dcterms:created xsi:type="dcterms:W3CDTF">2018-04-03T07:51:30Z</dcterms:created>
  <dcterms:modified xsi:type="dcterms:W3CDTF">2020-04-01T06:03:15Z</dcterms:modified>
</cp:coreProperties>
</file>